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00" r:id="rId2"/>
    <p:sldId id="333" r:id="rId3"/>
    <p:sldId id="334" r:id="rId4"/>
    <p:sldId id="299" r:id="rId5"/>
    <p:sldId id="304" r:id="rId6"/>
    <p:sldId id="315" r:id="rId7"/>
    <p:sldId id="347" r:id="rId8"/>
    <p:sldId id="324" r:id="rId9"/>
    <p:sldId id="316" r:id="rId10"/>
    <p:sldId id="351" r:id="rId11"/>
    <p:sldId id="303" r:id="rId12"/>
    <p:sldId id="305" r:id="rId13"/>
    <p:sldId id="306" r:id="rId14"/>
    <p:sldId id="307" r:id="rId15"/>
    <p:sldId id="308" r:id="rId16"/>
    <p:sldId id="309" r:id="rId17"/>
    <p:sldId id="313" r:id="rId18"/>
    <p:sldId id="314" r:id="rId19"/>
    <p:sldId id="312" r:id="rId20"/>
    <p:sldId id="346" r:id="rId21"/>
    <p:sldId id="354" r:id="rId22"/>
    <p:sldId id="310" r:id="rId23"/>
    <p:sldId id="319" r:id="rId24"/>
    <p:sldId id="320" r:id="rId25"/>
    <p:sldId id="321" r:id="rId26"/>
    <p:sldId id="322" r:id="rId27"/>
    <p:sldId id="323" r:id="rId28"/>
    <p:sldId id="335" r:id="rId29"/>
    <p:sldId id="337" r:id="rId30"/>
    <p:sldId id="345" r:id="rId31"/>
    <p:sldId id="336" r:id="rId32"/>
    <p:sldId id="344" r:id="rId33"/>
    <p:sldId id="338" r:id="rId34"/>
    <p:sldId id="348" r:id="rId35"/>
    <p:sldId id="355" r:id="rId36"/>
    <p:sldId id="353" r:id="rId37"/>
    <p:sldId id="340" r:id="rId38"/>
    <p:sldId id="341" r:id="rId39"/>
    <p:sldId id="339" r:id="rId40"/>
    <p:sldId id="342" r:id="rId41"/>
    <p:sldId id="284" r:id="rId42"/>
    <p:sldId id="352" r:id="rId43"/>
    <p:sldId id="326" r:id="rId44"/>
    <p:sldId id="327" r:id="rId45"/>
    <p:sldId id="329" r:id="rId46"/>
    <p:sldId id="330" r:id="rId47"/>
    <p:sldId id="331" r:id="rId48"/>
    <p:sldId id="332" r:id="rId49"/>
  </p:sldIdLst>
  <p:sldSz cx="18288000" cy="10287000"/>
  <p:notesSz cx="6858000" cy="9144000"/>
  <p:embeddedFontLst>
    <p:embeddedFont>
      <p:font typeface="Cooper Black" panose="0208090404030B020404" pitchFamily="18" charset="0"/>
      <p:regular r:id="rId51"/>
    </p:embeddedFont>
    <p:embeddedFont>
      <p:font typeface="Calisto MT" panose="02040603050505030304" pitchFamily="18" charset="0"/>
      <p:regular r:id="rId52"/>
      <p:bold r:id="rId53"/>
      <p:italic r:id="rId54"/>
      <p:boldItalic r:id="rId55"/>
    </p:embeddedFont>
    <p:embeddedFont>
      <p:font typeface="Forte" panose="03060902040502070203" pitchFamily="66" charset="0"/>
      <p:regular r:id="rId56"/>
    </p:embeddedFont>
    <p:embeddedFont>
      <p:font typeface="Century Gothic" panose="020B0502020202020204" pitchFamily="34" charset="0"/>
      <p:regular r:id="rId57"/>
      <p:bold r:id="rId58"/>
      <p:italic r:id="rId59"/>
      <p:boldItalic r:id="rId60"/>
    </p:embeddedFont>
    <p:embeddedFont>
      <p:font typeface="Mongolian Baiti" panose="03000500000000000000" pitchFamily="66" charset="0"/>
      <p:regular r:id="rId61"/>
    </p:embeddedFont>
    <p:embeddedFont>
      <p:font typeface="Canva Sans Bold Italics" panose="020B0604020202020204" charset="0"/>
      <p:regular r:id="rId62"/>
    </p:embeddedFont>
    <p:embeddedFont>
      <p:font typeface="Berlin Sans FB" panose="020E0602020502020306" pitchFamily="34" charset="0"/>
      <p:regular r:id="rId63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Segoe UI Semibold" panose="020B0702040204020203" pitchFamily="34" charset="0"/>
      <p:bold r:id="rId69"/>
      <p:boldItalic r:id="rId70"/>
    </p:embeddedFont>
    <p:embeddedFont>
      <p:font typeface="Goudy Old Style" panose="02020502050305020303" pitchFamily="18" charset="0"/>
      <p:regular r:id="rId71"/>
      <p:bold r:id="rId72"/>
      <p:italic r:id="rId73"/>
    </p:embeddedFont>
    <p:embeddedFont>
      <p:font typeface="Berlin Sans FB Demi" panose="020E0802020502020306" pitchFamily="34" charset="0"/>
      <p:bold r:id="rId74"/>
    </p:embeddedFont>
    <p:embeddedFont>
      <p:font typeface="Baskerville Old Face" panose="02020602080505020303" pitchFamily="18" charset="0"/>
      <p:regular r:id="rId75"/>
    </p:embeddedFont>
    <p:embeddedFont>
      <p:font typeface="Rockwell" panose="02060603020205020403" pitchFamily="18" charset="0"/>
      <p:regular r:id="rId76"/>
      <p:bold r:id="rId77"/>
      <p:italic r:id="rId78"/>
      <p:boldItalic r:id="rId79"/>
    </p:embeddedFont>
    <p:embeddedFont>
      <p:font typeface="Footlight MT Light" panose="0204060206030A020304" pitchFamily="18" charset="0"/>
      <p:regular r:id="rId80"/>
    </p:embeddedFont>
    <p:embeddedFont>
      <p:font typeface="Bookman Old Style" panose="02050604050505020204" pitchFamily="18" charset="0"/>
      <p:regular r:id="rId81"/>
      <p:bold r:id="rId82"/>
      <p:italic r:id="rId83"/>
      <p:boldItalic r:id="rId84"/>
    </p:embeddedFont>
    <p:embeddedFont>
      <p:font typeface="Eras Bold ITC" panose="020B0907030504020204" pitchFamily="34" charset="0"/>
      <p:regular r:id="rId85"/>
    </p:embeddedFont>
    <p:embeddedFont>
      <p:font typeface="Segoe UI Black" panose="020B0A02040204020203" pitchFamily="34" charset="0"/>
      <p:bold r:id="rId86"/>
      <p:boldItalic r:id="rId87"/>
    </p:embeddedFont>
    <p:embeddedFont>
      <p:font typeface="Lucida Fax" panose="02060602050505020204" pitchFamily="18" charset="0"/>
      <p:regular r:id="rId88"/>
      <p:bold r:id="rId89"/>
      <p:italic r:id="rId90"/>
      <p:boldItalic r:id="rId91"/>
    </p:embeddedFont>
    <p:embeddedFont>
      <p:font typeface="Cambria Math" panose="02040503050406030204" pitchFamily="18" charset="0"/>
      <p:regular r:id="rId92"/>
    </p:embeddedFont>
    <p:embeddedFont>
      <p:font typeface="Bell MT" panose="02020503060305020303" pitchFamily="18" charset="0"/>
      <p:regular r:id="rId93"/>
      <p:bold r:id="rId94"/>
      <p:italic r:id="rId95"/>
    </p:embeddedFont>
    <p:embeddedFont>
      <p:font typeface="Book Antiqua" panose="02040602050305030304" pitchFamily="18" charset="0"/>
      <p:regular r:id="rId96"/>
      <p:bold r:id="rId97"/>
      <p:italic r:id="rId98"/>
      <p:boldItalic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990033"/>
    <a:srgbClr val="003300"/>
    <a:srgbClr val="008000"/>
    <a:srgbClr val="006600"/>
    <a:srgbClr val="D60093"/>
    <a:srgbClr val="FF66CC"/>
    <a:srgbClr val="FF99CC"/>
    <a:srgbClr val="3399FF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22" autoAdjust="0"/>
  </p:normalViewPr>
  <p:slideViewPr>
    <p:cSldViewPr>
      <p:cViewPr varScale="1">
        <p:scale>
          <a:sx n="46" d="100"/>
          <a:sy n="46" d="100"/>
        </p:scale>
        <p:origin x="24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84" Type="http://schemas.openxmlformats.org/officeDocument/2006/relationships/font" Target="fonts/font34.fntdata"/><Relationship Id="rId89" Type="http://schemas.openxmlformats.org/officeDocument/2006/relationships/font" Target="fonts/font3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40.fntdata"/><Relationship Id="rId95" Type="http://schemas.openxmlformats.org/officeDocument/2006/relationships/font" Target="fonts/font4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0" Type="http://schemas.openxmlformats.org/officeDocument/2006/relationships/font" Target="fonts/font30.fntdata"/><Relationship Id="rId85" Type="http://schemas.openxmlformats.org/officeDocument/2006/relationships/font" Target="fonts/font3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font" Target="fonts/font33.fntdata"/><Relationship Id="rId88" Type="http://schemas.openxmlformats.org/officeDocument/2006/relationships/font" Target="fonts/font38.fntdata"/><Relationship Id="rId91" Type="http://schemas.openxmlformats.org/officeDocument/2006/relationships/font" Target="fonts/font41.fntdata"/><Relationship Id="rId96" Type="http://schemas.openxmlformats.org/officeDocument/2006/relationships/font" Target="fonts/font4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font" Target="fonts/font31.fntdata"/><Relationship Id="rId86" Type="http://schemas.openxmlformats.org/officeDocument/2006/relationships/font" Target="fonts/font36.fntdata"/><Relationship Id="rId94" Type="http://schemas.openxmlformats.org/officeDocument/2006/relationships/font" Target="fonts/font44.fntdata"/><Relationship Id="rId99" Type="http://schemas.openxmlformats.org/officeDocument/2006/relationships/font" Target="fonts/font49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font" Target="fonts/font26.fntdata"/><Relationship Id="rId97" Type="http://schemas.openxmlformats.org/officeDocument/2006/relationships/font" Target="fonts/font47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92" Type="http://schemas.openxmlformats.org/officeDocument/2006/relationships/font" Target="fonts/font4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6.fntdata"/><Relationship Id="rId87" Type="http://schemas.openxmlformats.org/officeDocument/2006/relationships/font" Target="fonts/font37.fntdata"/><Relationship Id="rId61" Type="http://schemas.openxmlformats.org/officeDocument/2006/relationships/font" Target="fonts/font11.fntdata"/><Relationship Id="rId82" Type="http://schemas.openxmlformats.org/officeDocument/2006/relationships/font" Target="fonts/font3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6.fntdata"/><Relationship Id="rId77" Type="http://schemas.openxmlformats.org/officeDocument/2006/relationships/font" Target="fonts/font27.fntdata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93" Type="http://schemas.openxmlformats.org/officeDocument/2006/relationships/font" Target="fonts/font43.fntdata"/><Relationship Id="rId98" Type="http://schemas.openxmlformats.org/officeDocument/2006/relationships/font" Target="fonts/font48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43314712267949"/>
          <c:y val="8.1955877970647406E-2"/>
          <c:w val="0.88640336968100242"/>
          <c:h val="0.84594384017482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A1A2D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18-4E0E-8A97-BF9CFBEE7448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18-4E0E-8A97-BF9CFBEE744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118-4E0E-8A97-BF9CFBEE7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634831963180703E-3"/>
          <c:y val="0.11645046437706424"/>
          <c:w val="0.88640336968100242"/>
          <c:h val="0.845943840174824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8"/>
          <c:dPt>
            <c:idx val="0"/>
            <c:bubble3D val="0"/>
            <c:spPr>
              <a:solidFill>
                <a:srgbClr val="F4837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1D-4601-B3AA-6F120AD70572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1D-4601-B3AA-6F120AD7057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1D-4601-B3AA-6F120AD70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B4ED9-D4C1-4C24-BB88-BA58846DCA02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2763E-268E-43C8-852E-0BFC4C729D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807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2763E-268E-43C8-852E-0BFC4C729D5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81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D2FDE-7E50-46B8-92B1-6804C6A61112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F7DD-F47B-4077-B356-4BB6F3A551D0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3B85-8B6F-4582-A78D-81FB54EF4B52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C6B6-698E-4109-BD4D-DBFB32DA8CCA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924B3-20E8-4F02-A268-8FB91FAA75A1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597A-B643-4708-BAE5-69ABDD2E4ACD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365E2-393F-451C-8F71-800BC01A18D2}" type="datetime1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3B6CB-069C-424B-8C86-98B500CE84D5}" type="datetime1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5FF6-0818-4A2A-A167-4BC8F9176E1A}" type="datetime1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F1E2-9BDD-402D-953A-EA3D26FFDB1E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B9B58-B5A9-45B7-A8AA-783E4A3B3C8C}" type="datetime1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4CAD-4D99-4102-8839-6DD56248C97E}" type="datetime1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Freeform 231">
            <a:extLst>
              <a:ext uri="{FF2B5EF4-FFF2-40B4-BE49-F238E27FC236}">
                <a16:creationId xmlns:a16="http://schemas.microsoft.com/office/drawing/2014/main" id="{62B7CDE1-0902-4C61-B4DE-97766E505AD5}"/>
              </a:ext>
            </a:extLst>
          </p:cNvPr>
          <p:cNvSpPr>
            <a:spLocks/>
          </p:cNvSpPr>
          <p:nvPr/>
        </p:nvSpPr>
        <p:spPr bwMode="auto">
          <a:xfrm>
            <a:off x="-914400" y="3695700"/>
            <a:ext cx="19202400" cy="6400800"/>
          </a:xfrm>
          <a:custGeom>
            <a:avLst/>
            <a:gdLst>
              <a:gd name="T0" fmla="*/ 465 w 3814"/>
              <a:gd name="T1" fmla="*/ 1492 h 1496"/>
              <a:gd name="T2" fmla="*/ 486 w 3814"/>
              <a:gd name="T3" fmla="*/ 830 h 1496"/>
              <a:gd name="T4" fmla="*/ 820 w 3814"/>
              <a:gd name="T5" fmla="*/ 440 h 1496"/>
              <a:gd name="T6" fmla="*/ 1801 w 3814"/>
              <a:gd name="T7" fmla="*/ 385 h 1496"/>
              <a:gd name="T8" fmla="*/ 2229 w 3814"/>
              <a:gd name="T9" fmla="*/ 613 h 1496"/>
              <a:gd name="T10" fmla="*/ 2706 w 3814"/>
              <a:gd name="T11" fmla="*/ 518 h 1496"/>
              <a:gd name="T12" fmla="*/ 3180 w 3814"/>
              <a:gd name="T13" fmla="*/ 843 h 1496"/>
              <a:gd name="T14" fmla="*/ 3410 w 3814"/>
              <a:gd name="T15" fmla="*/ 1496 h 1496"/>
              <a:gd name="T16" fmla="*/ 465 w 3814"/>
              <a:gd name="T17" fmla="*/ 1492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14" h="1496">
                <a:moveTo>
                  <a:pt x="465" y="1492"/>
                </a:moveTo>
                <a:cubicBezTo>
                  <a:pt x="465" y="1492"/>
                  <a:pt x="0" y="1064"/>
                  <a:pt x="486" y="830"/>
                </a:cubicBezTo>
                <a:cubicBezTo>
                  <a:pt x="794" y="681"/>
                  <a:pt x="720" y="645"/>
                  <a:pt x="820" y="440"/>
                </a:cubicBezTo>
                <a:cubicBezTo>
                  <a:pt x="942" y="188"/>
                  <a:pt x="1548" y="0"/>
                  <a:pt x="1801" y="385"/>
                </a:cubicBezTo>
                <a:cubicBezTo>
                  <a:pt x="1987" y="669"/>
                  <a:pt x="2093" y="663"/>
                  <a:pt x="2229" y="613"/>
                </a:cubicBezTo>
                <a:cubicBezTo>
                  <a:pt x="2385" y="556"/>
                  <a:pt x="2520" y="433"/>
                  <a:pt x="2706" y="518"/>
                </a:cubicBezTo>
                <a:cubicBezTo>
                  <a:pt x="2972" y="640"/>
                  <a:pt x="3010" y="899"/>
                  <a:pt x="3180" y="843"/>
                </a:cubicBezTo>
                <a:cubicBezTo>
                  <a:pt x="3635" y="691"/>
                  <a:pt x="3814" y="1356"/>
                  <a:pt x="3410" y="1496"/>
                </a:cubicBezTo>
                <a:lnTo>
                  <a:pt x="465" y="1492"/>
                </a:lnTo>
                <a:close/>
              </a:path>
            </a:pathLst>
          </a:custGeom>
          <a:gradFill>
            <a:gsLst>
              <a:gs pos="13000">
                <a:srgbClr val="4EC9F0"/>
              </a:gs>
              <a:gs pos="93000">
                <a:srgbClr val="CDF0FB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5F281B3C-E865-481D-B859-EF319CD88465}"/>
              </a:ext>
            </a:extLst>
          </p:cNvPr>
          <p:cNvGrpSpPr/>
          <p:nvPr/>
        </p:nvGrpSpPr>
        <p:grpSpPr>
          <a:xfrm>
            <a:off x="350180" y="3975453"/>
            <a:ext cx="16992600" cy="6142396"/>
            <a:chOff x="974887" y="2779545"/>
            <a:chExt cx="11366619" cy="3743519"/>
          </a:xfrm>
        </p:grpSpPr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55589370-9DC4-4744-8CD6-C7D467DA4358}"/>
                </a:ext>
              </a:extLst>
            </p:cNvPr>
            <p:cNvGrpSpPr/>
            <p:nvPr/>
          </p:nvGrpSpPr>
          <p:grpSpPr>
            <a:xfrm>
              <a:off x="1106148" y="2885218"/>
              <a:ext cx="10325100" cy="3568701"/>
              <a:chOff x="-10001250" y="1968500"/>
              <a:chExt cx="10325100" cy="3568701"/>
            </a:xfrm>
          </p:grpSpPr>
          <p:grpSp>
            <p:nvGrpSpPr>
              <p:cNvPr id="659" name="Group 658">
                <a:extLst>
                  <a:ext uri="{FF2B5EF4-FFF2-40B4-BE49-F238E27FC236}">
                    <a16:creationId xmlns:a16="http://schemas.microsoft.com/office/drawing/2014/main" id="{863A93C0-D018-4E1F-B7A9-8BD06CFE30DC}"/>
                  </a:ext>
                </a:extLst>
              </p:cNvPr>
              <p:cNvGrpSpPr/>
              <p:nvPr/>
            </p:nvGrpSpPr>
            <p:grpSpPr>
              <a:xfrm>
                <a:off x="-9763125" y="1968500"/>
                <a:ext cx="9925050" cy="3568701"/>
                <a:chOff x="-9763125" y="1968500"/>
                <a:chExt cx="9925050" cy="3568701"/>
              </a:xfrm>
            </p:grpSpPr>
            <p:sp>
              <p:nvSpPr>
                <p:cNvPr id="661" name="Freeform 235">
                  <a:extLst>
                    <a:ext uri="{FF2B5EF4-FFF2-40B4-BE49-F238E27FC236}">
                      <a16:creationId xmlns:a16="http://schemas.microsoft.com/office/drawing/2014/main" id="{DAE7E3D1-34E8-4E21-B6AC-D78F48499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32137" y="1968500"/>
                  <a:ext cx="638175" cy="3106738"/>
                </a:xfrm>
                <a:custGeom>
                  <a:avLst/>
                  <a:gdLst>
                    <a:gd name="T0" fmla="*/ 0 w 402"/>
                    <a:gd name="T1" fmla="*/ 0 h 1957"/>
                    <a:gd name="T2" fmla="*/ 0 w 402"/>
                    <a:gd name="T3" fmla="*/ 1957 h 1957"/>
                    <a:gd name="T4" fmla="*/ 402 w 402"/>
                    <a:gd name="T5" fmla="*/ 1957 h 1957"/>
                    <a:gd name="T6" fmla="*/ 402 w 402"/>
                    <a:gd name="T7" fmla="*/ 0 h 1957"/>
                    <a:gd name="T8" fmla="*/ 0 w 402"/>
                    <a:gd name="T9" fmla="*/ 0 h 1957"/>
                    <a:gd name="T10" fmla="*/ 0 w 402"/>
                    <a:gd name="T11" fmla="*/ 0 h 19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957">
                      <a:moveTo>
                        <a:pt x="0" y="0"/>
                      </a:moveTo>
                      <a:lnTo>
                        <a:pt x="0" y="1957"/>
                      </a:lnTo>
                      <a:lnTo>
                        <a:pt x="402" y="1957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2" name="Freeform 236">
                  <a:extLst>
                    <a:ext uri="{FF2B5EF4-FFF2-40B4-BE49-F238E27FC236}">
                      <a16:creationId xmlns:a16="http://schemas.microsoft.com/office/drawing/2014/main" id="{BB0CDE9C-7A1D-435D-9AC1-2A422A31C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1968500"/>
                  <a:ext cx="638175" cy="3106738"/>
                </a:xfrm>
                <a:custGeom>
                  <a:avLst/>
                  <a:gdLst>
                    <a:gd name="T0" fmla="*/ 0 w 402"/>
                    <a:gd name="T1" fmla="*/ 0 h 1957"/>
                    <a:gd name="T2" fmla="*/ 0 w 402"/>
                    <a:gd name="T3" fmla="*/ 1957 h 1957"/>
                    <a:gd name="T4" fmla="*/ 402 w 402"/>
                    <a:gd name="T5" fmla="*/ 1957 h 1957"/>
                    <a:gd name="T6" fmla="*/ 402 w 402"/>
                    <a:gd name="T7" fmla="*/ 0 h 1957"/>
                    <a:gd name="T8" fmla="*/ 0 w 402"/>
                    <a:gd name="T9" fmla="*/ 0 h 1957"/>
                    <a:gd name="T10" fmla="*/ 0 w 402"/>
                    <a:gd name="T11" fmla="*/ 0 h 19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957">
                      <a:moveTo>
                        <a:pt x="0" y="0"/>
                      </a:moveTo>
                      <a:lnTo>
                        <a:pt x="0" y="1957"/>
                      </a:lnTo>
                      <a:lnTo>
                        <a:pt x="402" y="1957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Freeform 237">
                  <a:extLst>
                    <a:ext uri="{FF2B5EF4-FFF2-40B4-BE49-F238E27FC236}">
                      <a16:creationId xmlns:a16="http://schemas.microsoft.com/office/drawing/2014/main" id="{7EDF5CB6-751D-4629-88D6-8560B025A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1968500"/>
                  <a:ext cx="638175" cy="180975"/>
                </a:xfrm>
                <a:custGeom>
                  <a:avLst/>
                  <a:gdLst>
                    <a:gd name="T0" fmla="*/ 0 w 402"/>
                    <a:gd name="T1" fmla="*/ 0 h 114"/>
                    <a:gd name="T2" fmla="*/ 0 w 402"/>
                    <a:gd name="T3" fmla="*/ 114 h 114"/>
                    <a:gd name="T4" fmla="*/ 402 w 402"/>
                    <a:gd name="T5" fmla="*/ 114 h 114"/>
                    <a:gd name="T6" fmla="*/ 402 w 402"/>
                    <a:gd name="T7" fmla="*/ 0 h 114"/>
                    <a:gd name="T8" fmla="*/ 0 w 402"/>
                    <a:gd name="T9" fmla="*/ 0 h 114"/>
                    <a:gd name="T10" fmla="*/ 0 w 402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0"/>
                      </a:moveTo>
                      <a:lnTo>
                        <a:pt x="0" y="114"/>
                      </a:ln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4" name="Freeform 238">
                  <a:extLst>
                    <a:ext uri="{FF2B5EF4-FFF2-40B4-BE49-F238E27FC236}">
                      <a16:creationId xmlns:a16="http://schemas.microsoft.com/office/drawing/2014/main" id="{D0455B1F-290C-46B0-994D-0940DE8099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2357438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5" name="Freeform 239">
                  <a:extLst>
                    <a:ext uri="{FF2B5EF4-FFF2-40B4-BE49-F238E27FC236}">
                      <a16:creationId xmlns:a16="http://schemas.microsoft.com/office/drawing/2014/main" id="{9FFCF1FF-F83F-4A64-B00D-439757F6E9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2749550"/>
                  <a:ext cx="638175" cy="176213"/>
                </a:xfrm>
                <a:custGeom>
                  <a:avLst/>
                  <a:gdLst>
                    <a:gd name="T0" fmla="*/ 0 w 402"/>
                    <a:gd name="T1" fmla="*/ 111 h 111"/>
                    <a:gd name="T2" fmla="*/ 402 w 402"/>
                    <a:gd name="T3" fmla="*/ 111 h 111"/>
                    <a:gd name="T4" fmla="*/ 402 w 402"/>
                    <a:gd name="T5" fmla="*/ 0 h 111"/>
                    <a:gd name="T6" fmla="*/ 0 w 402"/>
                    <a:gd name="T7" fmla="*/ 0 h 111"/>
                    <a:gd name="T8" fmla="*/ 0 w 402"/>
                    <a:gd name="T9" fmla="*/ 111 h 111"/>
                    <a:gd name="T10" fmla="*/ 0 w 402"/>
                    <a:gd name="T11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1">
                      <a:moveTo>
                        <a:pt x="0" y="111"/>
                      </a:moveTo>
                      <a:lnTo>
                        <a:pt x="402" y="111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1"/>
                      </a:lnTo>
                      <a:lnTo>
                        <a:pt x="0" y="11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6" name="Freeform 240">
                  <a:extLst>
                    <a:ext uri="{FF2B5EF4-FFF2-40B4-BE49-F238E27FC236}">
                      <a16:creationId xmlns:a16="http://schemas.microsoft.com/office/drawing/2014/main" id="{FFFC3104-70CD-46C3-90D4-E99810DA0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3136900"/>
                  <a:ext cx="638175" cy="177800"/>
                </a:xfrm>
                <a:custGeom>
                  <a:avLst/>
                  <a:gdLst>
                    <a:gd name="T0" fmla="*/ 0 w 402"/>
                    <a:gd name="T1" fmla="*/ 112 h 112"/>
                    <a:gd name="T2" fmla="*/ 402 w 402"/>
                    <a:gd name="T3" fmla="*/ 112 h 112"/>
                    <a:gd name="T4" fmla="*/ 402 w 402"/>
                    <a:gd name="T5" fmla="*/ 0 h 112"/>
                    <a:gd name="T6" fmla="*/ 0 w 402"/>
                    <a:gd name="T7" fmla="*/ 0 h 112"/>
                    <a:gd name="T8" fmla="*/ 0 w 402"/>
                    <a:gd name="T9" fmla="*/ 112 h 112"/>
                    <a:gd name="T10" fmla="*/ 0 w 402"/>
                    <a:gd name="T11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2">
                      <a:moveTo>
                        <a:pt x="0" y="112"/>
                      </a:moveTo>
                      <a:lnTo>
                        <a:pt x="402" y="112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2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7" name="Freeform 241">
                  <a:extLst>
                    <a:ext uri="{FF2B5EF4-FFF2-40B4-BE49-F238E27FC236}">
                      <a16:creationId xmlns:a16="http://schemas.microsoft.com/office/drawing/2014/main" id="{0E64148B-CD9D-4EED-92E3-980AAA890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3525838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8" name="Freeform 242">
                  <a:extLst>
                    <a:ext uri="{FF2B5EF4-FFF2-40B4-BE49-F238E27FC236}">
                      <a16:creationId xmlns:a16="http://schemas.microsoft.com/office/drawing/2014/main" id="{C2AB727A-B6DB-45F6-B1DF-D257156A9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3914775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9" name="Freeform 243">
                  <a:extLst>
                    <a:ext uri="{FF2B5EF4-FFF2-40B4-BE49-F238E27FC236}">
                      <a16:creationId xmlns:a16="http://schemas.microsoft.com/office/drawing/2014/main" id="{4B1CA10C-A16D-46D6-B851-0A66A98F9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4303713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0" name="Freeform 244">
                  <a:extLst>
                    <a:ext uri="{FF2B5EF4-FFF2-40B4-BE49-F238E27FC236}">
                      <a16:creationId xmlns:a16="http://schemas.microsoft.com/office/drawing/2014/main" id="{8CC98397-B672-484B-ABAA-8E53C49132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7675" y="4692650"/>
                  <a:ext cx="638175" cy="180975"/>
                </a:xfrm>
                <a:custGeom>
                  <a:avLst/>
                  <a:gdLst>
                    <a:gd name="T0" fmla="*/ 0 w 402"/>
                    <a:gd name="T1" fmla="*/ 114 h 114"/>
                    <a:gd name="T2" fmla="*/ 402 w 402"/>
                    <a:gd name="T3" fmla="*/ 114 h 114"/>
                    <a:gd name="T4" fmla="*/ 402 w 402"/>
                    <a:gd name="T5" fmla="*/ 0 h 114"/>
                    <a:gd name="T6" fmla="*/ 0 w 402"/>
                    <a:gd name="T7" fmla="*/ 0 h 114"/>
                    <a:gd name="T8" fmla="*/ 0 w 402"/>
                    <a:gd name="T9" fmla="*/ 114 h 114"/>
                    <a:gd name="T10" fmla="*/ 0 w 402"/>
                    <a:gd name="T11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14">
                      <a:moveTo>
                        <a:pt x="0" y="114"/>
                      </a:moveTo>
                      <a:lnTo>
                        <a:pt x="402" y="114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114"/>
                      </a:lnTo>
                      <a:lnTo>
                        <a:pt x="0" y="114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1" name="Freeform 245">
                  <a:extLst>
                    <a:ext uri="{FF2B5EF4-FFF2-40B4-BE49-F238E27FC236}">
                      <a16:creationId xmlns:a16="http://schemas.microsoft.com/office/drawing/2014/main" id="{44BAB688-8624-46D3-9087-72D53B2DA0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111375" y="2409825"/>
                  <a:ext cx="638175" cy="2665413"/>
                </a:xfrm>
                <a:custGeom>
                  <a:avLst/>
                  <a:gdLst>
                    <a:gd name="T0" fmla="*/ 0 w 402"/>
                    <a:gd name="T1" fmla="*/ 0 h 1679"/>
                    <a:gd name="T2" fmla="*/ 0 w 402"/>
                    <a:gd name="T3" fmla="*/ 1679 h 1679"/>
                    <a:gd name="T4" fmla="*/ 402 w 402"/>
                    <a:gd name="T5" fmla="*/ 1679 h 1679"/>
                    <a:gd name="T6" fmla="*/ 402 w 402"/>
                    <a:gd name="T7" fmla="*/ 0 h 1679"/>
                    <a:gd name="T8" fmla="*/ 0 w 402"/>
                    <a:gd name="T9" fmla="*/ 0 h 1679"/>
                    <a:gd name="T10" fmla="*/ 0 w 402"/>
                    <a:gd name="T11" fmla="*/ 0 h 1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679">
                      <a:moveTo>
                        <a:pt x="0" y="0"/>
                      </a:moveTo>
                      <a:lnTo>
                        <a:pt x="0" y="1679"/>
                      </a:lnTo>
                      <a:lnTo>
                        <a:pt x="402" y="1679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2" name="Freeform 246">
                  <a:extLst>
                    <a:ext uri="{FF2B5EF4-FFF2-40B4-BE49-F238E27FC236}">
                      <a16:creationId xmlns:a16="http://schemas.microsoft.com/office/drawing/2014/main" id="{A950A207-34B5-47B5-BF10-79EA9B0FB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70087" y="2409825"/>
                  <a:ext cx="638175" cy="2665413"/>
                </a:xfrm>
                <a:custGeom>
                  <a:avLst/>
                  <a:gdLst>
                    <a:gd name="T0" fmla="*/ 0 w 402"/>
                    <a:gd name="T1" fmla="*/ 0 h 1679"/>
                    <a:gd name="T2" fmla="*/ 0 w 402"/>
                    <a:gd name="T3" fmla="*/ 1679 h 1679"/>
                    <a:gd name="T4" fmla="*/ 402 w 402"/>
                    <a:gd name="T5" fmla="*/ 1679 h 1679"/>
                    <a:gd name="T6" fmla="*/ 402 w 402"/>
                    <a:gd name="T7" fmla="*/ 0 h 1679"/>
                    <a:gd name="T8" fmla="*/ 0 w 402"/>
                    <a:gd name="T9" fmla="*/ 0 h 1679"/>
                    <a:gd name="T10" fmla="*/ 0 w 402"/>
                    <a:gd name="T11" fmla="*/ 0 h 1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2" h="1679">
                      <a:moveTo>
                        <a:pt x="0" y="0"/>
                      </a:moveTo>
                      <a:lnTo>
                        <a:pt x="0" y="1679"/>
                      </a:lnTo>
                      <a:lnTo>
                        <a:pt x="402" y="1679"/>
                      </a:lnTo>
                      <a:lnTo>
                        <a:pt x="40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3" name="Freeform 247">
                  <a:extLst>
                    <a:ext uri="{FF2B5EF4-FFF2-40B4-BE49-F238E27FC236}">
                      <a16:creationId xmlns:a16="http://schemas.microsoft.com/office/drawing/2014/main" id="{3798F637-49F7-4825-A314-EAAAB5BBB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2406650"/>
                  <a:ext cx="635000" cy="155575"/>
                </a:xfrm>
                <a:custGeom>
                  <a:avLst/>
                  <a:gdLst>
                    <a:gd name="T0" fmla="*/ 0 w 400"/>
                    <a:gd name="T1" fmla="*/ 0 h 98"/>
                    <a:gd name="T2" fmla="*/ 0 w 400"/>
                    <a:gd name="T3" fmla="*/ 98 h 98"/>
                    <a:gd name="T4" fmla="*/ 400 w 400"/>
                    <a:gd name="T5" fmla="*/ 98 h 98"/>
                    <a:gd name="T6" fmla="*/ 400 w 400"/>
                    <a:gd name="T7" fmla="*/ 0 h 98"/>
                    <a:gd name="T8" fmla="*/ 0 w 400"/>
                    <a:gd name="T9" fmla="*/ 0 h 98"/>
                    <a:gd name="T10" fmla="*/ 0 w 400"/>
                    <a:gd name="T11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8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400" y="98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4" name="Freeform 248">
                  <a:extLst>
                    <a:ext uri="{FF2B5EF4-FFF2-40B4-BE49-F238E27FC236}">
                      <a16:creationId xmlns:a16="http://schemas.microsoft.com/office/drawing/2014/main" id="{60F5ADEB-BBDA-4E7B-B977-380486D80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2743200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5" name="Freeform 249">
                  <a:extLst>
                    <a:ext uri="{FF2B5EF4-FFF2-40B4-BE49-F238E27FC236}">
                      <a16:creationId xmlns:a16="http://schemas.microsoft.com/office/drawing/2014/main" id="{C2E29D16-8973-4BB9-BA06-4922DCEC2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3076575"/>
                  <a:ext cx="635000" cy="155575"/>
                </a:xfrm>
                <a:custGeom>
                  <a:avLst/>
                  <a:gdLst>
                    <a:gd name="T0" fmla="*/ 0 w 400"/>
                    <a:gd name="T1" fmla="*/ 98 h 98"/>
                    <a:gd name="T2" fmla="*/ 400 w 400"/>
                    <a:gd name="T3" fmla="*/ 98 h 98"/>
                    <a:gd name="T4" fmla="*/ 400 w 400"/>
                    <a:gd name="T5" fmla="*/ 0 h 98"/>
                    <a:gd name="T6" fmla="*/ 0 w 400"/>
                    <a:gd name="T7" fmla="*/ 0 h 98"/>
                    <a:gd name="T8" fmla="*/ 0 w 400"/>
                    <a:gd name="T9" fmla="*/ 98 h 98"/>
                    <a:gd name="T10" fmla="*/ 0 w 400"/>
                    <a:gd name="T1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8">
                      <a:moveTo>
                        <a:pt x="0" y="98"/>
                      </a:moveTo>
                      <a:lnTo>
                        <a:pt x="400" y="98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8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6" name="Freeform 250">
                  <a:extLst>
                    <a:ext uri="{FF2B5EF4-FFF2-40B4-BE49-F238E27FC236}">
                      <a16:creationId xmlns:a16="http://schemas.microsoft.com/office/drawing/2014/main" id="{433751A0-0337-48C0-B447-811CF0758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3413125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7" name="Freeform 251">
                  <a:extLst>
                    <a:ext uri="{FF2B5EF4-FFF2-40B4-BE49-F238E27FC236}">
                      <a16:creationId xmlns:a16="http://schemas.microsoft.com/office/drawing/2014/main" id="{F8897622-2951-4171-AD16-6E19C50544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3746500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8" name="Freeform 252">
                  <a:extLst>
                    <a:ext uri="{FF2B5EF4-FFF2-40B4-BE49-F238E27FC236}">
                      <a16:creationId xmlns:a16="http://schemas.microsoft.com/office/drawing/2014/main" id="{D013C48C-A28C-4224-95A0-5E35233966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4078288"/>
                  <a:ext cx="635000" cy="155575"/>
                </a:xfrm>
                <a:custGeom>
                  <a:avLst/>
                  <a:gdLst>
                    <a:gd name="T0" fmla="*/ 0 w 400"/>
                    <a:gd name="T1" fmla="*/ 98 h 98"/>
                    <a:gd name="T2" fmla="*/ 400 w 400"/>
                    <a:gd name="T3" fmla="*/ 98 h 98"/>
                    <a:gd name="T4" fmla="*/ 400 w 400"/>
                    <a:gd name="T5" fmla="*/ 0 h 98"/>
                    <a:gd name="T6" fmla="*/ 0 w 400"/>
                    <a:gd name="T7" fmla="*/ 0 h 98"/>
                    <a:gd name="T8" fmla="*/ 0 w 400"/>
                    <a:gd name="T9" fmla="*/ 98 h 98"/>
                    <a:gd name="T10" fmla="*/ 0 w 400"/>
                    <a:gd name="T1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8">
                      <a:moveTo>
                        <a:pt x="0" y="98"/>
                      </a:moveTo>
                      <a:lnTo>
                        <a:pt x="400" y="98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8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9" name="Freeform 253">
                  <a:extLst>
                    <a:ext uri="{FF2B5EF4-FFF2-40B4-BE49-F238E27FC236}">
                      <a16:creationId xmlns:a16="http://schemas.microsoft.com/office/drawing/2014/main" id="{70CF90E2-5DFC-4B09-BABE-FD06D76FE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4414838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0" name="Freeform 254">
                  <a:extLst>
                    <a:ext uri="{FF2B5EF4-FFF2-40B4-BE49-F238E27FC236}">
                      <a16:creationId xmlns:a16="http://schemas.microsoft.com/office/drawing/2014/main" id="{10C82FEC-765B-4977-B428-DC42623B39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66912" y="4748213"/>
                  <a:ext cx="635000" cy="152400"/>
                </a:xfrm>
                <a:custGeom>
                  <a:avLst/>
                  <a:gdLst>
                    <a:gd name="T0" fmla="*/ 0 w 400"/>
                    <a:gd name="T1" fmla="*/ 96 h 96"/>
                    <a:gd name="T2" fmla="*/ 400 w 400"/>
                    <a:gd name="T3" fmla="*/ 96 h 96"/>
                    <a:gd name="T4" fmla="*/ 400 w 400"/>
                    <a:gd name="T5" fmla="*/ 0 h 96"/>
                    <a:gd name="T6" fmla="*/ 0 w 400"/>
                    <a:gd name="T7" fmla="*/ 0 h 96"/>
                    <a:gd name="T8" fmla="*/ 0 w 400"/>
                    <a:gd name="T9" fmla="*/ 96 h 96"/>
                    <a:gd name="T10" fmla="*/ 0 w 400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00" h="96">
                      <a:moveTo>
                        <a:pt x="0" y="96"/>
                      </a:moveTo>
                      <a:lnTo>
                        <a:pt x="400" y="96"/>
                      </a:lnTo>
                      <a:lnTo>
                        <a:pt x="400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C4D9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1" name="Freeform 255">
                  <a:extLst>
                    <a:ext uri="{FF2B5EF4-FFF2-40B4-BE49-F238E27FC236}">
                      <a16:creationId xmlns:a16="http://schemas.microsoft.com/office/drawing/2014/main" id="{F252A6F0-ECEA-4DA5-8BC5-CAB4D59C9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76625" y="4981575"/>
                  <a:ext cx="266700" cy="388938"/>
                </a:xfrm>
                <a:custGeom>
                  <a:avLst/>
                  <a:gdLst>
                    <a:gd name="T0" fmla="*/ 0 w 168"/>
                    <a:gd name="T1" fmla="*/ 245 h 245"/>
                    <a:gd name="T2" fmla="*/ 168 w 168"/>
                    <a:gd name="T3" fmla="*/ 245 h 245"/>
                    <a:gd name="T4" fmla="*/ 168 w 168"/>
                    <a:gd name="T5" fmla="*/ 0 h 245"/>
                    <a:gd name="T6" fmla="*/ 0 w 168"/>
                    <a:gd name="T7" fmla="*/ 0 h 245"/>
                    <a:gd name="T8" fmla="*/ 0 w 168"/>
                    <a:gd name="T9" fmla="*/ 245 h 245"/>
                    <a:gd name="T10" fmla="*/ 0 w 168"/>
                    <a:gd name="T11" fmla="*/ 24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8" h="245">
                      <a:moveTo>
                        <a:pt x="0" y="245"/>
                      </a:moveTo>
                      <a:lnTo>
                        <a:pt x="168" y="245"/>
                      </a:lnTo>
                      <a:lnTo>
                        <a:pt x="168" y="0"/>
                      </a:lnTo>
                      <a:lnTo>
                        <a:pt x="0" y="0"/>
                      </a:lnTo>
                      <a:lnTo>
                        <a:pt x="0" y="245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2" name="Freeform 256">
                  <a:extLst>
                    <a:ext uri="{FF2B5EF4-FFF2-40B4-BE49-F238E27FC236}">
                      <a16:creationId xmlns:a16="http://schemas.microsoft.com/office/drawing/2014/main" id="{A5091F19-C9E2-42FE-8403-39F7C06DE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53312" y="2428875"/>
                  <a:ext cx="4057650" cy="3074988"/>
                </a:xfrm>
                <a:custGeom>
                  <a:avLst/>
                  <a:gdLst>
                    <a:gd name="T0" fmla="*/ 198 w 2556"/>
                    <a:gd name="T1" fmla="*/ 625 h 1937"/>
                    <a:gd name="T2" fmla="*/ 198 w 2556"/>
                    <a:gd name="T3" fmla="*/ 474 h 1937"/>
                    <a:gd name="T4" fmla="*/ 243 w 2556"/>
                    <a:gd name="T5" fmla="*/ 474 h 1937"/>
                    <a:gd name="T6" fmla="*/ 243 w 2556"/>
                    <a:gd name="T7" fmla="*/ 216 h 1937"/>
                    <a:gd name="T8" fmla="*/ 489 w 2556"/>
                    <a:gd name="T9" fmla="*/ 216 h 1937"/>
                    <a:gd name="T10" fmla="*/ 489 w 2556"/>
                    <a:gd name="T11" fmla="*/ 474 h 1937"/>
                    <a:gd name="T12" fmla="*/ 720 w 2556"/>
                    <a:gd name="T13" fmla="*/ 474 h 1937"/>
                    <a:gd name="T14" fmla="*/ 720 w 2556"/>
                    <a:gd name="T15" fmla="*/ 53 h 1937"/>
                    <a:gd name="T16" fmla="*/ 975 w 2556"/>
                    <a:gd name="T17" fmla="*/ 53 h 1937"/>
                    <a:gd name="T18" fmla="*/ 975 w 2556"/>
                    <a:gd name="T19" fmla="*/ 327 h 1937"/>
                    <a:gd name="T20" fmla="*/ 1033 w 2556"/>
                    <a:gd name="T21" fmla="*/ 327 h 1937"/>
                    <a:gd name="T22" fmla="*/ 1033 w 2556"/>
                    <a:gd name="T23" fmla="*/ 0 h 1937"/>
                    <a:gd name="T24" fmla="*/ 1288 w 2556"/>
                    <a:gd name="T25" fmla="*/ 0 h 1937"/>
                    <a:gd name="T26" fmla="*/ 1288 w 2556"/>
                    <a:gd name="T27" fmla="*/ 613 h 1937"/>
                    <a:gd name="T28" fmla="*/ 1609 w 2556"/>
                    <a:gd name="T29" fmla="*/ 613 h 1937"/>
                    <a:gd name="T30" fmla="*/ 1609 w 2556"/>
                    <a:gd name="T31" fmla="*/ 969 h 1937"/>
                    <a:gd name="T32" fmla="*/ 1730 w 2556"/>
                    <a:gd name="T33" fmla="*/ 969 h 1937"/>
                    <a:gd name="T34" fmla="*/ 1730 w 2556"/>
                    <a:gd name="T35" fmla="*/ 1060 h 1937"/>
                    <a:gd name="T36" fmla="*/ 2006 w 2556"/>
                    <a:gd name="T37" fmla="*/ 1060 h 1937"/>
                    <a:gd name="T38" fmla="*/ 2006 w 2556"/>
                    <a:gd name="T39" fmla="*/ 905 h 1937"/>
                    <a:gd name="T40" fmla="*/ 2165 w 2556"/>
                    <a:gd name="T41" fmla="*/ 905 h 1937"/>
                    <a:gd name="T42" fmla="*/ 2165 w 2556"/>
                    <a:gd name="T43" fmla="*/ 485 h 1937"/>
                    <a:gd name="T44" fmla="*/ 2360 w 2556"/>
                    <a:gd name="T45" fmla="*/ 485 h 1937"/>
                    <a:gd name="T46" fmla="*/ 2360 w 2556"/>
                    <a:gd name="T47" fmla="*/ 1262 h 1937"/>
                    <a:gd name="T48" fmla="*/ 2556 w 2556"/>
                    <a:gd name="T49" fmla="*/ 1262 h 1937"/>
                    <a:gd name="T50" fmla="*/ 2556 w 2556"/>
                    <a:gd name="T51" fmla="*/ 1937 h 1937"/>
                    <a:gd name="T52" fmla="*/ 2360 w 2556"/>
                    <a:gd name="T53" fmla="*/ 1937 h 1937"/>
                    <a:gd name="T54" fmla="*/ 2193 w 2556"/>
                    <a:gd name="T55" fmla="*/ 1937 h 1937"/>
                    <a:gd name="T56" fmla="*/ 2165 w 2556"/>
                    <a:gd name="T57" fmla="*/ 1937 h 1937"/>
                    <a:gd name="T58" fmla="*/ 2006 w 2556"/>
                    <a:gd name="T59" fmla="*/ 1937 h 1937"/>
                    <a:gd name="T60" fmla="*/ 1917 w 2556"/>
                    <a:gd name="T61" fmla="*/ 1937 h 1937"/>
                    <a:gd name="T62" fmla="*/ 1772 w 2556"/>
                    <a:gd name="T63" fmla="*/ 1937 h 1937"/>
                    <a:gd name="T64" fmla="*/ 1730 w 2556"/>
                    <a:gd name="T65" fmla="*/ 1937 h 1937"/>
                    <a:gd name="T66" fmla="*/ 1609 w 2556"/>
                    <a:gd name="T67" fmla="*/ 1937 h 1937"/>
                    <a:gd name="T68" fmla="*/ 1496 w 2556"/>
                    <a:gd name="T69" fmla="*/ 1937 h 1937"/>
                    <a:gd name="T70" fmla="*/ 1288 w 2556"/>
                    <a:gd name="T71" fmla="*/ 1937 h 1937"/>
                    <a:gd name="T72" fmla="*/ 1223 w 2556"/>
                    <a:gd name="T73" fmla="*/ 1937 h 1937"/>
                    <a:gd name="T74" fmla="*/ 1096 w 2556"/>
                    <a:gd name="T75" fmla="*/ 1937 h 1937"/>
                    <a:gd name="T76" fmla="*/ 1033 w 2556"/>
                    <a:gd name="T77" fmla="*/ 1937 h 1937"/>
                    <a:gd name="T78" fmla="*/ 975 w 2556"/>
                    <a:gd name="T79" fmla="*/ 1937 h 1937"/>
                    <a:gd name="T80" fmla="*/ 842 w 2556"/>
                    <a:gd name="T81" fmla="*/ 1937 h 1937"/>
                    <a:gd name="T82" fmla="*/ 751 w 2556"/>
                    <a:gd name="T83" fmla="*/ 1937 h 1937"/>
                    <a:gd name="T84" fmla="*/ 720 w 2556"/>
                    <a:gd name="T85" fmla="*/ 1937 h 1937"/>
                    <a:gd name="T86" fmla="*/ 489 w 2556"/>
                    <a:gd name="T87" fmla="*/ 1937 h 1937"/>
                    <a:gd name="T88" fmla="*/ 247 w 2556"/>
                    <a:gd name="T89" fmla="*/ 1937 h 1937"/>
                    <a:gd name="T90" fmla="*/ 243 w 2556"/>
                    <a:gd name="T91" fmla="*/ 1937 h 1937"/>
                    <a:gd name="T92" fmla="*/ 198 w 2556"/>
                    <a:gd name="T93" fmla="*/ 1937 h 1937"/>
                    <a:gd name="T94" fmla="*/ 0 w 2556"/>
                    <a:gd name="T95" fmla="*/ 1937 h 1937"/>
                    <a:gd name="T96" fmla="*/ 0 w 2556"/>
                    <a:gd name="T97" fmla="*/ 625 h 1937"/>
                    <a:gd name="T98" fmla="*/ 198 w 2556"/>
                    <a:gd name="T99" fmla="*/ 625 h 1937"/>
                    <a:gd name="T100" fmla="*/ 198 w 2556"/>
                    <a:gd name="T101" fmla="*/ 625 h 1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556" h="1937">
                      <a:moveTo>
                        <a:pt x="198" y="625"/>
                      </a:moveTo>
                      <a:lnTo>
                        <a:pt x="198" y="474"/>
                      </a:lnTo>
                      <a:lnTo>
                        <a:pt x="243" y="474"/>
                      </a:lnTo>
                      <a:lnTo>
                        <a:pt x="243" y="216"/>
                      </a:lnTo>
                      <a:lnTo>
                        <a:pt x="489" y="216"/>
                      </a:lnTo>
                      <a:lnTo>
                        <a:pt x="489" y="474"/>
                      </a:lnTo>
                      <a:lnTo>
                        <a:pt x="720" y="474"/>
                      </a:lnTo>
                      <a:lnTo>
                        <a:pt x="720" y="53"/>
                      </a:lnTo>
                      <a:lnTo>
                        <a:pt x="975" y="53"/>
                      </a:lnTo>
                      <a:lnTo>
                        <a:pt x="975" y="327"/>
                      </a:lnTo>
                      <a:lnTo>
                        <a:pt x="1033" y="327"/>
                      </a:lnTo>
                      <a:lnTo>
                        <a:pt x="1033" y="0"/>
                      </a:lnTo>
                      <a:lnTo>
                        <a:pt x="1288" y="0"/>
                      </a:lnTo>
                      <a:lnTo>
                        <a:pt x="1288" y="613"/>
                      </a:lnTo>
                      <a:lnTo>
                        <a:pt x="1609" y="613"/>
                      </a:lnTo>
                      <a:lnTo>
                        <a:pt x="1609" y="969"/>
                      </a:lnTo>
                      <a:lnTo>
                        <a:pt x="1730" y="969"/>
                      </a:lnTo>
                      <a:lnTo>
                        <a:pt x="1730" y="1060"/>
                      </a:lnTo>
                      <a:lnTo>
                        <a:pt x="2006" y="1060"/>
                      </a:lnTo>
                      <a:lnTo>
                        <a:pt x="2006" y="905"/>
                      </a:lnTo>
                      <a:lnTo>
                        <a:pt x="2165" y="905"/>
                      </a:lnTo>
                      <a:lnTo>
                        <a:pt x="2165" y="485"/>
                      </a:lnTo>
                      <a:lnTo>
                        <a:pt x="2360" y="485"/>
                      </a:lnTo>
                      <a:lnTo>
                        <a:pt x="2360" y="1262"/>
                      </a:lnTo>
                      <a:lnTo>
                        <a:pt x="2556" y="1262"/>
                      </a:lnTo>
                      <a:lnTo>
                        <a:pt x="2556" y="1937"/>
                      </a:lnTo>
                      <a:lnTo>
                        <a:pt x="2360" y="1937"/>
                      </a:lnTo>
                      <a:lnTo>
                        <a:pt x="2193" y="1937"/>
                      </a:lnTo>
                      <a:lnTo>
                        <a:pt x="2165" y="1937"/>
                      </a:lnTo>
                      <a:lnTo>
                        <a:pt x="2006" y="1937"/>
                      </a:lnTo>
                      <a:lnTo>
                        <a:pt x="1917" y="1937"/>
                      </a:lnTo>
                      <a:lnTo>
                        <a:pt x="1772" y="1937"/>
                      </a:lnTo>
                      <a:lnTo>
                        <a:pt x="1730" y="1937"/>
                      </a:lnTo>
                      <a:lnTo>
                        <a:pt x="1609" y="1937"/>
                      </a:lnTo>
                      <a:lnTo>
                        <a:pt x="1496" y="1937"/>
                      </a:lnTo>
                      <a:lnTo>
                        <a:pt x="1288" y="1937"/>
                      </a:lnTo>
                      <a:lnTo>
                        <a:pt x="1223" y="1937"/>
                      </a:lnTo>
                      <a:lnTo>
                        <a:pt x="1096" y="1937"/>
                      </a:lnTo>
                      <a:lnTo>
                        <a:pt x="1033" y="1937"/>
                      </a:lnTo>
                      <a:lnTo>
                        <a:pt x="975" y="1937"/>
                      </a:lnTo>
                      <a:lnTo>
                        <a:pt x="842" y="1937"/>
                      </a:lnTo>
                      <a:lnTo>
                        <a:pt x="751" y="1937"/>
                      </a:lnTo>
                      <a:lnTo>
                        <a:pt x="720" y="1937"/>
                      </a:lnTo>
                      <a:lnTo>
                        <a:pt x="489" y="1937"/>
                      </a:lnTo>
                      <a:lnTo>
                        <a:pt x="247" y="1937"/>
                      </a:lnTo>
                      <a:lnTo>
                        <a:pt x="243" y="1937"/>
                      </a:lnTo>
                      <a:lnTo>
                        <a:pt x="198" y="1937"/>
                      </a:lnTo>
                      <a:lnTo>
                        <a:pt x="0" y="1937"/>
                      </a:lnTo>
                      <a:lnTo>
                        <a:pt x="0" y="625"/>
                      </a:lnTo>
                      <a:lnTo>
                        <a:pt x="198" y="625"/>
                      </a:lnTo>
                      <a:lnTo>
                        <a:pt x="198" y="625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3" name="Freeform 257">
                  <a:extLst>
                    <a:ext uri="{FF2B5EF4-FFF2-40B4-BE49-F238E27FC236}">
                      <a16:creationId xmlns:a16="http://schemas.microsoft.com/office/drawing/2014/main" id="{1177B8B7-641A-4D9A-B5FC-D12036EF0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3203575"/>
                  <a:ext cx="312738" cy="155575"/>
                </a:xfrm>
                <a:custGeom>
                  <a:avLst/>
                  <a:gdLst>
                    <a:gd name="T0" fmla="*/ 0 w 197"/>
                    <a:gd name="T1" fmla="*/ 0 h 98"/>
                    <a:gd name="T2" fmla="*/ 0 w 197"/>
                    <a:gd name="T3" fmla="*/ 98 h 98"/>
                    <a:gd name="T4" fmla="*/ 197 w 197"/>
                    <a:gd name="T5" fmla="*/ 98 h 98"/>
                    <a:gd name="T6" fmla="*/ 197 w 197"/>
                    <a:gd name="T7" fmla="*/ 0 h 98"/>
                    <a:gd name="T8" fmla="*/ 0 w 197"/>
                    <a:gd name="T9" fmla="*/ 0 h 98"/>
                    <a:gd name="T10" fmla="*/ 0 w 197"/>
                    <a:gd name="T11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8">
                      <a:moveTo>
                        <a:pt x="0" y="0"/>
                      </a:moveTo>
                      <a:lnTo>
                        <a:pt x="0" y="98"/>
                      </a:lnTo>
                      <a:lnTo>
                        <a:pt x="197" y="98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4" name="Freeform 258">
                  <a:extLst>
                    <a:ext uri="{FF2B5EF4-FFF2-40B4-BE49-F238E27FC236}">
                      <a16:creationId xmlns:a16="http://schemas.microsoft.com/office/drawing/2014/main" id="{A07B89B1-8A76-420C-9B0A-9C630D317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3435350"/>
                  <a:ext cx="312738" cy="152400"/>
                </a:xfrm>
                <a:custGeom>
                  <a:avLst/>
                  <a:gdLst>
                    <a:gd name="T0" fmla="*/ 0 w 197"/>
                    <a:gd name="T1" fmla="*/ 96 h 96"/>
                    <a:gd name="T2" fmla="*/ 197 w 197"/>
                    <a:gd name="T3" fmla="*/ 96 h 96"/>
                    <a:gd name="T4" fmla="*/ 197 w 197"/>
                    <a:gd name="T5" fmla="*/ 0 h 96"/>
                    <a:gd name="T6" fmla="*/ 0 w 197"/>
                    <a:gd name="T7" fmla="*/ 0 h 96"/>
                    <a:gd name="T8" fmla="*/ 0 w 197"/>
                    <a:gd name="T9" fmla="*/ 96 h 96"/>
                    <a:gd name="T10" fmla="*/ 0 w 197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6">
                      <a:moveTo>
                        <a:pt x="0" y="96"/>
                      </a:moveTo>
                      <a:lnTo>
                        <a:pt x="197" y="96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5" name="Freeform 259">
                  <a:extLst>
                    <a:ext uri="{FF2B5EF4-FFF2-40B4-BE49-F238E27FC236}">
                      <a16:creationId xmlns:a16="http://schemas.microsoft.com/office/drawing/2014/main" id="{1D48A699-75FF-4948-8236-EBEFAF054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3662363"/>
                  <a:ext cx="312738" cy="155575"/>
                </a:xfrm>
                <a:custGeom>
                  <a:avLst/>
                  <a:gdLst>
                    <a:gd name="T0" fmla="*/ 0 w 197"/>
                    <a:gd name="T1" fmla="*/ 98 h 98"/>
                    <a:gd name="T2" fmla="*/ 197 w 197"/>
                    <a:gd name="T3" fmla="*/ 98 h 98"/>
                    <a:gd name="T4" fmla="*/ 197 w 197"/>
                    <a:gd name="T5" fmla="*/ 0 h 98"/>
                    <a:gd name="T6" fmla="*/ 0 w 197"/>
                    <a:gd name="T7" fmla="*/ 0 h 98"/>
                    <a:gd name="T8" fmla="*/ 0 w 197"/>
                    <a:gd name="T9" fmla="*/ 98 h 98"/>
                    <a:gd name="T10" fmla="*/ 0 w 197"/>
                    <a:gd name="T1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8">
                      <a:moveTo>
                        <a:pt x="0" y="98"/>
                      </a:moveTo>
                      <a:lnTo>
                        <a:pt x="197" y="98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8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6" name="Freeform 260">
                  <a:extLst>
                    <a:ext uri="{FF2B5EF4-FFF2-40B4-BE49-F238E27FC236}">
                      <a16:creationId xmlns:a16="http://schemas.microsoft.com/office/drawing/2014/main" id="{422F1867-7107-43F1-BB7E-021D999E70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3903663"/>
                  <a:ext cx="312738" cy="152400"/>
                </a:xfrm>
                <a:custGeom>
                  <a:avLst/>
                  <a:gdLst>
                    <a:gd name="T0" fmla="*/ 0 w 197"/>
                    <a:gd name="T1" fmla="*/ 96 h 96"/>
                    <a:gd name="T2" fmla="*/ 197 w 197"/>
                    <a:gd name="T3" fmla="*/ 96 h 96"/>
                    <a:gd name="T4" fmla="*/ 197 w 197"/>
                    <a:gd name="T5" fmla="*/ 0 h 96"/>
                    <a:gd name="T6" fmla="*/ 0 w 197"/>
                    <a:gd name="T7" fmla="*/ 0 h 96"/>
                    <a:gd name="T8" fmla="*/ 0 w 197"/>
                    <a:gd name="T9" fmla="*/ 96 h 96"/>
                    <a:gd name="T10" fmla="*/ 0 w 197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6">
                      <a:moveTo>
                        <a:pt x="0" y="96"/>
                      </a:moveTo>
                      <a:lnTo>
                        <a:pt x="197" y="96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7" name="Freeform 261">
                  <a:extLst>
                    <a:ext uri="{FF2B5EF4-FFF2-40B4-BE49-F238E27FC236}">
                      <a16:creationId xmlns:a16="http://schemas.microsoft.com/office/drawing/2014/main" id="{CA658862-B59E-4F3F-8895-95C2DC4C0A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4137025"/>
                  <a:ext cx="312738" cy="152400"/>
                </a:xfrm>
                <a:custGeom>
                  <a:avLst/>
                  <a:gdLst>
                    <a:gd name="T0" fmla="*/ 0 w 197"/>
                    <a:gd name="T1" fmla="*/ 96 h 96"/>
                    <a:gd name="T2" fmla="*/ 197 w 197"/>
                    <a:gd name="T3" fmla="*/ 96 h 96"/>
                    <a:gd name="T4" fmla="*/ 197 w 197"/>
                    <a:gd name="T5" fmla="*/ 0 h 96"/>
                    <a:gd name="T6" fmla="*/ 0 w 197"/>
                    <a:gd name="T7" fmla="*/ 0 h 96"/>
                    <a:gd name="T8" fmla="*/ 0 w 197"/>
                    <a:gd name="T9" fmla="*/ 96 h 96"/>
                    <a:gd name="T10" fmla="*/ 0 w 197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6">
                      <a:moveTo>
                        <a:pt x="0" y="96"/>
                      </a:moveTo>
                      <a:lnTo>
                        <a:pt x="197" y="96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8" name="Freeform 262">
                  <a:extLst>
                    <a:ext uri="{FF2B5EF4-FFF2-40B4-BE49-F238E27FC236}">
                      <a16:creationId xmlns:a16="http://schemas.microsoft.com/office/drawing/2014/main" id="{3841934D-83CD-4909-88CE-4114639988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4370388"/>
                  <a:ext cx="312738" cy="152400"/>
                </a:xfrm>
                <a:custGeom>
                  <a:avLst/>
                  <a:gdLst>
                    <a:gd name="T0" fmla="*/ 0 w 197"/>
                    <a:gd name="T1" fmla="*/ 96 h 96"/>
                    <a:gd name="T2" fmla="*/ 197 w 197"/>
                    <a:gd name="T3" fmla="*/ 96 h 96"/>
                    <a:gd name="T4" fmla="*/ 197 w 197"/>
                    <a:gd name="T5" fmla="*/ 0 h 96"/>
                    <a:gd name="T6" fmla="*/ 0 w 197"/>
                    <a:gd name="T7" fmla="*/ 0 h 96"/>
                    <a:gd name="T8" fmla="*/ 0 w 197"/>
                    <a:gd name="T9" fmla="*/ 96 h 96"/>
                    <a:gd name="T10" fmla="*/ 0 w 197"/>
                    <a:gd name="T11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6">
                      <a:moveTo>
                        <a:pt x="0" y="96"/>
                      </a:moveTo>
                      <a:lnTo>
                        <a:pt x="197" y="96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9" name="Freeform 263">
                  <a:extLst>
                    <a:ext uri="{FF2B5EF4-FFF2-40B4-BE49-F238E27FC236}">
                      <a16:creationId xmlns:a16="http://schemas.microsoft.com/office/drawing/2014/main" id="{AC52447D-2F92-48CD-B814-9DCF57DF7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19550" y="4611688"/>
                  <a:ext cx="312738" cy="155575"/>
                </a:xfrm>
                <a:custGeom>
                  <a:avLst/>
                  <a:gdLst>
                    <a:gd name="T0" fmla="*/ 0 w 197"/>
                    <a:gd name="T1" fmla="*/ 98 h 98"/>
                    <a:gd name="T2" fmla="*/ 197 w 197"/>
                    <a:gd name="T3" fmla="*/ 98 h 98"/>
                    <a:gd name="T4" fmla="*/ 197 w 197"/>
                    <a:gd name="T5" fmla="*/ 0 h 98"/>
                    <a:gd name="T6" fmla="*/ 0 w 197"/>
                    <a:gd name="T7" fmla="*/ 0 h 98"/>
                    <a:gd name="T8" fmla="*/ 0 w 197"/>
                    <a:gd name="T9" fmla="*/ 98 h 98"/>
                    <a:gd name="T10" fmla="*/ 0 w 197"/>
                    <a:gd name="T11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98">
                      <a:moveTo>
                        <a:pt x="0" y="98"/>
                      </a:moveTo>
                      <a:lnTo>
                        <a:pt x="197" y="98"/>
                      </a:lnTo>
                      <a:lnTo>
                        <a:pt x="197" y="0"/>
                      </a:lnTo>
                      <a:lnTo>
                        <a:pt x="0" y="0"/>
                      </a:lnTo>
                      <a:lnTo>
                        <a:pt x="0" y="98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0" name="Freeform 264">
                  <a:extLst>
                    <a:ext uri="{FF2B5EF4-FFF2-40B4-BE49-F238E27FC236}">
                      <a16:creationId xmlns:a16="http://schemas.microsoft.com/office/drawing/2014/main" id="{443A80F0-BA02-46AF-A853-1B49681BE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130675" y="3203575"/>
                  <a:ext cx="114300" cy="674688"/>
                </a:xfrm>
                <a:custGeom>
                  <a:avLst/>
                  <a:gdLst>
                    <a:gd name="T0" fmla="*/ 0 w 72"/>
                    <a:gd name="T1" fmla="*/ 0 h 425"/>
                    <a:gd name="T2" fmla="*/ 0 w 72"/>
                    <a:gd name="T3" fmla="*/ 425 h 425"/>
                    <a:gd name="T4" fmla="*/ 72 w 72"/>
                    <a:gd name="T5" fmla="*/ 425 h 425"/>
                    <a:gd name="T6" fmla="*/ 72 w 72"/>
                    <a:gd name="T7" fmla="*/ 0 h 425"/>
                    <a:gd name="T8" fmla="*/ 0 w 72"/>
                    <a:gd name="T9" fmla="*/ 0 h 425"/>
                    <a:gd name="T10" fmla="*/ 0 w 72"/>
                    <a:gd name="T11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2" h="425">
                      <a:moveTo>
                        <a:pt x="0" y="0"/>
                      </a:moveTo>
                      <a:lnTo>
                        <a:pt x="0" y="425"/>
                      </a:lnTo>
                      <a:lnTo>
                        <a:pt x="72" y="425"/>
                      </a:lnTo>
                      <a:lnTo>
                        <a:pt x="72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1" name="Freeform 265">
                  <a:extLst>
                    <a:ext uri="{FF2B5EF4-FFF2-40B4-BE49-F238E27FC236}">
                      <a16:creationId xmlns:a16="http://schemas.microsoft.com/office/drawing/2014/main" id="{A425D1C9-9B25-4CAE-A4E9-E66F3E9F1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502150" y="3878263"/>
                  <a:ext cx="233363" cy="247650"/>
                </a:xfrm>
                <a:custGeom>
                  <a:avLst/>
                  <a:gdLst>
                    <a:gd name="T0" fmla="*/ 147 w 147"/>
                    <a:gd name="T1" fmla="*/ 0 h 156"/>
                    <a:gd name="T2" fmla="*/ 0 w 147"/>
                    <a:gd name="T3" fmla="*/ 0 h 156"/>
                    <a:gd name="T4" fmla="*/ 0 w 147"/>
                    <a:gd name="T5" fmla="*/ 156 h 156"/>
                    <a:gd name="T6" fmla="*/ 147 w 147"/>
                    <a:gd name="T7" fmla="*/ 156 h 156"/>
                    <a:gd name="T8" fmla="*/ 147 w 147"/>
                    <a:gd name="T9" fmla="*/ 0 h 156"/>
                    <a:gd name="T10" fmla="*/ 147 w 147"/>
                    <a:gd name="T11" fmla="*/ 0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7" h="156">
                      <a:moveTo>
                        <a:pt x="147" y="0"/>
                      </a:moveTo>
                      <a:lnTo>
                        <a:pt x="0" y="0"/>
                      </a:lnTo>
                      <a:lnTo>
                        <a:pt x="0" y="156"/>
                      </a:lnTo>
                      <a:lnTo>
                        <a:pt x="147" y="156"/>
                      </a:lnTo>
                      <a:lnTo>
                        <a:pt x="147" y="0"/>
                      </a:lnTo>
                      <a:lnTo>
                        <a:pt x="147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2" name="Freeform 266">
                  <a:extLst>
                    <a:ext uri="{FF2B5EF4-FFF2-40B4-BE49-F238E27FC236}">
                      <a16:creationId xmlns:a16="http://schemas.microsoft.com/office/drawing/2014/main" id="{3A0DC590-44DA-4A46-A6B3-DD80431073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91275" y="2516188"/>
                  <a:ext cx="80963" cy="674688"/>
                </a:xfrm>
                <a:custGeom>
                  <a:avLst/>
                  <a:gdLst>
                    <a:gd name="T0" fmla="*/ 51 w 51"/>
                    <a:gd name="T1" fmla="*/ 0 h 425"/>
                    <a:gd name="T2" fmla="*/ 0 w 51"/>
                    <a:gd name="T3" fmla="*/ 0 h 425"/>
                    <a:gd name="T4" fmla="*/ 0 w 51"/>
                    <a:gd name="T5" fmla="*/ 425 h 425"/>
                    <a:gd name="T6" fmla="*/ 51 w 51"/>
                    <a:gd name="T7" fmla="*/ 425 h 425"/>
                    <a:gd name="T8" fmla="*/ 51 w 51"/>
                    <a:gd name="T9" fmla="*/ 0 h 425"/>
                    <a:gd name="T10" fmla="*/ 51 w 51"/>
                    <a:gd name="T11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425">
                      <a:moveTo>
                        <a:pt x="51" y="0"/>
                      </a:moveTo>
                      <a:lnTo>
                        <a:pt x="0" y="0"/>
                      </a:lnTo>
                      <a:lnTo>
                        <a:pt x="0" y="425"/>
                      </a:lnTo>
                      <a:lnTo>
                        <a:pt x="51" y="425"/>
                      </a:lnTo>
                      <a:lnTo>
                        <a:pt x="51" y="0"/>
                      </a:ln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3" name="Freeform 267">
                  <a:extLst>
                    <a:ext uri="{FF2B5EF4-FFF2-40B4-BE49-F238E27FC236}">
                      <a16:creationId xmlns:a16="http://schemas.microsoft.com/office/drawing/2014/main" id="{051A42BD-9D5B-4BE6-B050-CAE7E5ED6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64225" y="2428875"/>
                  <a:ext cx="50800" cy="522288"/>
                </a:xfrm>
                <a:custGeom>
                  <a:avLst/>
                  <a:gdLst>
                    <a:gd name="T0" fmla="*/ 32 w 32"/>
                    <a:gd name="T1" fmla="*/ 0 h 329"/>
                    <a:gd name="T2" fmla="*/ 0 w 32"/>
                    <a:gd name="T3" fmla="*/ 0 h 329"/>
                    <a:gd name="T4" fmla="*/ 0 w 32"/>
                    <a:gd name="T5" fmla="*/ 329 h 329"/>
                    <a:gd name="T6" fmla="*/ 32 w 32"/>
                    <a:gd name="T7" fmla="*/ 329 h 329"/>
                    <a:gd name="T8" fmla="*/ 32 w 32"/>
                    <a:gd name="T9" fmla="*/ 0 h 329"/>
                    <a:gd name="T10" fmla="*/ 32 w 32"/>
                    <a:gd name="T11" fmla="*/ 0 h 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329">
                      <a:moveTo>
                        <a:pt x="32" y="0"/>
                      </a:moveTo>
                      <a:lnTo>
                        <a:pt x="0" y="0"/>
                      </a:lnTo>
                      <a:lnTo>
                        <a:pt x="0" y="329"/>
                      </a:lnTo>
                      <a:lnTo>
                        <a:pt x="32" y="329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C4D9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4" name="Freeform 268">
                  <a:extLst>
                    <a:ext uri="{FF2B5EF4-FFF2-40B4-BE49-F238E27FC236}">
                      <a16:creationId xmlns:a16="http://schemas.microsoft.com/office/drawing/2014/main" id="{9E951CB5-B354-4FFC-9BDF-447158ED6E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13425" y="2495550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5" name="Freeform 269">
                  <a:extLst>
                    <a:ext uri="{FF2B5EF4-FFF2-40B4-BE49-F238E27FC236}">
                      <a16:creationId xmlns:a16="http://schemas.microsoft.com/office/drawing/2014/main" id="{376D9C5E-CC28-45D9-B722-903F067952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13425" y="2682875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6" name="Freeform 270">
                  <a:extLst>
                    <a:ext uri="{FF2B5EF4-FFF2-40B4-BE49-F238E27FC236}">
                      <a16:creationId xmlns:a16="http://schemas.microsoft.com/office/drawing/2014/main" id="{DFC63DFE-39D4-48FF-A5B7-19C69C555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813425" y="2851150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7" name="Freeform 271">
                  <a:extLst>
                    <a:ext uri="{FF2B5EF4-FFF2-40B4-BE49-F238E27FC236}">
                      <a16:creationId xmlns:a16="http://schemas.microsoft.com/office/drawing/2014/main" id="{EEE5D6DB-9E35-41E5-BC61-05B60253A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2851150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Freeform 272">
                  <a:extLst>
                    <a:ext uri="{FF2B5EF4-FFF2-40B4-BE49-F238E27FC236}">
                      <a16:creationId xmlns:a16="http://schemas.microsoft.com/office/drawing/2014/main" id="{AA9AF70F-CFDF-43D8-A43A-7A96277A3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2682875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9" name="Freeform 273">
                  <a:extLst>
                    <a:ext uri="{FF2B5EF4-FFF2-40B4-BE49-F238E27FC236}">
                      <a16:creationId xmlns:a16="http://schemas.microsoft.com/office/drawing/2014/main" id="{5FA0AE22-D8F1-4346-97EF-A3C356DEB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2516188"/>
                  <a:ext cx="404813" cy="100013"/>
                </a:xfrm>
                <a:custGeom>
                  <a:avLst/>
                  <a:gdLst>
                    <a:gd name="T0" fmla="*/ 255 w 255"/>
                    <a:gd name="T1" fmla="*/ 0 h 63"/>
                    <a:gd name="T2" fmla="*/ 0 w 255"/>
                    <a:gd name="T3" fmla="*/ 0 h 63"/>
                    <a:gd name="T4" fmla="*/ 0 w 255"/>
                    <a:gd name="T5" fmla="*/ 63 h 63"/>
                    <a:gd name="T6" fmla="*/ 255 w 255"/>
                    <a:gd name="T7" fmla="*/ 63 h 63"/>
                    <a:gd name="T8" fmla="*/ 255 w 255"/>
                    <a:gd name="T9" fmla="*/ 0 h 63"/>
                    <a:gd name="T10" fmla="*/ 255 w 255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5" h="63">
                      <a:moveTo>
                        <a:pt x="255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255" y="63"/>
                      </a:lnTo>
                      <a:lnTo>
                        <a:pt x="255" y="0"/>
                      </a:lnTo>
                      <a:lnTo>
                        <a:pt x="255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Freeform 274">
                  <a:extLst>
                    <a:ext uri="{FF2B5EF4-FFF2-40B4-BE49-F238E27FC236}">
                      <a16:creationId xmlns:a16="http://schemas.microsoft.com/office/drawing/2014/main" id="{72ED3880-8298-4386-B950-2DDABEB1C6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3014663"/>
                  <a:ext cx="901700" cy="100013"/>
                </a:xfrm>
                <a:custGeom>
                  <a:avLst/>
                  <a:gdLst>
                    <a:gd name="T0" fmla="*/ 568 w 568"/>
                    <a:gd name="T1" fmla="*/ 0 h 63"/>
                    <a:gd name="T2" fmla="*/ 0 w 568"/>
                    <a:gd name="T3" fmla="*/ 0 h 63"/>
                    <a:gd name="T4" fmla="*/ 0 w 568"/>
                    <a:gd name="T5" fmla="*/ 63 h 63"/>
                    <a:gd name="T6" fmla="*/ 568 w 568"/>
                    <a:gd name="T7" fmla="*/ 63 h 63"/>
                    <a:gd name="T8" fmla="*/ 568 w 568"/>
                    <a:gd name="T9" fmla="*/ 0 h 63"/>
                    <a:gd name="T10" fmla="*/ 568 w 568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8" h="63">
                      <a:moveTo>
                        <a:pt x="568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568" y="63"/>
                      </a:lnTo>
                      <a:lnTo>
                        <a:pt x="568" y="0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1" name="Freeform 275">
                  <a:extLst>
                    <a:ext uri="{FF2B5EF4-FFF2-40B4-BE49-F238E27FC236}">
                      <a16:creationId xmlns:a16="http://schemas.microsoft.com/office/drawing/2014/main" id="{B1D29E8D-069F-48D5-B24E-5C4DA256E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3179763"/>
                  <a:ext cx="901700" cy="100013"/>
                </a:xfrm>
                <a:custGeom>
                  <a:avLst/>
                  <a:gdLst>
                    <a:gd name="T0" fmla="*/ 568 w 568"/>
                    <a:gd name="T1" fmla="*/ 0 h 63"/>
                    <a:gd name="T2" fmla="*/ 0 w 568"/>
                    <a:gd name="T3" fmla="*/ 0 h 63"/>
                    <a:gd name="T4" fmla="*/ 0 w 568"/>
                    <a:gd name="T5" fmla="*/ 63 h 63"/>
                    <a:gd name="T6" fmla="*/ 568 w 568"/>
                    <a:gd name="T7" fmla="*/ 63 h 63"/>
                    <a:gd name="T8" fmla="*/ 568 w 568"/>
                    <a:gd name="T9" fmla="*/ 0 h 63"/>
                    <a:gd name="T10" fmla="*/ 568 w 568"/>
                    <a:gd name="T1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8" h="63">
                      <a:moveTo>
                        <a:pt x="568" y="0"/>
                      </a:moveTo>
                      <a:lnTo>
                        <a:pt x="0" y="0"/>
                      </a:lnTo>
                      <a:lnTo>
                        <a:pt x="0" y="63"/>
                      </a:lnTo>
                      <a:lnTo>
                        <a:pt x="568" y="63"/>
                      </a:lnTo>
                      <a:lnTo>
                        <a:pt x="568" y="0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2" name="Freeform 276">
                  <a:extLst>
                    <a:ext uri="{FF2B5EF4-FFF2-40B4-BE49-F238E27FC236}">
                      <a16:creationId xmlns:a16="http://schemas.microsoft.com/office/drawing/2014/main" id="{4870932A-6BD3-4A89-8BF6-634AE7E83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310312" y="3340100"/>
                  <a:ext cx="901700" cy="63500"/>
                </a:xfrm>
                <a:custGeom>
                  <a:avLst/>
                  <a:gdLst>
                    <a:gd name="T0" fmla="*/ 568 w 568"/>
                    <a:gd name="T1" fmla="*/ 0 h 40"/>
                    <a:gd name="T2" fmla="*/ 0 w 568"/>
                    <a:gd name="T3" fmla="*/ 0 h 40"/>
                    <a:gd name="T4" fmla="*/ 0 w 568"/>
                    <a:gd name="T5" fmla="*/ 40 h 40"/>
                    <a:gd name="T6" fmla="*/ 568 w 568"/>
                    <a:gd name="T7" fmla="*/ 40 h 40"/>
                    <a:gd name="T8" fmla="*/ 568 w 568"/>
                    <a:gd name="T9" fmla="*/ 0 h 40"/>
                    <a:gd name="T10" fmla="*/ 568 w 568"/>
                    <a:gd name="T11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8" h="40">
                      <a:moveTo>
                        <a:pt x="568" y="0"/>
                      </a:moveTo>
                      <a:lnTo>
                        <a:pt x="0" y="0"/>
                      </a:lnTo>
                      <a:lnTo>
                        <a:pt x="0" y="40"/>
                      </a:lnTo>
                      <a:lnTo>
                        <a:pt x="568" y="40"/>
                      </a:lnTo>
                      <a:lnTo>
                        <a:pt x="568" y="0"/>
                      </a:lnTo>
                      <a:lnTo>
                        <a:pt x="568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3" name="Freeform 277">
                  <a:extLst>
                    <a:ext uri="{FF2B5EF4-FFF2-40B4-BE49-F238E27FC236}">
                      <a16:creationId xmlns:a16="http://schemas.microsoft.com/office/drawing/2014/main" id="{0E8CCE07-ECE8-4D8F-8E67-5A9519C73F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3509963"/>
                  <a:ext cx="69850" cy="93663"/>
                </a:xfrm>
                <a:custGeom>
                  <a:avLst/>
                  <a:gdLst>
                    <a:gd name="T0" fmla="*/ 0 w 44"/>
                    <a:gd name="T1" fmla="*/ 0 h 59"/>
                    <a:gd name="T2" fmla="*/ 0 w 44"/>
                    <a:gd name="T3" fmla="*/ 59 h 59"/>
                    <a:gd name="T4" fmla="*/ 44 w 44"/>
                    <a:gd name="T5" fmla="*/ 59 h 59"/>
                    <a:gd name="T6" fmla="*/ 44 w 44"/>
                    <a:gd name="T7" fmla="*/ 0 h 59"/>
                    <a:gd name="T8" fmla="*/ 0 w 44"/>
                    <a:gd name="T9" fmla="*/ 0 h 59"/>
                    <a:gd name="T10" fmla="*/ 0 w 44"/>
                    <a:gd name="T1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0"/>
                      </a:moveTo>
                      <a:lnTo>
                        <a:pt x="0" y="59"/>
                      </a:ln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4" name="Freeform 278">
                  <a:extLst>
                    <a:ext uri="{FF2B5EF4-FFF2-40B4-BE49-F238E27FC236}">
                      <a16:creationId xmlns:a16="http://schemas.microsoft.com/office/drawing/2014/main" id="{1CF6AA56-5A26-441A-BCB4-FE2281CE8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5" name="Freeform 279">
                  <a:extLst>
                    <a:ext uri="{FF2B5EF4-FFF2-40B4-BE49-F238E27FC236}">
                      <a16:creationId xmlns:a16="http://schemas.microsoft.com/office/drawing/2014/main" id="{F800BA38-F945-4D88-8A64-C0A8F0084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6" name="Freeform 280">
                  <a:extLst>
                    <a:ext uri="{FF2B5EF4-FFF2-40B4-BE49-F238E27FC236}">
                      <a16:creationId xmlns:a16="http://schemas.microsoft.com/office/drawing/2014/main" id="{15CA9DAD-CABB-4AD0-8400-64571ED306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7" name="Freeform 281">
                  <a:extLst>
                    <a:ext uri="{FF2B5EF4-FFF2-40B4-BE49-F238E27FC236}">
                      <a16:creationId xmlns:a16="http://schemas.microsoft.com/office/drawing/2014/main" id="{1E1BE714-B954-4653-8471-F9C9160B9E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8" name="Freeform 282">
                  <a:extLst>
                    <a:ext uri="{FF2B5EF4-FFF2-40B4-BE49-F238E27FC236}">
                      <a16:creationId xmlns:a16="http://schemas.microsoft.com/office/drawing/2014/main" id="{AD8704BE-53FC-4167-A682-9F50305A5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9" name="Freeform 283">
                  <a:extLst>
                    <a:ext uri="{FF2B5EF4-FFF2-40B4-BE49-F238E27FC236}">
                      <a16:creationId xmlns:a16="http://schemas.microsoft.com/office/drawing/2014/main" id="{5ADE4DA6-5BB7-4D20-8B45-779A22B96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0" name="Freeform 284">
                  <a:extLst>
                    <a:ext uri="{FF2B5EF4-FFF2-40B4-BE49-F238E27FC236}">
                      <a16:creationId xmlns:a16="http://schemas.microsoft.com/office/drawing/2014/main" id="{C3A2B34E-AA63-4313-B455-962A33214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1" name="Freeform 285">
                  <a:extLst>
                    <a:ext uri="{FF2B5EF4-FFF2-40B4-BE49-F238E27FC236}">
                      <a16:creationId xmlns:a16="http://schemas.microsoft.com/office/drawing/2014/main" id="{1F53A791-8083-4B90-A537-0374D75A0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2" name="Freeform 286">
                  <a:extLst>
                    <a:ext uri="{FF2B5EF4-FFF2-40B4-BE49-F238E27FC236}">
                      <a16:creationId xmlns:a16="http://schemas.microsoft.com/office/drawing/2014/main" id="{5F2C43CF-A850-4A60-AB7E-BCC6F1E57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3509963"/>
                  <a:ext cx="66675" cy="93663"/>
                </a:xfrm>
                <a:custGeom>
                  <a:avLst/>
                  <a:gdLst>
                    <a:gd name="T0" fmla="*/ 0 w 42"/>
                    <a:gd name="T1" fmla="*/ 59 h 59"/>
                    <a:gd name="T2" fmla="*/ 42 w 42"/>
                    <a:gd name="T3" fmla="*/ 59 h 59"/>
                    <a:gd name="T4" fmla="*/ 42 w 42"/>
                    <a:gd name="T5" fmla="*/ 0 h 59"/>
                    <a:gd name="T6" fmla="*/ 0 w 42"/>
                    <a:gd name="T7" fmla="*/ 0 h 59"/>
                    <a:gd name="T8" fmla="*/ 0 w 42"/>
                    <a:gd name="T9" fmla="*/ 59 h 59"/>
                    <a:gd name="T10" fmla="*/ 0 w 42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59">
                      <a:moveTo>
                        <a:pt x="0" y="59"/>
                      </a:moveTo>
                      <a:lnTo>
                        <a:pt x="42" y="59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3" name="Freeform 287">
                  <a:extLst>
                    <a:ext uri="{FF2B5EF4-FFF2-40B4-BE49-F238E27FC236}">
                      <a16:creationId xmlns:a16="http://schemas.microsoft.com/office/drawing/2014/main" id="{023D2B5A-48FB-41DB-A1F2-4934EA4F50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4" name="Freeform 288">
                  <a:extLst>
                    <a:ext uri="{FF2B5EF4-FFF2-40B4-BE49-F238E27FC236}">
                      <a16:creationId xmlns:a16="http://schemas.microsoft.com/office/drawing/2014/main" id="{33AF6D11-1DFA-4FB4-87E4-EBB3F60C6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5" name="Freeform 289">
                  <a:extLst>
                    <a:ext uri="{FF2B5EF4-FFF2-40B4-BE49-F238E27FC236}">
                      <a16:creationId xmlns:a16="http://schemas.microsoft.com/office/drawing/2014/main" id="{89AFD964-7148-47D6-86E0-09815801EE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3509963"/>
                  <a:ext cx="66675" cy="93663"/>
                </a:xfrm>
                <a:custGeom>
                  <a:avLst/>
                  <a:gdLst>
                    <a:gd name="T0" fmla="*/ 0 w 42"/>
                    <a:gd name="T1" fmla="*/ 59 h 59"/>
                    <a:gd name="T2" fmla="*/ 42 w 42"/>
                    <a:gd name="T3" fmla="*/ 59 h 59"/>
                    <a:gd name="T4" fmla="*/ 42 w 42"/>
                    <a:gd name="T5" fmla="*/ 0 h 59"/>
                    <a:gd name="T6" fmla="*/ 0 w 42"/>
                    <a:gd name="T7" fmla="*/ 0 h 59"/>
                    <a:gd name="T8" fmla="*/ 0 w 42"/>
                    <a:gd name="T9" fmla="*/ 59 h 59"/>
                    <a:gd name="T10" fmla="*/ 0 w 42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59">
                      <a:moveTo>
                        <a:pt x="0" y="59"/>
                      </a:moveTo>
                      <a:lnTo>
                        <a:pt x="42" y="59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6" name="Freeform 290">
                  <a:extLst>
                    <a:ext uri="{FF2B5EF4-FFF2-40B4-BE49-F238E27FC236}">
                      <a16:creationId xmlns:a16="http://schemas.microsoft.com/office/drawing/2014/main" id="{596BCB5C-822C-489A-BD6A-EB0D6805B5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7" name="Freeform 291">
                  <a:extLst>
                    <a:ext uri="{FF2B5EF4-FFF2-40B4-BE49-F238E27FC236}">
                      <a16:creationId xmlns:a16="http://schemas.microsoft.com/office/drawing/2014/main" id="{E73E8972-1BEE-4800-B027-40F76E586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8" name="Freeform 292">
                  <a:extLst>
                    <a:ext uri="{FF2B5EF4-FFF2-40B4-BE49-F238E27FC236}">
                      <a16:creationId xmlns:a16="http://schemas.microsoft.com/office/drawing/2014/main" id="{320CBD06-71D5-45C0-8B44-F008B7842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9" name="Freeform 293">
                  <a:extLst>
                    <a:ext uri="{FF2B5EF4-FFF2-40B4-BE49-F238E27FC236}">
                      <a16:creationId xmlns:a16="http://schemas.microsoft.com/office/drawing/2014/main" id="{C45C74CA-2D72-4BAF-B1FB-A22223FBF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0" name="Freeform 294">
                  <a:extLst>
                    <a:ext uri="{FF2B5EF4-FFF2-40B4-BE49-F238E27FC236}">
                      <a16:creationId xmlns:a16="http://schemas.microsoft.com/office/drawing/2014/main" id="{800CA9E1-2584-4536-AFD2-BA18490F7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1" name="Freeform 295">
                  <a:extLst>
                    <a:ext uri="{FF2B5EF4-FFF2-40B4-BE49-F238E27FC236}">
                      <a16:creationId xmlns:a16="http://schemas.microsoft.com/office/drawing/2014/main" id="{3E5C4064-CD2F-42B3-BA77-0B79AFDCB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3509963"/>
                  <a:ext cx="68263" cy="93663"/>
                </a:xfrm>
                <a:custGeom>
                  <a:avLst/>
                  <a:gdLst>
                    <a:gd name="T0" fmla="*/ 0 w 43"/>
                    <a:gd name="T1" fmla="*/ 59 h 59"/>
                    <a:gd name="T2" fmla="*/ 43 w 43"/>
                    <a:gd name="T3" fmla="*/ 59 h 59"/>
                    <a:gd name="T4" fmla="*/ 43 w 43"/>
                    <a:gd name="T5" fmla="*/ 0 h 59"/>
                    <a:gd name="T6" fmla="*/ 0 w 43"/>
                    <a:gd name="T7" fmla="*/ 0 h 59"/>
                    <a:gd name="T8" fmla="*/ 0 w 43"/>
                    <a:gd name="T9" fmla="*/ 59 h 59"/>
                    <a:gd name="T10" fmla="*/ 0 w 43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59">
                      <a:moveTo>
                        <a:pt x="0" y="59"/>
                      </a:moveTo>
                      <a:lnTo>
                        <a:pt x="43" y="59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2" name="Freeform 296">
                  <a:extLst>
                    <a:ext uri="{FF2B5EF4-FFF2-40B4-BE49-F238E27FC236}">
                      <a16:creationId xmlns:a16="http://schemas.microsoft.com/office/drawing/2014/main" id="{7B0BF86C-F676-4AE9-902A-7C5D1EDD74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3509963"/>
                  <a:ext cx="69850" cy="93663"/>
                </a:xfrm>
                <a:custGeom>
                  <a:avLst/>
                  <a:gdLst>
                    <a:gd name="T0" fmla="*/ 0 w 44"/>
                    <a:gd name="T1" fmla="*/ 59 h 59"/>
                    <a:gd name="T2" fmla="*/ 44 w 44"/>
                    <a:gd name="T3" fmla="*/ 59 h 59"/>
                    <a:gd name="T4" fmla="*/ 44 w 44"/>
                    <a:gd name="T5" fmla="*/ 0 h 59"/>
                    <a:gd name="T6" fmla="*/ 0 w 44"/>
                    <a:gd name="T7" fmla="*/ 0 h 59"/>
                    <a:gd name="T8" fmla="*/ 0 w 44"/>
                    <a:gd name="T9" fmla="*/ 59 h 59"/>
                    <a:gd name="T10" fmla="*/ 0 w 44"/>
                    <a:gd name="T1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59">
                      <a:moveTo>
                        <a:pt x="0" y="59"/>
                      </a:moveTo>
                      <a:lnTo>
                        <a:pt x="44" y="59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59"/>
                      </a:lnTo>
                      <a:lnTo>
                        <a:pt x="0" y="5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3" name="Freeform 297">
                  <a:extLst>
                    <a:ext uri="{FF2B5EF4-FFF2-40B4-BE49-F238E27FC236}">
                      <a16:creationId xmlns:a16="http://schemas.microsoft.com/office/drawing/2014/main" id="{CCB32A02-E563-4AD3-B071-4BF867EEC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4" name="Freeform 298">
                  <a:extLst>
                    <a:ext uri="{FF2B5EF4-FFF2-40B4-BE49-F238E27FC236}">
                      <a16:creationId xmlns:a16="http://schemas.microsoft.com/office/drawing/2014/main" id="{CEA8587D-E544-4AB7-841A-B39581534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5" name="Freeform 299">
                  <a:extLst>
                    <a:ext uri="{FF2B5EF4-FFF2-40B4-BE49-F238E27FC236}">
                      <a16:creationId xmlns:a16="http://schemas.microsoft.com/office/drawing/2014/main" id="{72FB65CF-24E3-4A50-A06A-5EAECA9C06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6" name="Freeform 300">
                  <a:extLst>
                    <a:ext uri="{FF2B5EF4-FFF2-40B4-BE49-F238E27FC236}">
                      <a16:creationId xmlns:a16="http://schemas.microsoft.com/office/drawing/2014/main" id="{88A853C9-81C9-4455-9BC6-3C75DF078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7" name="Freeform 301">
                  <a:extLst>
                    <a:ext uri="{FF2B5EF4-FFF2-40B4-BE49-F238E27FC236}">
                      <a16:creationId xmlns:a16="http://schemas.microsoft.com/office/drawing/2014/main" id="{3E0D2D6D-7908-4B65-B9FD-8517E767E2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8" name="Freeform 302">
                  <a:extLst>
                    <a:ext uri="{FF2B5EF4-FFF2-40B4-BE49-F238E27FC236}">
                      <a16:creationId xmlns:a16="http://schemas.microsoft.com/office/drawing/2014/main" id="{085C0663-0280-43CE-AE88-2C5FA9C63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9" name="Freeform 303">
                  <a:extLst>
                    <a:ext uri="{FF2B5EF4-FFF2-40B4-BE49-F238E27FC236}">
                      <a16:creationId xmlns:a16="http://schemas.microsoft.com/office/drawing/2014/main" id="{47803CD9-AA23-4B66-B470-6A8E980472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0" name="Freeform 304">
                  <a:extLst>
                    <a:ext uri="{FF2B5EF4-FFF2-40B4-BE49-F238E27FC236}">
                      <a16:creationId xmlns:a16="http://schemas.microsoft.com/office/drawing/2014/main" id="{62E49FEB-4CD8-429D-8218-994DFAB6CA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1" name="Freeform 305">
                  <a:extLst>
                    <a:ext uri="{FF2B5EF4-FFF2-40B4-BE49-F238E27FC236}">
                      <a16:creationId xmlns:a16="http://schemas.microsoft.com/office/drawing/2014/main" id="{F43F5E69-1AAC-4C6A-B7A2-D9949F9B64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2" name="Freeform 306">
                  <a:extLst>
                    <a:ext uri="{FF2B5EF4-FFF2-40B4-BE49-F238E27FC236}">
                      <a16:creationId xmlns:a16="http://schemas.microsoft.com/office/drawing/2014/main" id="{8F10DFE0-401B-4A35-A878-16E1B1475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3679825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3" name="Freeform 307">
                  <a:extLst>
                    <a:ext uri="{FF2B5EF4-FFF2-40B4-BE49-F238E27FC236}">
                      <a16:creationId xmlns:a16="http://schemas.microsoft.com/office/drawing/2014/main" id="{57E590B1-22BD-4C7D-ADF0-34BD3C2FE7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4" name="Freeform 308">
                  <a:extLst>
                    <a:ext uri="{FF2B5EF4-FFF2-40B4-BE49-F238E27FC236}">
                      <a16:creationId xmlns:a16="http://schemas.microsoft.com/office/drawing/2014/main" id="{4F385A21-4C7B-4A29-9041-F9C902CA0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5" name="Freeform 309">
                  <a:extLst>
                    <a:ext uri="{FF2B5EF4-FFF2-40B4-BE49-F238E27FC236}">
                      <a16:creationId xmlns:a16="http://schemas.microsoft.com/office/drawing/2014/main" id="{5E11C9D1-A0CC-4C85-A6B0-3E7988F4F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3679825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6" name="Freeform 310">
                  <a:extLst>
                    <a:ext uri="{FF2B5EF4-FFF2-40B4-BE49-F238E27FC236}">
                      <a16:creationId xmlns:a16="http://schemas.microsoft.com/office/drawing/2014/main" id="{540F9B9F-04F8-4AA4-8F13-C06256FD1E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7" name="Freeform 311">
                  <a:extLst>
                    <a:ext uri="{FF2B5EF4-FFF2-40B4-BE49-F238E27FC236}">
                      <a16:creationId xmlns:a16="http://schemas.microsoft.com/office/drawing/2014/main" id="{4E1287D4-59CA-4652-91BC-18478D02F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8" name="Freeform 312">
                  <a:extLst>
                    <a:ext uri="{FF2B5EF4-FFF2-40B4-BE49-F238E27FC236}">
                      <a16:creationId xmlns:a16="http://schemas.microsoft.com/office/drawing/2014/main" id="{3B88394B-B644-4C48-A086-A8DC569275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9" name="Freeform 313">
                  <a:extLst>
                    <a:ext uri="{FF2B5EF4-FFF2-40B4-BE49-F238E27FC236}">
                      <a16:creationId xmlns:a16="http://schemas.microsoft.com/office/drawing/2014/main" id="{492A187F-C8C5-432F-8DCC-B46DD92EF9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0" name="Freeform 314">
                  <a:extLst>
                    <a:ext uri="{FF2B5EF4-FFF2-40B4-BE49-F238E27FC236}">
                      <a16:creationId xmlns:a16="http://schemas.microsoft.com/office/drawing/2014/main" id="{D98EA3A3-FCF2-46E9-91B1-2440CA4E92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1" name="Freeform 315">
                  <a:extLst>
                    <a:ext uri="{FF2B5EF4-FFF2-40B4-BE49-F238E27FC236}">
                      <a16:creationId xmlns:a16="http://schemas.microsoft.com/office/drawing/2014/main" id="{7C99C1C2-E9BF-4E1A-ACD0-D78AF948F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36798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2" name="Freeform 316">
                  <a:extLst>
                    <a:ext uri="{FF2B5EF4-FFF2-40B4-BE49-F238E27FC236}">
                      <a16:creationId xmlns:a16="http://schemas.microsoft.com/office/drawing/2014/main" id="{E471D7AD-2F8F-45E3-AE9E-9E4AD7AEF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36798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3" name="Freeform 317">
                  <a:extLst>
                    <a:ext uri="{FF2B5EF4-FFF2-40B4-BE49-F238E27FC236}">
                      <a16:creationId xmlns:a16="http://schemas.microsoft.com/office/drawing/2014/main" id="{63382CD3-99B5-4AEA-BDA2-EF82866FA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4" name="Freeform 318">
                  <a:extLst>
                    <a:ext uri="{FF2B5EF4-FFF2-40B4-BE49-F238E27FC236}">
                      <a16:creationId xmlns:a16="http://schemas.microsoft.com/office/drawing/2014/main" id="{27A8C9B4-11A9-44F3-A785-C7E40B83C5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5" name="Freeform 319">
                  <a:extLst>
                    <a:ext uri="{FF2B5EF4-FFF2-40B4-BE49-F238E27FC236}">
                      <a16:creationId xmlns:a16="http://schemas.microsoft.com/office/drawing/2014/main" id="{FB1E91D4-63C0-42BB-9F7E-F5E0990C0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6" name="Freeform 320">
                  <a:extLst>
                    <a:ext uri="{FF2B5EF4-FFF2-40B4-BE49-F238E27FC236}">
                      <a16:creationId xmlns:a16="http://schemas.microsoft.com/office/drawing/2014/main" id="{EB0D09F3-4892-484D-80A5-48F2990A18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" name="Freeform 321">
                  <a:extLst>
                    <a:ext uri="{FF2B5EF4-FFF2-40B4-BE49-F238E27FC236}">
                      <a16:creationId xmlns:a16="http://schemas.microsoft.com/office/drawing/2014/main" id="{5EB476E5-C86F-49BC-AE69-C59A8928BC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8" name="Freeform 322">
                  <a:extLst>
                    <a:ext uri="{FF2B5EF4-FFF2-40B4-BE49-F238E27FC236}">
                      <a16:creationId xmlns:a16="http://schemas.microsoft.com/office/drawing/2014/main" id="{E8D49D85-DA01-41E8-AE03-6AD81AA11E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9" name="Freeform 323">
                  <a:extLst>
                    <a:ext uri="{FF2B5EF4-FFF2-40B4-BE49-F238E27FC236}">
                      <a16:creationId xmlns:a16="http://schemas.microsoft.com/office/drawing/2014/main" id="{4C279946-F819-4E21-B3ED-4EFF32AE2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0" name="Freeform 324">
                  <a:extLst>
                    <a:ext uri="{FF2B5EF4-FFF2-40B4-BE49-F238E27FC236}">
                      <a16:creationId xmlns:a16="http://schemas.microsoft.com/office/drawing/2014/main" id="{DF52B2F9-A2CD-4A9A-8D5E-1FAF374BA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1" name="Freeform 325">
                  <a:extLst>
                    <a:ext uri="{FF2B5EF4-FFF2-40B4-BE49-F238E27FC236}">
                      <a16:creationId xmlns:a16="http://schemas.microsoft.com/office/drawing/2014/main" id="{7E60BAC5-1B21-48E9-87E8-6C291129C3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2" name="Freeform 326">
                  <a:extLst>
                    <a:ext uri="{FF2B5EF4-FFF2-40B4-BE49-F238E27FC236}">
                      <a16:creationId xmlns:a16="http://schemas.microsoft.com/office/drawing/2014/main" id="{B205C1A0-7344-4892-96ED-4E788E4211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3848100"/>
                  <a:ext cx="66675" cy="95250"/>
                </a:xfrm>
                <a:custGeom>
                  <a:avLst/>
                  <a:gdLst>
                    <a:gd name="T0" fmla="*/ 0 w 42"/>
                    <a:gd name="T1" fmla="*/ 60 h 60"/>
                    <a:gd name="T2" fmla="*/ 42 w 42"/>
                    <a:gd name="T3" fmla="*/ 60 h 60"/>
                    <a:gd name="T4" fmla="*/ 42 w 42"/>
                    <a:gd name="T5" fmla="*/ 0 h 60"/>
                    <a:gd name="T6" fmla="*/ 0 w 42"/>
                    <a:gd name="T7" fmla="*/ 0 h 60"/>
                    <a:gd name="T8" fmla="*/ 0 w 42"/>
                    <a:gd name="T9" fmla="*/ 60 h 60"/>
                    <a:gd name="T10" fmla="*/ 0 w 42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0">
                      <a:moveTo>
                        <a:pt x="0" y="60"/>
                      </a:moveTo>
                      <a:lnTo>
                        <a:pt x="42" y="60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3" name="Freeform 327">
                  <a:extLst>
                    <a:ext uri="{FF2B5EF4-FFF2-40B4-BE49-F238E27FC236}">
                      <a16:creationId xmlns:a16="http://schemas.microsoft.com/office/drawing/2014/main" id="{65076A17-797C-4E75-B83C-1F30524649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4" name="Freeform 328">
                  <a:extLst>
                    <a:ext uri="{FF2B5EF4-FFF2-40B4-BE49-F238E27FC236}">
                      <a16:creationId xmlns:a16="http://schemas.microsoft.com/office/drawing/2014/main" id="{CF5ECF67-61F4-4CD2-B62C-74190792BD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5" name="Freeform 329">
                  <a:extLst>
                    <a:ext uri="{FF2B5EF4-FFF2-40B4-BE49-F238E27FC236}">
                      <a16:creationId xmlns:a16="http://schemas.microsoft.com/office/drawing/2014/main" id="{0AFCCA4A-6A83-49C1-9049-D685D4B224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3848100"/>
                  <a:ext cx="66675" cy="95250"/>
                </a:xfrm>
                <a:custGeom>
                  <a:avLst/>
                  <a:gdLst>
                    <a:gd name="T0" fmla="*/ 0 w 42"/>
                    <a:gd name="T1" fmla="*/ 60 h 60"/>
                    <a:gd name="T2" fmla="*/ 42 w 42"/>
                    <a:gd name="T3" fmla="*/ 60 h 60"/>
                    <a:gd name="T4" fmla="*/ 42 w 42"/>
                    <a:gd name="T5" fmla="*/ 0 h 60"/>
                    <a:gd name="T6" fmla="*/ 0 w 42"/>
                    <a:gd name="T7" fmla="*/ 0 h 60"/>
                    <a:gd name="T8" fmla="*/ 0 w 42"/>
                    <a:gd name="T9" fmla="*/ 60 h 60"/>
                    <a:gd name="T10" fmla="*/ 0 w 42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0">
                      <a:moveTo>
                        <a:pt x="0" y="60"/>
                      </a:moveTo>
                      <a:lnTo>
                        <a:pt x="42" y="60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6" name="Freeform 330">
                  <a:extLst>
                    <a:ext uri="{FF2B5EF4-FFF2-40B4-BE49-F238E27FC236}">
                      <a16:creationId xmlns:a16="http://schemas.microsoft.com/office/drawing/2014/main" id="{1EE1C429-0921-43A7-A7DC-99D3E0D0F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7" name="Freeform 331">
                  <a:extLst>
                    <a:ext uri="{FF2B5EF4-FFF2-40B4-BE49-F238E27FC236}">
                      <a16:creationId xmlns:a16="http://schemas.microsoft.com/office/drawing/2014/main" id="{2BD16D5C-4571-48D7-862E-6C8DCD7F1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8" name="Freeform 332">
                  <a:extLst>
                    <a:ext uri="{FF2B5EF4-FFF2-40B4-BE49-F238E27FC236}">
                      <a16:creationId xmlns:a16="http://schemas.microsoft.com/office/drawing/2014/main" id="{6F9FE19C-8266-4AD2-AD61-30FEC5E501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9" name="Freeform 333">
                  <a:extLst>
                    <a:ext uri="{FF2B5EF4-FFF2-40B4-BE49-F238E27FC236}">
                      <a16:creationId xmlns:a16="http://schemas.microsoft.com/office/drawing/2014/main" id="{82863778-31F6-48C7-A90B-4B251A177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0" name="Freeform 334">
                  <a:extLst>
                    <a:ext uri="{FF2B5EF4-FFF2-40B4-BE49-F238E27FC236}">
                      <a16:creationId xmlns:a16="http://schemas.microsoft.com/office/drawing/2014/main" id="{81DFCDE7-429D-43A4-BB61-ACC77BD794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1" name="Freeform 335">
                  <a:extLst>
                    <a:ext uri="{FF2B5EF4-FFF2-40B4-BE49-F238E27FC236}">
                      <a16:creationId xmlns:a16="http://schemas.microsoft.com/office/drawing/2014/main" id="{57DA8B38-DEE0-4D75-B06A-608A448A6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3848100"/>
                  <a:ext cx="68263" cy="95250"/>
                </a:xfrm>
                <a:custGeom>
                  <a:avLst/>
                  <a:gdLst>
                    <a:gd name="T0" fmla="*/ 0 w 43"/>
                    <a:gd name="T1" fmla="*/ 60 h 60"/>
                    <a:gd name="T2" fmla="*/ 43 w 43"/>
                    <a:gd name="T3" fmla="*/ 60 h 60"/>
                    <a:gd name="T4" fmla="*/ 43 w 43"/>
                    <a:gd name="T5" fmla="*/ 0 h 60"/>
                    <a:gd name="T6" fmla="*/ 0 w 43"/>
                    <a:gd name="T7" fmla="*/ 0 h 60"/>
                    <a:gd name="T8" fmla="*/ 0 w 43"/>
                    <a:gd name="T9" fmla="*/ 60 h 60"/>
                    <a:gd name="T10" fmla="*/ 0 w 43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0">
                      <a:moveTo>
                        <a:pt x="0" y="60"/>
                      </a:moveTo>
                      <a:lnTo>
                        <a:pt x="43" y="60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2" name="Freeform 336">
                  <a:extLst>
                    <a:ext uri="{FF2B5EF4-FFF2-40B4-BE49-F238E27FC236}">
                      <a16:creationId xmlns:a16="http://schemas.microsoft.com/office/drawing/2014/main" id="{BBCEF936-F6E9-4F60-A5CE-21B957BB1C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3848100"/>
                  <a:ext cx="69850" cy="95250"/>
                </a:xfrm>
                <a:custGeom>
                  <a:avLst/>
                  <a:gdLst>
                    <a:gd name="T0" fmla="*/ 0 w 44"/>
                    <a:gd name="T1" fmla="*/ 60 h 60"/>
                    <a:gd name="T2" fmla="*/ 44 w 44"/>
                    <a:gd name="T3" fmla="*/ 60 h 60"/>
                    <a:gd name="T4" fmla="*/ 44 w 44"/>
                    <a:gd name="T5" fmla="*/ 0 h 60"/>
                    <a:gd name="T6" fmla="*/ 0 w 44"/>
                    <a:gd name="T7" fmla="*/ 0 h 60"/>
                    <a:gd name="T8" fmla="*/ 0 w 44"/>
                    <a:gd name="T9" fmla="*/ 60 h 60"/>
                    <a:gd name="T10" fmla="*/ 0 w 44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0">
                      <a:moveTo>
                        <a:pt x="0" y="60"/>
                      </a:moveTo>
                      <a:lnTo>
                        <a:pt x="44" y="60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3" name="Freeform 337">
                  <a:extLst>
                    <a:ext uri="{FF2B5EF4-FFF2-40B4-BE49-F238E27FC236}">
                      <a16:creationId xmlns:a16="http://schemas.microsoft.com/office/drawing/2014/main" id="{EE96DF63-D44B-4329-87F6-9C0934C62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4" name="Freeform 338">
                  <a:extLst>
                    <a:ext uri="{FF2B5EF4-FFF2-40B4-BE49-F238E27FC236}">
                      <a16:creationId xmlns:a16="http://schemas.microsoft.com/office/drawing/2014/main" id="{EEE903B5-61EA-42AF-BD0A-187EB4F4D4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5" name="Freeform 339">
                  <a:extLst>
                    <a:ext uri="{FF2B5EF4-FFF2-40B4-BE49-F238E27FC236}">
                      <a16:creationId xmlns:a16="http://schemas.microsoft.com/office/drawing/2014/main" id="{F79017D8-7AAF-4D60-8FC0-FDA4CBB19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6" name="Freeform 340">
                  <a:extLst>
                    <a:ext uri="{FF2B5EF4-FFF2-40B4-BE49-F238E27FC236}">
                      <a16:creationId xmlns:a16="http://schemas.microsoft.com/office/drawing/2014/main" id="{A454E4CD-A473-4CF2-B185-5794E30DBB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7" name="Freeform 341">
                  <a:extLst>
                    <a:ext uri="{FF2B5EF4-FFF2-40B4-BE49-F238E27FC236}">
                      <a16:creationId xmlns:a16="http://schemas.microsoft.com/office/drawing/2014/main" id="{58AA4B36-F9D7-4312-BDD7-CD39CE730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8" name="Freeform 342">
                  <a:extLst>
                    <a:ext uri="{FF2B5EF4-FFF2-40B4-BE49-F238E27FC236}">
                      <a16:creationId xmlns:a16="http://schemas.microsoft.com/office/drawing/2014/main" id="{F06ECC86-045A-44DA-BA92-58AE3B9972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9" name="Freeform 343">
                  <a:extLst>
                    <a:ext uri="{FF2B5EF4-FFF2-40B4-BE49-F238E27FC236}">
                      <a16:creationId xmlns:a16="http://schemas.microsoft.com/office/drawing/2014/main" id="{C68F216D-9F02-4542-900F-3338C03F7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0" name="Freeform 344">
                  <a:extLst>
                    <a:ext uri="{FF2B5EF4-FFF2-40B4-BE49-F238E27FC236}">
                      <a16:creationId xmlns:a16="http://schemas.microsoft.com/office/drawing/2014/main" id="{2008BD5D-DC68-43C6-8635-72A46DF42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1" name="Freeform 345">
                  <a:extLst>
                    <a:ext uri="{FF2B5EF4-FFF2-40B4-BE49-F238E27FC236}">
                      <a16:creationId xmlns:a16="http://schemas.microsoft.com/office/drawing/2014/main" id="{16DCC68C-9D49-484B-9977-2D974F61CA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2" name="Freeform 346">
                  <a:extLst>
                    <a:ext uri="{FF2B5EF4-FFF2-40B4-BE49-F238E27FC236}">
                      <a16:creationId xmlns:a16="http://schemas.microsoft.com/office/drawing/2014/main" id="{0D3240B4-0D4C-4F13-813C-2EF4E18C4A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4025900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3" name="Freeform 347">
                  <a:extLst>
                    <a:ext uri="{FF2B5EF4-FFF2-40B4-BE49-F238E27FC236}">
                      <a16:creationId xmlns:a16="http://schemas.microsoft.com/office/drawing/2014/main" id="{6BBBA929-0AA1-454C-97BB-B7AA507E0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4" name="Freeform 348">
                  <a:extLst>
                    <a:ext uri="{FF2B5EF4-FFF2-40B4-BE49-F238E27FC236}">
                      <a16:creationId xmlns:a16="http://schemas.microsoft.com/office/drawing/2014/main" id="{70DF35B7-34B9-46B4-A010-FA86C3660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5" name="Freeform 349">
                  <a:extLst>
                    <a:ext uri="{FF2B5EF4-FFF2-40B4-BE49-F238E27FC236}">
                      <a16:creationId xmlns:a16="http://schemas.microsoft.com/office/drawing/2014/main" id="{EEF7BB26-5623-4D8A-928C-4E3ACF259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4025900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6" name="Freeform 350">
                  <a:extLst>
                    <a:ext uri="{FF2B5EF4-FFF2-40B4-BE49-F238E27FC236}">
                      <a16:creationId xmlns:a16="http://schemas.microsoft.com/office/drawing/2014/main" id="{D122B0C3-1486-4E69-A845-D0B2704F25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7" name="Freeform 351">
                  <a:extLst>
                    <a:ext uri="{FF2B5EF4-FFF2-40B4-BE49-F238E27FC236}">
                      <a16:creationId xmlns:a16="http://schemas.microsoft.com/office/drawing/2014/main" id="{1628174B-6E01-4D78-B4FF-52394B93D8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8" name="Freeform 352">
                  <a:extLst>
                    <a:ext uri="{FF2B5EF4-FFF2-40B4-BE49-F238E27FC236}">
                      <a16:creationId xmlns:a16="http://schemas.microsoft.com/office/drawing/2014/main" id="{A66727EA-D8AD-4166-BB3A-4CCC9CBD0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9" name="Freeform 353">
                  <a:extLst>
                    <a:ext uri="{FF2B5EF4-FFF2-40B4-BE49-F238E27FC236}">
                      <a16:creationId xmlns:a16="http://schemas.microsoft.com/office/drawing/2014/main" id="{5B42F308-51EE-4193-A9D1-0D23D9844B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0" name="Freeform 354">
                  <a:extLst>
                    <a:ext uri="{FF2B5EF4-FFF2-40B4-BE49-F238E27FC236}">
                      <a16:creationId xmlns:a16="http://schemas.microsoft.com/office/drawing/2014/main" id="{3343A220-1171-40AF-8B93-DF9BA7E11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1" name="Freeform 355">
                  <a:extLst>
                    <a:ext uri="{FF2B5EF4-FFF2-40B4-BE49-F238E27FC236}">
                      <a16:creationId xmlns:a16="http://schemas.microsoft.com/office/drawing/2014/main" id="{201A027F-54D0-4727-B7F2-304FDA6164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4025900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2" name="Freeform 356">
                  <a:extLst>
                    <a:ext uri="{FF2B5EF4-FFF2-40B4-BE49-F238E27FC236}">
                      <a16:creationId xmlns:a16="http://schemas.microsoft.com/office/drawing/2014/main" id="{F64C4453-44F1-468E-97BA-67CB28AA24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4025900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3" name="Freeform 357">
                  <a:extLst>
                    <a:ext uri="{FF2B5EF4-FFF2-40B4-BE49-F238E27FC236}">
                      <a16:creationId xmlns:a16="http://schemas.microsoft.com/office/drawing/2014/main" id="{A41290BA-0077-4A0D-B7E7-5B0FF91FD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4" name="Freeform 358">
                  <a:extLst>
                    <a:ext uri="{FF2B5EF4-FFF2-40B4-BE49-F238E27FC236}">
                      <a16:creationId xmlns:a16="http://schemas.microsoft.com/office/drawing/2014/main" id="{343F32F2-3854-4289-8754-A37F38F6CC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5" name="Freeform 359">
                  <a:extLst>
                    <a:ext uri="{FF2B5EF4-FFF2-40B4-BE49-F238E27FC236}">
                      <a16:creationId xmlns:a16="http://schemas.microsoft.com/office/drawing/2014/main" id="{B5C4E83C-A328-46D5-A6B0-79D16CEF5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6" name="Freeform 360">
                  <a:extLst>
                    <a:ext uri="{FF2B5EF4-FFF2-40B4-BE49-F238E27FC236}">
                      <a16:creationId xmlns:a16="http://schemas.microsoft.com/office/drawing/2014/main" id="{18D3939C-677F-4E9A-9EE9-283B994AB5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7" name="Freeform 361">
                  <a:extLst>
                    <a:ext uri="{FF2B5EF4-FFF2-40B4-BE49-F238E27FC236}">
                      <a16:creationId xmlns:a16="http://schemas.microsoft.com/office/drawing/2014/main" id="{8B4D5005-2DF9-4682-8C03-03A47F1CB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8" name="Freeform 362">
                  <a:extLst>
                    <a:ext uri="{FF2B5EF4-FFF2-40B4-BE49-F238E27FC236}">
                      <a16:creationId xmlns:a16="http://schemas.microsoft.com/office/drawing/2014/main" id="{52F6CB5F-DC0A-4777-9E0D-234EDB53B8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9" name="Freeform 363">
                  <a:extLst>
                    <a:ext uri="{FF2B5EF4-FFF2-40B4-BE49-F238E27FC236}">
                      <a16:creationId xmlns:a16="http://schemas.microsoft.com/office/drawing/2014/main" id="{8F9EA6B7-DC5D-4CDE-AE75-B745A62D90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0" name="Freeform 364">
                  <a:extLst>
                    <a:ext uri="{FF2B5EF4-FFF2-40B4-BE49-F238E27FC236}">
                      <a16:creationId xmlns:a16="http://schemas.microsoft.com/office/drawing/2014/main" id="{2C510CFE-D0EC-425D-A86D-D5755E03C5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1" name="Freeform 365">
                  <a:extLst>
                    <a:ext uri="{FF2B5EF4-FFF2-40B4-BE49-F238E27FC236}">
                      <a16:creationId xmlns:a16="http://schemas.microsoft.com/office/drawing/2014/main" id="{5BD34AE8-01D3-41E4-B965-D2DEFBE153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2" name="Freeform 366">
                  <a:extLst>
                    <a:ext uri="{FF2B5EF4-FFF2-40B4-BE49-F238E27FC236}">
                      <a16:creationId xmlns:a16="http://schemas.microsoft.com/office/drawing/2014/main" id="{B13F9AF0-399B-4AC3-8D2C-86721A0BA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4195763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3" name="Freeform 367">
                  <a:extLst>
                    <a:ext uri="{FF2B5EF4-FFF2-40B4-BE49-F238E27FC236}">
                      <a16:creationId xmlns:a16="http://schemas.microsoft.com/office/drawing/2014/main" id="{1F5E03F6-E100-4196-A861-61AF83D0C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4" name="Freeform 368">
                  <a:extLst>
                    <a:ext uri="{FF2B5EF4-FFF2-40B4-BE49-F238E27FC236}">
                      <a16:creationId xmlns:a16="http://schemas.microsoft.com/office/drawing/2014/main" id="{9DBD5A0F-9DD5-44DC-9966-F4AD32F99D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5" name="Freeform 369">
                  <a:extLst>
                    <a:ext uri="{FF2B5EF4-FFF2-40B4-BE49-F238E27FC236}">
                      <a16:creationId xmlns:a16="http://schemas.microsoft.com/office/drawing/2014/main" id="{DC76CF3C-774E-4052-81B6-CDA1CAE47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4195763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6" name="Freeform 370">
                  <a:extLst>
                    <a:ext uri="{FF2B5EF4-FFF2-40B4-BE49-F238E27FC236}">
                      <a16:creationId xmlns:a16="http://schemas.microsoft.com/office/drawing/2014/main" id="{496025C6-A889-462E-8981-745D2F0099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7" name="Freeform 371">
                  <a:extLst>
                    <a:ext uri="{FF2B5EF4-FFF2-40B4-BE49-F238E27FC236}">
                      <a16:creationId xmlns:a16="http://schemas.microsoft.com/office/drawing/2014/main" id="{AE439803-04FF-4287-ACA7-4FE29BAEE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8" name="Freeform 372">
                  <a:extLst>
                    <a:ext uri="{FF2B5EF4-FFF2-40B4-BE49-F238E27FC236}">
                      <a16:creationId xmlns:a16="http://schemas.microsoft.com/office/drawing/2014/main" id="{45E99031-4A14-4EFD-AE2C-44A26C8A1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9" name="Freeform 373">
                  <a:extLst>
                    <a:ext uri="{FF2B5EF4-FFF2-40B4-BE49-F238E27FC236}">
                      <a16:creationId xmlns:a16="http://schemas.microsoft.com/office/drawing/2014/main" id="{12D95B7E-43D9-47CA-85A0-0FBF0BE246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0" name="Freeform 374">
                  <a:extLst>
                    <a:ext uri="{FF2B5EF4-FFF2-40B4-BE49-F238E27FC236}">
                      <a16:creationId xmlns:a16="http://schemas.microsoft.com/office/drawing/2014/main" id="{AB78A7A0-A861-4DF9-98B6-ABF390404D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1" name="Freeform 375">
                  <a:extLst>
                    <a:ext uri="{FF2B5EF4-FFF2-40B4-BE49-F238E27FC236}">
                      <a16:creationId xmlns:a16="http://schemas.microsoft.com/office/drawing/2014/main" id="{3A4FB836-2FFC-4B1E-AD05-403B8E11EB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4195763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2" name="Freeform 376">
                  <a:extLst>
                    <a:ext uri="{FF2B5EF4-FFF2-40B4-BE49-F238E27FC236}">
                      <a16:creationId xmlns:a16="http://schemas.microsoft.com/office/drawing/2014/main" id="{51FA15BE-1645-42B2-BCF9-5DB0A9652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4195763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3" name="Freeform 377">
                  <a:extLst>
                    <a:ext uri="{FF2B5EF4-FFF2-40B4-BE49-F238E27FC236}">
                      <a16:creationId xmlns:a16="http://schemas.microsoft.com/office/drawing/2014/main" id="{FB6933EF-809C-4508-B22E-A50A0F027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05142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4" name="Freeform 378">
                  <a:extLst>
                    <a:ext uri="{FF2B5EF4-FFF2-40B4-BE49-F238E27FC236}">
                      <a16:creationId xmlns:a16="http://schemas.microsoft.com/office/drawing/2014/main" id="{51C0E076-52E3-4430-8EAA-8334AF314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178425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5" name="Freeform 379">
                  <a:extLst>
                    <a:ext uri="{FF2B5EF4-FFF2-40B4-BE49-F238E27FC236}">
                      <a16:creationId xmlns:a16="http://schemas.microsoft.com/office/drawing/2014/main" id="{15FF5704-C9A1-4CCC-A31B-BE1D14B4F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303837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6" name="Freeform 380">
                  <a:extLst>
                    <a:ext uri="{FF2B5EF4-FFF2-40B4-BE49-F238E27FC236}">
                      <a16:creationId xmlns:a16="http://schemas.microsoft.com/office/drawing/2014/main" id="{298F9872-3E04-44CD-8CD7-39A5957D8E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422900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7" name="Freeform 381">
                  <a:extLst>
                    <a:ext uri="{FF2B5EF4-FFF2-40B4-BE49-F238E27FC236}">
                      <a16:creationId xmlns:a16="http://schemas.microsoft.com/office/drawing/2014/main" id="{EDDAB600-4436-45DF-80E1-53AB896982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545137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8" name="Freeform 382">
                  <a:extLst>
                    <a:ext uri="{FF2B5EF4-FFF2-40B4-BE49-F238E27FC236}">
                      <a16:creationId xmlns:a16="http://schemas.microsoft.com/office/drawing/2014/main" id="{E7381067-D936-49E2-8756-308E347DB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6737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9" name="Freeform 383">
                  <a:extLst>
                    <a:ext uri="{FF2B5EF4-FFF2-40B4-BE49-F238E27FC236}">
                      <a16:creationId xmlns:a16="http://schemas.microsoft.com/office/drawing/2014/main" id="{D3B5FC79-A6DA-4CBC-8BDE-A006D2CDC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9437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0" name="Freeform 384">
                  <a:extLst>
                    <a:ext uri="{FF2B5EF4-FFF2-40B4-BE49-F238E27FC236}">
                      <a16:creationId xmlns:a16="http://schemas.microsoft.com/office/drawing/2014/main" id="{75EB0165-D67F-4EBE-99E4-C2122DCDDE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919787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1" name="Freeform 385">
                  <a:extLst>
                    <a:ext uri="{FF2B5EF4-FFF2-40B4-BE49-F238E27FC236}">
                      <a16:creationId xmlns:a16="http://schemas.microsoft.com/office/drawing/2014/main" id="{C29C4F48-DC37-48CC-8987-C522CCBFC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38850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2" name="Freeform 386">
                  <a:extLst>
                    <a:ext uri="{FF2B5EF4-FFF2-40B4-BE49-F238E27FC236}">
                      <a16:creationId xmlns:a16="http://schemas.microsoft.com/office/drawing/2014/main" id="{E471BCA9-3A58-447B-9481-3B2570D0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57912" y="4365625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3" name="Freeform 387">
                  <a:extLst>
                    <a:ext uri="{FF2B5EF4-FFF2-40B4-BE49-F238E27FC236}">
                      <a16:creationId xmlns:a16="http://schemas.microsoft.com/office/drawing/2014/main" id="{110AC7D6-6684-4D32-9B32-DA9B289E4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84912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4" name="Freeform 388">
                  <a:extLst>
                    <a:ext uri="{FF2B5EF4-FFF2-40B4-BE49-F238E27FC236}">
                      <a16:creationId xmlns:a16="http://schemas.microsoft.com/office/drawing/2014/main" id="{69C34F9C-238A-4BA4-86E0-00837B437E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413500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5" name="Freeform 389">
                  <a:extLst>
                    <a:ext uri="{FF2B5EF4-FFF2-40B4-BE49-F238E27FC236}">
                      <a16:creationId xmlns:a16="http://schemas.microsoft.com/office/drawing/2014/main" id="{4CF5087A-FE08-47B9-86BD-00EF731539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537325" y="4365625"/>
                  <a:ext cx="66675" cy="96838"/>
                </a:xfrm>
                <a:custGeom>
                  <a:avLst/>
                  <a:gdLst>
                    <a:gd name="T0" fmla="*/ 0 w 42"/>
                    <a:gd name="T1" fmla="*/ 61 h 61"/>
                    <a:gd name="T2" fmla="*/ 42 w 42"/>
                    <a:gd name="T3" fmla="*/ 61 h 61"/>
                    <a:gd name="T4" fmla="*/ 42 w 42"/>
                    <a:gd name="T5" fmla="*/ 0 h 61"/>
                    <a:gd name="T6" fmla="*/ 0 w 42"/>
                    <a:gd name="T7" fmla="*/ 0 h 61"/>
                    <a:gd name="T8" fmla="*/ 0 w 42"/>
                    <a:gd name="T9" fmla="*/ 61 h 61"/>
                    <a:gd name="T10" fmla="*/ 0 w 42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61">
                      <a:moveTo>
                        <a:pt x="0" y="61"/>
                      </a:moveTo>
                      <a:lnTo>
                        <a:pt x="42" y="61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6" name="Freeform 390">
                  <a:extLst>
                    <a:ext uri="{FF2B5EF4-FFF2-40B4-BE49-F238E27FC236}">
                      <a16:creationId xmlns:a16="http://schemas.microsoft.com/office/drawing/2014/main" id="{103A5CAB-9BE4-4A09-81B0-CABF60C3F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656387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7" name="Freeform 391">
                  <a:extLst>
                    <a:ext uri="{FF2B5EF4-FFF2-40B4-BE49-F238E27FC236}">
                      <a16:creationId xmlns:a16="http://schemas.microsoft.com/office/drawing/2014/main" id="{34B0E7CC-FE5C-4672-8CB0-363B286FD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778625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8" name="Freeform 392">
                  <a:extLst>
                    <a:ext uri="{FF2B5EF4-FFF2-40B4-BE49-F238E27FC236}">
                      <a16:creationId xmlns:a16="http://schemas.microsoft.com/office/drawing/2014/main" id="{4FD9F5DF-61E8-4C9E-9CE6-7B2BB2B9E2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900862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9" name="Freeform 393">
                  <a:extLst>
                    <a:ext uri="{FF2B5EF4-FFF2-40B4-BE49-F238E27FC236}">
                      <a16:creationId xmlns:a16="http://schemas.microsoft.com/office/drawing/2014/main" id="{633D0467-0E0C-460C-86E8-3F3AA1DB70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029450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0" name="Freeform 394">
                  <a:extLst>
                    <a:ext uri="{FF2B5EF4-FFF2-40B4-BE49-F238E27FC236}">
                      <a16:creationId xmlns:a16="http://schemas.microsoft.com/office/drawing/2014/main" id="{4B78A245-6E82-4C06-BFE9-5D6C8CE12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5327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1" name="Freeform 395">
                  <a:extLst>
                    <a:ext uri="{FF2B5EF4-FFF2-40B4-BE49-F238E27FC236}">
                      <a16:creationId xmlns:a16="http://schemas.microsoft.com/office/drawing/2014/main" id="{D6B51C4E-5B28-4380-883B-30EF75ED88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72337" y="4365625"/>
                  <a:ext cx="68263" cy="96838"/>
                </a:xfrm>
                <a:custGeom>
                  <a:avLst/>
                  <a:gdLst>
                    <a:gd name="T0" fmla="*/ 0 w 43"/>
                    <a:gd name="T1" fmla="*/ 61 h 61"/>
                    <a:gd name="T2" fmla="*/ 43 w 43"/>
                    <a:gd name="T3" fmla="*/ 61 h 61"/>
                    <a:gd name="T4" fmla="*/ 43 w 43"/>
                    <a:gd name="T5" fmla="*/ 0 h 61"/>
                    <a:gd name="T6" fmla="*/ 0 w 43"/>
                    <a:gd name="T7" fmla="*/ 0 h 61"/>
                    <a:gd name="T8" fmla="*/ 0 w 43"/>
                    <a:gd name="T9" fmla="*/ 61 h 61"/>
                    <a:gd name="T10" fmla="*/ 0 w 43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61">
                      <a:moveTo>
                        <a:pt x="0" y="61"/>
                      </a:moveTo>
                      <a:lnTo>
                        <a:pt x="43" y="61"/>
                      </a:lnTo>
                      <a:lnTo>
                        <a:pt x="43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2" name="Freeform 396">
                  <a:extLst>
                    <a:ext uri="{FF2B5EF4-FFF2-40B4-BE49-F238E27FC236}">
                      <a16:creationId xmlns:a16="http://schemas.microsoft.com/office/drawing/2014/main" id="{3B84818C-6090-4A2A-AD29-9551F48672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94575" y="4365625"/>
                  <a:ext cx="69850" cy="96838"/>
                </a:xfrm>
                <a:custGeom>
                  <a:avLst/>
                  <a:gdLst>
                    <a:gd name="T0" fmla="*/ 0 w 44"/>
                    <a:gd name="T1" fmla="*/ 61 h 61"/>
                    <a:gd name="T2" fmla="*/ 44 w 44"/>
                    <a:gd name="T3" fmla="*/ 61 h 61"/>
                    <a:gd name="T4" fmla="*/ 44 w 44"/>
                    <a:gd name="T5" fmla="*/ 0 h 61"/>
                    <a:gd name="T6" fmla="*/ 0 w 44"/>
                    <a:gd name="T7" fmla="*/ 0 h 61"/>
                    <a:gd name="T8" fmla="*/ 0 w 44"/>
                    <a:gd name="T9" fmla="*/ 61 h 61"/>
                    <a:gd name="T10" fmla="*/ 0 w 44"/>
                    <a:gd name="T11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61">
                      <a:moveTo>
                        <a:pt x="0" y="61"/>
                      </a:moveTo>
                      <a:lnTo>
                        <a:pt x="44" y="61"/>
                      </a:lnTo>
                      <a:lnTo>
                        <a:pt x="44" y="0"/>
                      </a:lnTo>
                      <a:lnTo>
                        <a:pt x="0" y="0"/>
                      </a:lnTo>
                      <a:lnTo>
                        <a:pt x="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3" name="Freeform 397">
                  <a:extLst>
                    <a:ext uri="{FF2B5EF4-FFF2-40B4-BE49-F238E27FC236}">
                      <a16:creationId xmlns:a16="http://schemas.microsoft.com/office/drawing/2014/main" id="{9764E01C-4260-4D65-9AAD-F3FEF12B4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88062" y="4667250"/>
                  <a:ext cx="1585913" cy="850900"/>
                </a:xfrm>
                <a:custGeom>
                  <a:avLst/>
                  <a:gdLst>
                    <a:gd name="T0" fmla="*/ 0 w 999"/>
                    <a:gd name="T1" fmla="*/ 0 h 536"/>
                    <a:gd name="T2" fmla="*/ 0 w 999"/>
                    <a:gd name="T3" fmla="*/ 536 h 536"/>
                    <a:gd name="T4" fmla="*/ 999 w 999"/>
                    <a:gd name="T5" fmla="*/ 536 h 536"/>
                    <a:gd name="T6" fmla="*/ 999 w 999"/>
                    <a:gd name="T7" fmla="*/ 0 h 536"/>
                    <a:gd name="T8" fmla="*/ 0 w 999"/>
                    <a:gd name="T9" fmla="*/ 0 h 536"/>
                    <a:gd name="T10" fmla="*/ 0 w 999"/>
                    <a:gd name="T11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99" h="536">
                      <a:moveTo>
                        <a:pt x="0" y="0"/>
                      </a:moveTo>
                      <a:lnTo>
                        <a:pt x="0" y="536"/>
                      </a:lnTo>
                      <a:lnTo>
                        <a:pt x="999" y="536"/>
                      </a:lnTo>
                      <a:lnTo>
                        <a:pt x="999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4" name="Freeform 398">
                  <a:extLst>
                    <a:ext uri="{FF2B5EF4-FFF2-40B4-BE49-F238E27FC236}">
                      <a16:creationId xmlns:a16="http://schemas.microsoft.com/office/drawing/2014/main" id="{733E533F-AE6F-48F8-8497-20B3A31DF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05737" y="4800600"/>
                  <a:ext cx="1589088" cy="719138"/>
                </a:xfrm>
                <a:custGeom>
                  <a:avLst/>
                  <a:gdLst>
                    <a:gd name="T0" fmla="*/ 0 w 1001"/>
                    <a:gd name="T1" fmla="*/ 453 h 453"/>
                    <a:gd name="T2" fmla="*/ 1001 w 1001"/>
                    <a:gd name="T3" fmla="*/ 453 h 453"/>
                    <a:gd name="T4" fmla="*/ 1001 w 1001"/>
                    <a:gd name="T5" fmla="*/ 0 h 453"/>
                    <a:gd name="T6" fmla="*/ 0 w 1001"/>
                    <a:gd name="T7" fmla="*/ 0 h 453"/>
                    <a:gd name="T8" fmla="*/ 0 w 1001"/>
                    <a:gd name="T9" fmla="*/ 453 h 453"/>
                    <a:gd name="T10" fmla="*/ 0 w 1001"/>
                    <a:gd name="T11" fmla="*/ 453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01" h="453">
                      <a:moveTo>
                        <a:pt x="0" y="453"/>
                      </a:moveTo>
                      <a:lnTo>
                        <a:pt x="1001" y="453"/>
                      </a:lnTo>
                      <a:lnTo>
                        <a:pt x="1001" y="0"/>
                      </a:lnTo>
                      <a:lnTo>
                        <a:pt x="0" y="0"/>
                      </a:lnTo>
                      <a:lnTo>
                        <a:pt x="0" y="453"/>
                      </a:lnTo>
                      <a:lnTo>
                        <a:pt x="0" y="453"/>
                      </a:lnTo>
                      <a:close/>
                    </a:path>
                  </a:pathLst>
                </a:custGeom>
                <a:solidFill>
                  <a:srgbClr val="C4D9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5" name="Freeform 399">
                  <a:extLst>
                    <a:ext uri="{FF2B5EF4-FFF2-40B4-BE49-F238E27FC236}">
                      <a16:creationId xmlns:a16="http://schemas.microsoft.com/office/drawing/2014/main" id="{1B476114-CA15-41A8-A896-DCAAC9FF5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903787" y="4767263"/>
                  <a:ext cx="296863" cy="158750"/>
                </a:xfrm>
                <a:custGeom>
                  <a:avLst/>
                  <a:gdLst>
                    <a:gd name="T0" fmla="*/ 0 w 187"/>
                    <a:gd name="T1" fmla="*/ 0 h 100"/>
                    <a:gd name="T2" fmla="*/ 0 w 187"/>
                    <a:gd name="T3" fmla="*/ 100 h 100"/>
                    <a:gd name="T4" fmla="*/ 187 w 187"/>
                    <a:gd name="T5" fmla="*/ 100 h 100"/>
                    <a:gd name="T6" fmla="*/ 187 w 187"/>
                    <a:gd name="T7" fmla="*/ 0 h 100"/>
                    <a:gd name="T8" fmla="*/ 0 w 187"/>
                    <a:gd name="T9" fmla="*/ 0 h 100"/>
                    <a:gd name="T10" fmla="*/ 0 w 187"/>
                    <a:gd name="T11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00">
                      <a:moveTo>
                        <a:pt x="0" y="0"/>
                      </a:moveTo>
                      <a:lnTo>
                        <a:pt x="0" y="100"/>
                      </a:lnTo>
                      <a:lnTo>
                        <a:pt x="187" y="100"/>
                      </a:lnTo>
                      <a:lnTo>
                        <a:pt x="1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6" name="Freeform 400">
                  <a:extLst>
                    <a:ext uri="{FF2B5EF4-FFF2-40B4-BE49-F238E27FC236}">
                      <a16:creationId xmlns:a16="http://schemas.microsoft.com/office/drawing/2014/main" id="{DC4BD8D0-625F-44E3-8F64-F9F7EFE308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84787" y="4767263"/>
                  <a:ext cx="296863" cy="158750"/>
                </a:xfrm>
                <a:custGeom>
                  <a:avLst/>
                  <a:gdLst>
                    <a:gd name="T0" fmla="*/ 0 w 187"/>
                    <a:gd name="T1" fmla="*/ 100 h 100"/>
                    <a:gd name="T2" fmla="*/ 187 w 187"/>
                    <a:gd name="T3" fmla="*/ 100 h 100"/>
                    <a:gd name="T4" fmla="*/ 187 w 187"/>
                    <a:gd name="T5" fmla="*/ 0 h 100"/>
                    <a:gd name="T6" fmla="*/ 0 w 187"/>
                    <a:gd name="T7" fmla="*/ 0 h 100"/>
                    <a:gd name="T8" fmla="*/ 0 w 187"/>
                    <a:gd name="T9" fmla="*/ 100 h 100"/>
                    <a:gd name="T10" fmla="*/ 0 w 187"/>
                    <a:gd name="T11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00">
                      <a:moveTo>
                        <a:pt x="0" y="100"/>
                      </a:moveTo>
                      <a:lnTo>
                        <a:pt x="187" y="100"/>
                      </a:lnTo>
                      <a:lnTo>
                        <a:pt x="187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7" name="Freeform 401">
                  <a:extLst>
                    <a:ext uri="{FF2B5EF4-FFF2-40B4-BE49-F238E27FC236}">
                      <a16:creationId xmlns:a16="http://schemas.microsoft.com/office/drawing/2014/main" id="{95148707-0031-47C3-987E-CBC2758DF8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656262" y="4767263"/>
                  <a:ext cx="296863" cy="158750"/>
                </a:xfrm>
                <a:custGeom>
                  <a:avLst/>
                  <a:gdLst>
                    <a:gd name="T0" fmla="*/ 0 w 187"/>
                    <a:gd name="T1" fmla="*/ 100 h 100"/>
                    <a:gd name="T2" fmla="*/ 187 w 187"/>
                    <a:gd name="T3" fmla="*/ 100 h 100"/>
                    <a:gd name="T4" fmla="*/ 187 w 187"/>
                    <a:gd name="T5" fmla="*/ 0 h 100"/>
                    <a:gd name="T6" fmla="*/ 0 w 187"/>
                    <a:gd name="T7" fmla="*/ 0 h 100"/>
                    <a:gd name="T8" fmla="*/ 0 w 187"/>
                    <a:gd name="T9" fmla="*/ 100 h 100"/>
                    <a:gd name="T10" fmla="*/ 0 w 187"/>
                    <a:gd name="T11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00">
                      <a:moveTo>
                        <a:pt x="0" y="100"/>
                      </a:moveTo>
                      <a:lnTo>
                        <a:pt x="187" y="100"/>
                      </a:lnTo>
                      <a:lnTo>
                        <a:pt x="187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8" name="Freeform 402">
                  <a:extLst>
                    <a:ext uri="{FF2B5EF4-FFF2-40B4-BE49-F238E27FC236}">
                      <a16:creationId xmlns:a16="http://schemas.microsoft.com/office/drawing/2014/main" id="{40D12E93-3DEE-490A-B065-D23CC0D7F8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021387" y="4767263"/>
                  <a:ext cx="296863" cy="158750"/>
                </a:xfrm>
                <a:custGeom>
                  <a:avLst/>
                  <a:gdLst>
                    <a:gd name="T0" fmla="*/ 0 w 187"/>
                    <a:gd name="T1" fmla="*/ 100 h 100"/>
                    <a:gd name="T2" fmla="*/ 187 w 187"/>
                    <a:gd name="T3" fmla="*/ 100 h 100"/>
                    <a:gd name="T4" fmla="*/ 187 w 187"/>
                    <a:gd name="T5" fmla="*/ 0 h 100"/>
                    <a:gd name="T6" fmla="*/ 0 w 187"/>
                    <a:gd name="T7" fmla="*/ 0 h 100"/>
                    <a:gd name="T8" fmla="*/ 0 w 187"/>
                    <a:gd name="T9" fmla="*/ 100 h 100"/>
                    <a:gd name="T10" fmla="*/ 0 w 187"/>
                    <a:gd name="T11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7" h="100">
                      <a:moveTo>
                        <a:pt x="0" y="100"/>
                      </a:moveTo>
                      <a:lnTo>
                        <a:pt x="187" y="100"/>
                      </a:lnTo>
                      <a:lnTo>
                        <a:pt x="187" y="0"/>
                      </a:lnTo>
                      <a:lnTo>
                        <a:pt x="0" y="0"/>
                      </a:lnTo>
                      <a:lnTo>
                        <a:pt x="0" y="10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9" name="Freeform 403">
                  <a:extLst>
                    <a:ext uri="{FF2B5EF4-FFF2-40B4-BE49-F238E27FC236}">
                      <a16:creationId xmlns:a16="http://schemas.microsoft.com/office/drawing/2014/main" id="{15AC7CF4-FC14-433D-9C2A-783630640D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24587" y="4667250"/>
                  <a:ext cx="152400" cy="850900"/>
                </a:xfrm>
                <a:custGeom>
                  <a:avLst/>
                  <a:gdLst>
                    <a:gd name="T0" fmla="*/ 0 w 96"/>
                    <a:gd name="T1" fmla="*/ 0 h 536"/>
                    <a:gd name="T2" fmla="*/ 0 w 96"/>
                    <a:gd name="T3" fmla="*/ 536 h 536"/>
                    <a:gd name="T4" fmla="*/ 96 w 96"/>
                    <a:gd name="T5" fmla="*/ 536 h 536"/>
                    <a:gd name="T6" fmla="*/ 96 w 96"/>
                    <a:gd name="T7" fmla="*/ 0 h 536"/>
                    <a:gd name="T8" fmla="*/ 0 w 96"/>
                    <a:gd name="T9" fmla="*/ 0 h 536"/>
                    <a:gd name="T10" fmla="*/ 0 w 96"/>
                    <a:gd name="T11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36">
                      <a:moveTo>
                        <a:pt x="0" y="0"/>
                      </a:moveTo>
                      <a:lnTo>
                        <a:pt x="0" y="536"/>
                      </a:lnTo>
                      <a:lnTo>
                        <a:pt x="96" y="536"/>
                      </a:lnTo>
                      <a:lnTo>
                        <a:pt x="9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0" name="Freeform 404">
                  <a:extLst>
                    <a:ext uri="{FF2B5EF4-FFF2-40B4-BE49-F238E27FC236}">
                      <a16:creationId xmlns:a16="http://schemas.microsoft.com/office/drawing/2014/main" id="{EE921F3F-A80D-44D1-AEAC-C35BB9107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15300" y="4500563"/>
                  <a:ext cx="152400" cy="1017588"/>
                </a:xfrm>
                <a:custGeom>
                  <a:avLst/>
                  <a:gdLst>
                    <a:gd name="T0" fmla="*/ 0 w 96"/>
                    <a:gd name="T1" fmla="*/ 0 h 641"/>
                    <a:gd name="T2" fmla="*/ 0 w 96"/>
                    <a:gd name="T3" fmla="*/ 641 h 641"/>
                    <a:gd name="T4" fmla="*/ 96 w 96"/>
                    <a:gd name="T5" fmla="*/ 641 h 641"/>
                    <a:gd name="T6" fmla="*/ 96 w 96"/>
                    <a:gd name="T7" fmla="*/ 0 h 641"/>
                    <a:gd name="T8" fmla="*/ 0 w 96"/>
                    <a:gd name="T9" fmla="*/ 0 h 641"/>
                    <a:gd name="T10" fmla="*/ 0 w 96"/>
                    <a:gd name="T11" fmla="*/ 0 h 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641">
                      <a:moveTo>
                        <a:pt x="0" y="0"/>
                      </a:moveTo>
                      <a:lnTo>
                        <a:pt x="0" y="641"/>
                      </a:lnTo>
                      <a:lnTo>
                        <a:pt x="96" y="641"/>
                      </a:lnTo>
                      <a:lnTo>
                        <a:pt x="9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1" name="Freeform 405">
                  <a:extLst>
                    <a:ext uri="{FF2B5EF4-FFF2-40B4-BE49-F238E27FC236}">
                      <a16:creationId xmlns:a16="http://schemas.microsoft.com/office/drawing/2014/main" id="{2DB92D5B-624F-4BFB-A8EA-4D904D289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69250" y="4800600"/>
                  <a:ext cx="163513" cy="717550"/>
                </a:xfrm>
                <a:custGeom>
                  <a:avLst/>
                  <a:gdLst>
                    <a:gd name="T0" fmla="*/ 0 w 103"/>
                    <a:gd name="T1" fmla="*/ 452 h 452"/>
                    <a:gd name="T2" fmla="*/ 103 w 103"/>
                    <a:gd name="T3" fmla="*/ 452 h 452"/>
                    <a:gd name="T4" fmla="*/ 103 w 103"/>
                    <a:gd name="T5" fmla="*/ 0 h 452"/>
                    <a:gd name="T6" fmla="*/ 0 w 103"/>
                    <a:gd name="T7" fmla="*/ 0 h 452"/>
                    <a:gd name="T8" fmla="*/ 0 w 103"/>
                    <a:gd name="T9" fmla="*/ 452 h 452"/>
                    <a:gd name="T10" fmla="*/ 0 w 103"/>
                    <a:gd name="T11" fmla="*/ 452 h 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3" h="452">
                      <a:moveTo>
                        <a:pt x="0" y="452"/>
                      </a:moveTo>
                      <a:lnTo>
                        <a:pt x="103" y="452"/>
                      </a:lnTo>
                      <a:lnTo>
                        <a:pt x="103" y="0"/>
                      </a:lnTo>
                      <a:lnTo>
                        <a:pt x="0" y="0"/>
                      </a:lnTo>
                      <a:lnTo>
                        <a:pt x="0" y="452"/>
                      </a:lnTo>
                      <a:lnTo>
                        <a:pt x="0" y="452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2" name="Freeform 406">
                  <a:extLst>
                    <a:ext uri="{FF2B5EF4-FFF2-40B4-BE49-F238E27FC236}">
                      <a16:creationId xmlns:a16="http://schemas.microsoft.com/office/drawing/2014/main" id="{FF1B65F3-00DE-4809-B95C-B2DDAC2CB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778250" y="3136900"/>
                  <a:ext cx="7938" cy="66675"/>
                </a:xfrm>
                <a:custGeom>
                  <a:avLst/>
                  <a:gdLst>
                    <a:gd name="T0" fmla="*/ 0 w 5"/>
                    <a:gd name="T1" fmla="*/ 0 h 42"/>
                    <a:gd name="T2" fmla="*/ 0 w 5"/>
                    <a:gd name="T3" fmla="*/ 42 h 42"/>
                    <a:gd name="T4" fmla="*/ 5 w 5"/>
                    <a:gd name="T5" fmla="*/ 42 h 42"/>
                    <a:gd name="T6" fmla="*/ 5 w 5"/>
                    <a:gd name="T7" fmla="*/ 0 h 42"/>
                    <a:gd name="T8" fmla="*/ 0 w 5"/>
                    <a:gd name="T9" fmla="*/ 0 h 42"/>
                    <a:gd name="T10" fmla="*/ 0 w 5"/>
                    <a:gd name="T11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42">
                      <a:moveTo>
                        <a:pt x="0" y="0"/>
                      </a:moveTo>
                      <a:lnTo>
                        <a:pt x="0" y="42"/>
                      </a:lnTo>
                      <a:lnTo>
                        <a:pt x="5" y="42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E9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3" name="Freeform 407">
                  <a:extLst>
                    <a:ext uri="{FF2B5EF4-FFF2-40B4-BE49-F238E27FC236}">
                      <a16:creationId xmlns:a16="http://schemas.microsoft.com/office/drawing/2014/main" id="{8749326B-50AF-48DF-A149-6017F7FF7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075112" y="3136900"/>
                  <a:ext cx="7938" cy="66675"/>
                </a:xfrm>
                <a:custGeom>
                  <a:avLst/>
                  <a:gdLst>
                    <a:gd name="T0" fmla="*/ 0 w 5"/>
                    <a:gd name="T1" fmla="*/ 42 h 42"/>
                    <a:gd name="T2" fmla="*/ 5 w 5"/>
                    <a:gd name="T3" fmla="*/ 42 h 42"/>
                    <a:gd name="T4" fmla="*/ 5 w 5"/>
                    <a:gd name="T5" fmla="*/ 0 h 42"/>
                    <a:gd name="T6" fmla="*/ 0 w 5"/>
                    <a:gd name="T7" fmla="*/ 0 h 42"/>
                    <a:gd name="T8" fmla="*/ 0 w 5"/>
                    <a:gd name="T9" fmla="*/ 42 h 42"/>
                    <a:gd name="T10" fmla="*/ 0 w 5"/>
                    <a:gd name="T1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42">
                      <a:moveTo>
                        <a:pt x="0" y="42"/>
                      </a:moveTo>
                      <a:lnTo>
                        <a:pt x="5" y="42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0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DCE9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4" name="Freeform 408">
                  <a:extLst>
                    <a:ext uri="{FF2B5EF4-FFF2-40B4-BE49-F238E27FC236}">
                      <a16:creationId xmlns:a16="http://schemas.microsoft.com/office/drawing/2014/main" id="{CE24DBB7-96F4-4082-A2C5-EEB2049A5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69250" y="4498975"/>
                  <a:ext cx="874713" cy="1019175"/>
                </a:xfrm>
                <a:custGeom>
                  <a:avLst/>
                  <a:gdLst>
                    <a:gd name="T0" fmla="*/ 0 w 551"/>
                    <a:gd name="T1" fmla="*/ 0 h 642"/>
                    <a:gd name="T2" fmla="*/ 0 w 551"/>
                    <a:gd name="T3" fmla="*/ 642 h 642"/>
                    <a:gd name="T4" fmla="*/ 551 w 551"/>
                    <a:gd name="T5" fmla="*/ 642 h 642"/>
                    <a:gd name="T6" fmla="*/ 551 w 551"/>
                    <a:gd name="T7" fmla="*/ 0 h 642"/>
                    <a:gd name="T8" fmla="*/ 0 w 551"/>
                    <a:gd name="T9" fmla="*/ 0 h 642"/>
                    <a:gd name="T10" fmla="*/ 0 w 551"/>
                    <a:gd name="T11" fmla="*/ 0 h 6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1" h="642">
                      <a:moveTo>
                        <a:pt x="0" y="0"/>
                      </a:moveTo>
                      <a:lnTo>
                        <a:pt x="0" y="642"/>
                      </a:lnTo>
                      <a:lnTo>
                        <a:pt x="551" y="642"/>
                      </a:lnTo>
                      <a:lnTo>
                        <a:pt x="55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5" name="Freeform 409">
                  <a:extLst>
                    <a:ext uri="{FF2B5EF4-FFF2-40B4-BE49-F238E27FC236}">
                      <a16:creationId xmlns:a16="http://schemas.microsoft.com/office/drawing/2014/main" id="{1746A107-3C27-46AD-B605-D57DD86065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85150" y="4784725"/>
                  <a:ext cx="1090613" cy="733425"/>
                </a:xfrm>
                <a:custGeom>
                  <a:avLst/>
                  <a:gdLst>
                    <a:gd name="T0" fmla="*/ 0 w 687"/>
                    <a:gd name="T1" fmla="*/ 0 h 462"/>
                    <a:gd name="T2" fmla="*/ 0 w 687"/>
                    <a:gd name="T3" fmla="*/ 462 h 462"/>
                    <a:gd name="T4" fmla="*/ 687 w 687"/>
                    <a:gd name="T5" fmla="*/ 462 h 462"/>
                    <a:gd name="T6" fmla="*/ 687 w 687"/>
                    <a:gd name="T7" fmla="*/ 0 h 462"/>
                    <a:gd name="T8" fmla="*/ 0 w 687"/>
                    <a:gd name="T9" fmla="*/ 0 h 462"/>
                    <a:gd name="T10" fmla="*/ 0 w 687"/>
                    <a:gd name="T11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462">
                      <a:moveTo>
                        <a:pt x="0" y="0"/>
                      </a:moveTo>
                      <a:lnTo>
                        <a:pt x="0" y="462"/>
                      </a:lnTo>
                      <a:lnTo>
                        <a:pt x="687" y="462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5E7F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6" name="Freeform 410">
                  <a:extLst>
                    <a:ext uri="{FF2B5EF4-FFF2-40B4-BE49-F238E27FC236}">
                      <a16:creationId xmlns:a16="http://schemas.microsoft.com/office/drawing/2014/main" id="{6C23254F-3839-4BBF-89CE-849011CE6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85150" y="4686300"/>
                  <a:ext cx="1090613" cy="239713"/>
                </a:xfrm>
                <a:custGeom>
                  <a:avLst/>
                  <a:gdLst>
                    <a:gd name="T0" fmla="*/ 0 w 687"/>
                    <a:gd name="T1" fmla="*/ 0 h 151"/>
                    <a:gd name="T2" fmla="*/ 0 w 687"/>
                    <a:gd name="T3" fmla="*/ 151 h 151"/>
                    <a:gd name="T4" fmla="*/ 687 w 687"/>
                    <a:gd name="T5" fmla="*/ 151 h 151"/>
                    <a:gd name="T6" fmla="*/ 687 w 687"/>
                    <a:gd name="T7" fmla="*/ 0 h 151"/>
                    <a:gd name="T8" fmla="*/ 0 w 687"/>
                    <a:gd name="T9" fmla="*/ 0 h 151"/>
                    <a:gd name="T10" fmla="*/ 0 w 687"/>
                    <a:gd name="T11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151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687" y="151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D9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7" name="Freeform 411">
                  <a:extLst>
                    <a:ext uri="{FF2B5EF4-FFF2-40B4-BE49-F238E27FC236}">
                      <a16:creationId xmlns:a16="http://schemas.microsoft.com/office/drawing/2014/main" id="{83DE4AE1-B075-4046-B9C5-A940F245C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25" y="4997450"/>
                  <a:ext cx="55563" cy="77788"/>
                </a:xfrm>
                <a:custGeom>
                  <a:avLst/>
                  <a:gdLst>
                    <a:gd name="T0" fmla="*/ 0 w 35"/>
                    <a:gd name="T1" fmla="*/ 0 h 49"/>
                    <a:gd name="T2" fmla="*/ 0 w 35"/>
                    <a:gd name="T3" fmla="*/ 49 h 49"/>
                    <a:gd name="T4" fmla="*/ 35 w 35"/>
                    <a:gd name="T5" fmla="*/ 49 h 49"/>
                    <a:gd name="T6" fmla="*/ 35 w 35"/>
                    <a:gd name="T7" fmla="*/ 0 h 49"/>
                    <a:gd name="T8" fmla="*/ 0 w 35"/>
                    <a:gd name="T9" fmla="*/ 0 h 49"/>
                    <a:gd name="T10" fmla="*/ 0 w 35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8" name="Freeform 412">
                  <a:extLst>
                    <a:ext uri="{FF2B5EF4-FFF2-40B4-BE49-F238E27FC236}">
                      <a16:creationId xmlns:a16="http://schemas.microsoft.com/office/drawing/2014/main" id="{22753589-A63A-4E30-813E-0FDF0EDD2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2790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9" name="Freeform 413">
                  <a:extLst>
                    <a:ext uri="{FF2B5EF4-FFF2-40B4-BE49-F238E27FC236}">
                      <a16:creationId xmlns:a16="http://schemas.microsoft.com/office/drawing/2014/main" id="{8D2B2F9A-5B6D-40B1-B14A-C025EC2934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31087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0" name="Freeform 414">
                  <a:extLst>
                    <a:ext uri="{FF2B5EF4-FFF2-40B4-BE49-F238E27FC236}">
                      <a16:creationId xmlns:a16="http://schemas.microsoft.com/office/drawing/2014/main" id="{9F444423-EB26-4285-9E93-25689174B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279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1" name="Freeform 415">
                  <a:extLst>
                    <a:ext uri="{FF2B5EF4-FFF2-40B4-BE49-F238E27FC236}">
                      <a16:creationId xmlns:a16="http://schemas.microsoft.com/office/drawing/2014/main" id="{05A651D8-A653-45B5-AC7D-D3B5A1FCE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27937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2" name="Freeform 416">
                  <a:extLst>
                    <a:ext uri="{FF2B5EF4-FFF2-40B4-BE49-F238E27FC236}">
                      <a16:creationId xmlns:a16="http://schemas.microsoft.com/office/drawing/2014/main" id="{EAB701D8-7C0F-45BB-AB2B-78B2619CE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72795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3" name="Freeform 417">
                  <a:extLst>
                    <a:ext uri="{FF2B5EF4-FFF2-40B4-BE49-F238E27FC236}">
                      <a16:creationId xmlns:a16="http://schemas.microsoft.com/office/drawing/2014/main" id="{7CEC1CCE-97F8-49FD-80DA-92E292DA9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32725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4" name="Freeform 418">
                  <a:extLst>
                    <a:ext uri="{FF2B5EF4-FFF2-40B4-BE49-F238E27FC236}">
                      <a16:creationId xmlns:a16="http://schemas.microsoft.com/office/drawing/2014/main" id="{D261D759-6148-4F8A-9314-81AB5DCA65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32737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5" name="Freeform 419">
                  <a:extLst>
                    <a:ext uri="{FF2B5EF4-FFF2-40B4-BE49-F238E27FC236}">
                      <a16:creationId xmlns:a16="http://schemas.microsoft.com/office/drawing/2014/main" id="{4E970DA7-E092-4C2F-A616-6A184F7FA0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2957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6" name="Freeform 420">
                  <a:extLst>
                    <a:ext uri="{FF2B5EF4-FFF2-40B4-BE49-F238E27FC236}">
                      <a16:creationId xmlns:a16="http://schemas.microsoft.com/office/drawing/2014/main" id="{07DA0092-65B8-4A9E-B0DE-23AFC2473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29587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7" name="Freeform 421">
                  <a:extLst>
                    <a:ext uri="{FF2B5EF4-FFF2-40B4-BE49-F238E27FC236}">
                      <a16:creationId xmlns:a16="http://schemas.microsoft.com/office/drawing/2014/main" id="{BA9D2F80-AEF2-4260-942F-FDDA84E23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8" name="Freeform 422">
                  <a:extLst>
                    <a:ext uri="{FF2B5EF4-FFF2-40B4-BE49-F238E27FC236}">
                      <a16:creationId xmlns:a16="http://schemas.microsoft.com/office/drawing/2014/main" id="{AAAC2643-ED6B-45AD-8DE5-415E6843BC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2790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9" name="Freeform 423">
                  <a:extLst>
                    <a:ext uri="{FF2B5EF4-FFF2-40B4-BE49-F238E27FC236}">
                      <a16:creationId xmlns:a16="http://schemas.microsoft.com/office/drawing/2014/main" id="{196A06DC-EF5F-43AD-A291-3727E86B4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31087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" name="Freeform 424">
                  <a:extLst>
                    <a:ext uri="{FF2B5EF4-FFF2-40B4-BE49-F238E27FC236}">
                      <a16:creationId xmlns:a16="http://schemas.microsoft.com/office/drawing/2014/main" id="{80FDD0B8-C882-4EA1-A1F5-365D6409C7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279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1" name="Freeform 425">
                  <a:extLst>
                    <a:ext uri="{FF2B5EF4-FFF2-40B4-BE49-F238E27FC236}">
                      <a16:creationId xmlns:a16="http://schemas.microsoft.com/office/drawing/2014/main" id="{F7717BF5-1636-454E-B2F4-5553E688D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27937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2" name="Freeform 426">
                  <a:extLst>
                    <a:ext uri="{FF2B5EF4-FFF2-40B4-BE49-F238E27FC236}">
                      <a16:creationId xmlns:a16="http://schemas.microsoft.com/office/drawing/2014/main" id="{19EF413D-ABC2-4EB8-B9C7-C5E20359FC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72795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3" name="Freeform 427">
                  <a:extLst>
                    <a:ext uri="{FF2B5EF4-FFF2-40B4-BE49-F238E27FC236}">
                      <a16:creationId xmlns:a16="http://schemas.microsoft.com/office/drawing/2014/main" id="{FE207C51-234E-4E1F-A9A0-15BB791D0F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32725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4" name="Freeform 428">
                  <a:extLst>
                    <a:ext uri="{FF2B5EF4-FFF2-40B4-BE49-F238E27FC236}">
                      <a16:creationId xmlns:a16="http://schemas.microsoft.com/office/drawing/2014/main" id="{D60497C6-647E-4319-B0FD-B547921BC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32737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5" name="Freeform 429">
                  <a:extLst>
                    <a:ext uri="{FF2B5EF4-FFF2-40B4-BE49-F238E27FC236}">
                      <a16:creationId xmlns:a16="http://schemas.microsoft.com/office/drawing/2014/main" id="{BA4C643C-D060-4B38-9B5B-872DF02073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2957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6" name="Freeform 430">
                  <a:extLst>
                    <a:ext uri="{FF2B5EF4-FFF2-40B4-BE49-F238E27FC236}">
                      <a16:creationId xmlns:a16="http://schemas.microsoft.com/office/drawing/2014/main" id="{CC342C71-1A5B-48A8-A122-09DD51FC1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29587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7" name="Freeform 431">
                  <a:extLst>
                    <a:ext uri="{FF2B5EF4-FFF2-40B4-BE49-F238E27FC236}">
                      <a16:creationId xmlns:a16="http://schemas.microsoft.com/office/drawing/2014/main" id="{DAFE143F-7477-4128-A9C1-5E28557A39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8" name="Freeform 432">
                  <a:extLst>
                    <a:ext uri="{FF2B5EF4-FFF2-40B4-BE49-F238E27FC236}">
                      <a16:creationId xmlns:a16="http://schemas.microsoft.com/office/drawing/2014/main" id="{BC06EDB8-2400-4D90-A2F2-6F8560308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32790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9" name="Freeform 433">
                  <a:extLst>
                    <a:ext uri="{FF2B5EF4-FFF2-40B4-BE49-F238E27FC236}">
                      <a16:creationId xmlns:a16="http://schemas.microsoft.com/office/drawing/2014/main" id="{90BD9B19-5ACA-45E8-ACDD-F2C4FCF90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431087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0" name="Freeform 434">
                  <a:extLst>
                    <a:ext uri="{FF2B5EF4-FFF2-40B4-BE49-F238E27FC236}">
                      <a16:creationId xmlns:a16="http://schemas.microsoft.com/office/drawing/2014/main" id="{647382B8-D98A-4B32-9769-010223EC2A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5279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1" name="Freeform 436">
                  <a:extLst>
                    <a:ext uri="{FF2B5EF4-FFF2-40B4-BE49-F238E27FC236}">
                      <a16:creationId xmlns:a16="http://schemas.microsoft.com/office/drawing/2014/main" id="{DFA5AF0A-239E-4D1F-A219-464100536A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2793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2" name="Freeform 437">
                  <a:extLst>
                    <a:ext uri="{FF2B5EF4-FFF2-40B4-BE49-F238E27FC236}">
                      <a16:creationId xmlns:a16="http://schemas.microsoft.com/office/drawing/2014/main" id="{96792143-2428-44B0-8323-D9E76577E9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72795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3" name="Freeform 438">
                  <a:extLst>
                    <a:ext uri="{FF2B5EF4-FFF2-40B4-BE49-F238E27FC236}">
                      <a16:creationId xmlns:a16="http://schemas.microsoft.com/office/drawing/2014/main" id="{66A7C369-72B8-46B0-B9C5-DE8679968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32725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4" name="Freeform 439">
                  <a:extLst>
                    <a:ext uri="{FF2B5EF4-FFF2-40B4-BE49-F238E27FC236}">
                      <a16:creationId xmlns:a16="http://schemas.microsoft.com/office/drawing/2014/main" id="{FB4C98FC-D64C-4AD6-983F-0A8FA3080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3273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5" name="Freeform 440">
                  <a:extLst>
                    <a:ext uri="{FF2B5EF4-FFF2-40B4-BE49-F238E27FC236}">
                      <a16:creationId xmlns:a16="http://schemas.microsoft.com/office/drawing/2014/main" id="{CFBED3CF-824C-40B5-BBC4-26B229B5D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2957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6" name="Freeform 441">
                  <a:extLst>
                    <a:ext uri="{FF2B5EF4-FFF2-40B4-BE49-F238E27FC236}">
                      <a16:creationId xmlns:a16="http://schemas.microsoft.com/office/drawing/2014/main" id="{2592CEC5-E604-4837-A9B5-5B18C3258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12958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7" name="Freeform 442">
                  <a:extLst>
                    <a:ext uri="{FF2B5EF4-FFF2-40B4-BE49-F238E27FC236}">
                      <a16:creationId xmlns:a16="http://schemas.microsoft.com/office/drawing/2014/main" id="{CC7F7E12-D8CA-4722-85D9-9B713B95E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25" y="4752975"/>
                  <a:ext cx="47625" cy="84138"/>
                </a:xfrm>
                <a:custGeom>
                  <a:avLst/>
                  <a:gdLst>
                    <a:gd name="T0" fmla="*/ 30 w 30"/>
                    <a:gd name="T1" fmla="*/ 0 h 53"/>
                    <a:gd name="T2" fmla="*/ 0 w 30"/>
                    <a:gd name="T3" fmla="*/ 0 h 53"/>
                    <a:gd name="T4" fmla="*/ 0 w 30"/>
                    <a:gd name="T5" fmla="*/ 53 h 53"/>
                    <a:gd name="T6" fmla="*/ 30 w 30"/>
                    <a:gd name="T7" fmla="*/ 53 h 53"/>
                    <a:gd name="T8" fmla="*/ 30 w 30"/>
                    <a:gd name="T9" fmla="*/ 0 h 53"/>
                    <a:gd name="T10" fmla="*/ 3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30" y="0"/>
                      </a:move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8" name="Freeform 443">
                  <a:extLst>
                    <a:ext uri="{FF2B5EF4-FFF2-40B4-BE49-F238E27FC236}">
                      <a16:creationId xmlns:a16="http://schemas.microsoft.com/office/drawing/2014/main" id="{A2E2B2D9-7DC2-4AE4-845C-BDD513CFA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691438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9" name="Freeform 444">
                  <a:extLst>
                    <a:ext uri="{FF2B5EF4-FFF2-40B4-BE49-F238E27FC236}">
                      <a16:creationId xmlns:a16="http://schemas.microsoft.com/office/drawing/2014/main" id="{001D024D-38FD-4B3C-9678-48A1747845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062913" y="4752975"/>
                  <a:ext cx="47625" cy="84138"/>
                </a:xfrm>
                <a:custGeom>
                  <a:avLst/>
                  <a:gdLst>
                    <a:gd name="T0" fmla="*/ 30 w 30"/>
                    <a:gd name="T1" fmla="*/ 0 h 53"/>
                    <a:gd name="T2" fmla="*/ 0 w 30"/>
                    <a:gd name="T3" fmla="*/ 0 h 53"/>
                    <a:gd name="T4" fmla="*/ 0 w 30"/>
                    <a:gd name="T5" fmla="*/ 53 h 53"/>
                    <a:gd name="T6" fmla="*/ 30 w 30"/>
                    <a:gd name="T7" fmla="*/ 53 h 53"/>
                    <a:gd name="T8" fmla="*/ 30 w 30"/>
                    <a:gd name="T9" fmla="*/ 0 h 53"/>
                    <a:gd name="T10" fmla="*/ 3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30" y="0"/>
                      </a:move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ADC9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0" name="Freeform 445">
                  <a:extLst>
                    <a:ext uri="{FF2B5EF4-FFF2-40B4-BE49-F238E27FC236}">
                      <a16:creationId xmlns:a16="http://schemas.microsoft.com/office/drawing/2014/main" id="{9E648182-9426-4017-A743-9B3D04D45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97275" y="4784725"/>
                  <a:ext cx="1089025" cy="733425"/>
                </a:xfrm>
                <a:custGeom>
                  <a:avLst/>
                  <a:gdLst>
                    <a:gd name="T0" fmla="*/ 0 w 686"/>
                    <a:gd name="T1" fmla="*/ 0 h 462"/>
                    <a:gd name="T2" fmla="*/ 0 w 686"/>
                    <a:gd name="T3" fmla="*/ 462 h 462"/>
                    <a:gd name="T4" fmla="*/ 686 w 686"/>
                    <a:gd name="T5" fmla="*/ 462 h 462"/>
                    <a:gd name="T6" fmla="*/ 686 w 686"/>
                    <a:gd name="T7" fmla="*/ 0 h 462"/>
                    <a:gd name="T8" fmla="*/ 0 w 686"/>
                    <a:gd name="T9" fmla="*/ 0 h 462"/>
                    <a:gd name="T10" fmla="*/ 0 w 686"/>
                    <a:gd name="T11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6" h="462">
                      <a:moveTo>
                        <a:pt x="0" y="0"/>
                      </a:moveTo>
                      <a:lnTo>
                        <a:pt x="0" y="462"/>
                      </a:lnTo>
                      <a:lnTo>
                        <a:pt x="686" y="462"/>
                      </a:lnTo>
                      <a:lnTo>
                        <a:pt x="68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1" name="Freeform 446">
                  <a:extLst>
                    <a:ext uri="{FF2B5EF4-FFF2-40B4-BE49-F238E27FC236}">
                      <a16:creationId xmlns:a16="http://schemas.microsoft.com/office/drawing/2014/main" id="{9B549BF0-17CD-47ED-9824-C0269A2E3C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97275" y="4686300"/>
                  <a:ext cx="1089025" cy="239713"/>
                </a:xfrm>
                <a:custGeom>
                  <a:avLst/>
                  <a:gdLst>
                    <a:gd name="T0" fmla="*/ 0 w 686"/>
                    <a:gd name="T1" fmla="*/ 0 h 151"/>
                    <a:gd name="T2" fmla="*/ 0 w 686"/>
                    <a:gd name="T3" fmla="*/ 151 h 151"/>
                    <a:gd name="T4" fmla="*/ 686 w 686"/>
                    <a:gd name="T5" fmla="*/ 151 h 151"/>
                    <a:gd name="T6" fmla="*/ 686 w 686"/>
                    <a:gd name="T7" fmla="*/ 0 h 151"/>
                    <a:gd name="T8" fmla="*/ 0 w 686"/>
                    <a:gd name="T9" fmla="*/ 0 h 151"/>
                    <a:gd name="T10" fmla="*/ 0 w 686"/>
                    <a:gd name="T11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6" h="151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686" y="151"/>
                      </a:lnTo>
                      <a:lnTo>
                        <a:pt x="686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2" name="Freeform 447">
                  <a:extLst>
                    <a:ext uri="{FF2B5EF4-FFF2-40B4-BE49-F238E27FC236}">
                      <a16:creationId xmlns:a16="http://schemas.microsoft.com/office/drawing/2014/main" id="{9BABADE7-D323-4BB0-BF73-8E63406E4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38425" y="4997450"/>
                  <a:ext cx="55563" cy="77788"/>
                </a:xfrm>
                <a:custGeom>
                  <a:avLst/>
                  <a:gdLst>
                    <a:gd name="T0" fmla="*/ 0 w 35"/>
                    <a:gd name="T1" fmla="*/ 0 h 49"/>
                    <a:gd name="T2" fmla="*/ 0 w 35"/>
                    <a:gd name="T3" fmla="*/ 49 h 49"/>
                    <a:gd name="T4" fmla="*/ 35 w 35"/>
                    <a:gd name="T5" fmla="*/ 49 h 49"/>
                    <a:gd name="T6" fmla="*/ 35 w 35"/>
                    <a:gd name="T7" fmla="*/ 0 h 49"/>
                    <a:gd name="T8" fmla="*/ 0 w 35"/>
                    <a:gd name="T9" fmla="*/ 0 h 49"/>
                    <a:gd name="T10" fmla="*/ 0 w 35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3" name="Freeform 448">
                  <a:extLst>
                    <a:ext uri="{FF2B5EF4-FFF2-40B4-BE49-F238E27FC236}">
                      <a16:creationId xmlns:a16="http://schemas.microsoft.com/office/drawing/2014/main" id="{91C223B6-B84C-4485-A0B4-CBBFC842E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4320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4" name="Freeform 449">
                  <a:extLst>
                    <a:ext uri="{FF2B5EF4-FFF2-40B4-BE49-F238E27FC236}">
                      <a16:creationId xmlns:a16="http://schemas.microsoft.com/office/drawing/2014/main" id="{8C4F2434-EB3D-4ED4-AE0F-322453BAEC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4638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5" name="Freeform 450">
                  <a:extLst>
                    <a:ext uri="{FF2B5EF4-FFF2-40B4-BE49-F238E27FC236}">
                      <a16:creationId xmlns:a16="http://schemas.microsoft.com/office/drawing/2014/main" id="{4529FF45-1F5B-4DDF-AE04-3289A6A24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32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6" name="Freeform 451">
                  <a:extLst>
                    <a:ext uri="{FF2B5EF4-FFF2-40B4-BE49-F238E27FC236}">
                      <a16:creationId xmlns:a16="http://schemas.microsoft.com/office/drawing/2014/main" id="{F7A721EF-D5C7-4A6F-9577-3564AA07DE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3238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7" name="Freeform 452">
                  <a:extLst>
                    <a:ext uri="{FF2B5EF4-FFF2-40B4-BE49-F238E27FC236}">
                      <a16:creationId xmlns:a16="http://schemas.microsoft.com/office/drawing/2014/main" id="{58A14BC4-99D5-4C13-9B8A-B73817930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43250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8" name="Freeform 453">
                  <a:extLst>
                    <a:ext uri="{FF2B5EF4-FFF2-40B4-BE49-F238E27FC236}">
                      <a16:creationId xmlns:a16="http://schemas.microsoft.com/office/drawing/2014/main" id="{795D2C91-EC47-49DF-B64F-722ED3919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4643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9" name="Freeform 454">
                  <a:extLst>
                    <a:ext uri="{FF2B5EF4-FFF2-40B4-BE49-F238E27FC236}">
                      <a16:creationId xmlns:a16="http://schemas.microsoft.com/office/drawing/2014/main" id="{F97B38BA-E2EC-4E5B-8BDE-589DCB0372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4803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0" name="Freeform 455">
                  <a:extLst>
                    <a:ext uri="{FF2B5EF4-FFF2-40B4-BE49-F238E27FC236}">
                      <a16:creationId xmlns:a16="http://schemas.microsoft.com/office/drawing/2014/main" id="{6EEDD684-695A-472F-A9BC-DFC6D8339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4487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1" name="Freeform 456">
                  <a:extLst>
                    <a:ext uri="{FF2B5EF4-FFF2-40B4-BE49-F238E27FC236}">
                      <a16:creationId xmlns:a16="http://schemas.microsoft.com/office/drawing/2014/main" id="{74A259F7-98F1-49FC-87AB-9AFEC23A0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4488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2" name="Freeform 457">
                  <a:extLst>
                    <a:ext uri="{FF2B5EF4-FFF2-40B4-BE49-F238E27FC236}">
                      <a16:creationId xmlns:a16="http://schemas.microsoft.com/office/drawing/2014/main" id="{F47E0B8A-83CD-4143-95E9-CF371B7093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384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3" name="Freeform 458">
                  <a:extLst>
                    <a:ext uri="{FF2B5EF4-FFF2-40B4-BE49-F238E27FC236}">
                      <a16:creationId xmlns:a16="http://schemas.microsoft.com/office/drawing/2014/main" id="{30D1CF62-83FA-4200-B194-88AEF630E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4320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4" name="Freeform 459">
                  <a:extLst>
                    <a:ext uri="{FF2B5EF4-FFF2-40B4-BE49-F238E27FC236}">
                      <a16:creationId xmlns:a16="http://schemas.microsoft.com/office/drawing/2014/main" id="{7C011DC6-D2D3-4AF7-9299-7733BF4B82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4638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5" name="Freeform 460">
                  <a:extLst>
                    <a:ext uri="{FF2B5EF4-FFF2-40B4-BE49-F238E27FC236}">
                      <a16:creationId xmlns:a16="http://schemas.microsoft.com/office/drawing/2014/main" id="{42B26971-E0AA-4C06-ADDE-A4217F68F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32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6" name="Freeform 461">
                  <a:extLst>
                    <a:ext uri="{FF2B5EF4-FFF2-40B4-BE49-F238E27FC236}">
                      <a16:creationId xmlns:a16="http://schemas.microsoft.com/office/drawing/2014/main" id="{F754CE18-3A15-45C0-98DB-B83C67C063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3238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7" name="Freeform 462">
                  <a:extLst>
                    <a:ext uri="{FF2B5EF4-FFF2-40B4-BE49-F238E27FC236}">
                      <a16:creationId xmlns:a16="http://schemas.microsoft.com/office/drawing/2014/main" id="{ADD6C984-320E-4978-A10B-A350AD78E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43250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8" name="Freeform 463">
                  <a:extLst>
                    <a:ext uri="{FF2B5EF4-FFF2-40B4-BE49-F238E27FC236}">
                      <a16:creationId xmlns:a16="http://schemas.microsoft.com/office/drawing/2014/main" id="{23BA305F-F28D-40AD-A23E-D014EE2F0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4643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9" name="Freeform 464">
                  <a:extLst>
                    <a:ext uri="{FF2B5EF4-FFF2-40B4-BE49-F238E27FC236}">
                      <a16:creationId xmlns:a16="http://schemas.microsoft.com/office/drawing/2014/main" id="{2B889981-7BD7-4793-BE57-E6D082665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4803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0" name="Freeform 465">
                  <a:extLst>
                    <a:ext uri="{FF2B5EF4-FFF2-40B4-BE49-F238E27FC236}">
                      <a16:creationId xmlns:a16="http://schemas.microsoft.com/office/drawing/2014/main" id="{3AC15496-F031-492B-8D60-1D3358D2C2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4487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1" name="Freeform 466">
                  <a:extLst>
                    <a:ext uri="{FF2B5EF4-FFF2-40B4-BE49-F238E27FC236}">
                      <a16:creationId xmlns:a16="http://schemas.microsoft.com/office/drawing/2014/main" id="{1CBC745B-C939-4796-BAF4-69DD7028F0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4488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2" name="Freeform 467">
                  <a:extLst>
                    <a:ext uri="{FF2B5EF4-FFF2-40B4-BE49-F238E27FC236}">
                      <a16:creationId xmlns:a16="http://schemas.microsoft.com/office/drawing/2014/main" id="{313F0F53-A53D-4905-A3E4-2FC7F120E9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384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3" name="Freeform 468">
                  <a:extLst>
                    <a:ext uri="{FF2B5EF4-FFF2-40B4-BE49-F238E27FC236}">
                      <a16:creationId xmlns:a16="http://schemas.microsoft.com/office/drawing/2014/main" id="{44610404-497C-4E5A-AE16-1BDF700BAE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4320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4" name="Freeform 469">
                  <a:extLst>
                    <a:ext uri="{FF2B5EF4-FFF2-40B4-BE49-F238E27FC236}">
                      <a16:creationId xmlns:a16="http://schemas.microsoft.com/office/drawing/2014/main" id="{840111C0-4077-4B86-8960-4BAF31629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4638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5" name="Freeform 470">
                  <a:extLst>
                    <a:ext uri="{FF2B5EF4-FFF2-40B4-BE49-F238E27FC236}">
                      <a16:creationId xmlns:a16="http://schemas.microsoft.com/office/drawing/2014/main" id="{65CAF16D-79F5-4951-9690-C005273A37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432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6" name="Freeform 471">
                  <a:extLst>
                    <a:ext uri="{FF2B5EF4-FFF2-40B4-BE49-F238E27FC236}">
                      <a16:creationId xmlns:a16="http://schemas.microsoft.com/office/drawing/2014/main" id="{1A1E52BC-9300-4A6E-8C69-7DF598B51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043238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7" name="Freeform 472">
                  <a:extLst>
                    <a:ext uri="{FF2B5EF4-FFF2-40B4-BE49-F238E27FC236}">
                      <a16:creationId xmlns:a16="http://schemas.microsoft.com/office/drawing/2014/main" id="{9211731E-15B9-4801-BD08-E60052EC9A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43250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8" name="Freeform 473">
                  <a:extLst>
                    <a:ext uri="{FF2B5EF4-FFF2-40B4-BE49-F238E27FC236}">
                      <a16:creationId xmlns:a16="http://schemas.microsoft.com/office/drawing/2014/main" id="{B776F03C-6271-4DAF-9EFC-778470C388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4643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9" name="Freeform 474">
                  <a:extLst>
                    <a:ext uri="{FF2B5EF4-FFF2-40B4-BE49-F238E27FC236}">
                      <a16:creationId xmlns:a16="http://schemas.microsoft.com/office/drawing/2014/main" id="{082A91FA-C2E2-4DC0-B6FE-51F18D60D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34803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0" name="Freeform 475">
                  <a:extLst>
                    <a:ext uri="{FF2B5EF4-FFF2-40B4-BE49-F238E27FC236}">
                      <a16:creationId xmlns:a16="http://schemas.microsoft.com/office/drawing/2014/main" id="{C32FBA0F-03A2-4126-9E49-04BF77471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4487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1" name="Freeform 476">
                  <a:extLst>
                    <a:ext uri="{FF2B5EF4-FFF2-40B4-BE49-F238E27FC236}">
                      <a16:creationId xmlns:a16="http://schemas.microsoft.com/office/drawing/2014/main" id="{9E50EB8A-4D0F-4394-A3B1-0C1FE1CD7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54488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2" name="Freeform 477">
                  <a:extLst>
                    <a:ext uri="{FF2B5EF4-FFF2-40B4-BE49-F238E27FC236}">
                      <a16:creationId xmlns:a16="http://schemas.microsoft.com/office/drawing/2014/main" id="{C8D51918-DDED-428A-8391-3C84F0513D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38425" y="4752975"/>
                  <a:ext cx="47625" cy="84138"/>
                </a:xfrm>
                <a:custGeom>
                  <a:avLst/>
                  <a:gdLst>
                    <a:gd name="T0" fmla="*/ 30 w 30"/>
                    <a:gd name="T1" fmla="*/ 0 h 53"/>
                    <a:gd name="T2" fmla="*/ 0 w 30"/>
                    <a:gd name="T3" fmla="*/ 0 h 53"/>
                    <a:gd name="T4" fmla="*/ 0 w 30"/>
                    <a:gd name="T5" fmla="*/ 53 h 53"/>
                    <a:gd name="T6" fmla="*/ 30 w 30"/>
                    <a:gd name="T7" fmla="*/ 53 h 53"/>
                    <a:gd name="T8" fmla="*/ 30 w 30"/>
                    <a:gd name="T9" fmla="*/ 0 h 53"/>
                    <a:gd name="T10" fmla="*/ 3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30" y="0"/>
                      </a:move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3" name="Freeform 478">
                  <a:extLst>
                    <a:ext uri="{FF2B5EF4-FFF2-40B4-BE49-F238E27FC236}">
                      <a16:creationId xmlns:a16="http://schemas.microsoft.com/office/drawing/2014/main" id="{D60CB9B2-FF5E-476B-8DA4-860F2A82F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06738" y="4752975"/>
                  <a:ext cx="46038" cy="84138"/>
                </a:xfrm>
                <a:custGeom>
                  <a:avLst/>
                  <a:gdLst>
                    <a:gd name="T0" fmla="*/ 0 w 29"/>
                    <a:gd name="T1" fmla="*/ 53 h 53"/>
                    <a:gd name="T2" fmla="*/ 29 w 29"/>
                    <a:gd name="T3" fmla="*/ 53 h 53"/>
                    <a:gd name="T4" fmla="*/ 29 w 29"/>
                    <a:gd name="T5" fmla="*/ 0 h 53"/>
                    <a:gd name="T6" fmla="*/ 0 w 29"/>
                    <a:gd name="T7" fmla="*/ 0 h 53"/>
                    <a:gd name="T8" fmla="*/ 0 w 29"/>
                    <a:gd name="T9" fmla="*/ 53 h 53"/>
                    <a:gd name="T10" fmla="*/ 0 w 29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53">
                      <a:moveTo>
                        <a:pt x="0" y="53"/>
                      </a:moveTo>
                      <a:lnTo>
                        <a:pt x="29" y="53"/>
                      </a:lnTo>
                      <a:lnTo>
                        <a:pt x="29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4" name="Freeform 479">
                  <a:extLst>
                    <a:ext uri="{FF2B5EF4-FFF2-40B4-BE49-F238E27FC236}">
                      <a16:creationId xmlns:a16="http://schemas.microsoft.com/office/drawing/2014/main" id="{19E4D563-4A75-4DE1-8397-9B09152A8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78213" y="4752975"/>
                  <a:ext cx="46038" cy="84138"/>
                </a:xfrm>
                <a:custGeom>
                  <a:avLst/>
                  <a:gdLst>
                    <a:gd name="T0" fmla="*/ 29 w 29"/>
                    <a:gd name="T1" fmla="*/ 0 h 53"/>
                    <a:gd name="T2" fmla="*/ 0 w 29"/>
                    <a:gd name="T3" fmla="*/ 0 h 53"/>
                    <a:gd name="T4" fmla="*/ 0 w 29"/>
                    <a:gd name="T5" fmla="*/ 53 h 53"/>
                    <a:gd name="T6" fmla="*/ 29 w 29"/>
                    <a:gd name="T7" fmla="*/ 53 h 53"/>
                    <a:gd name="T8" fmla="*/ 29 w 29"/>
                    <a:gd name="T9" fmla="*/ 0 h 53"/>
                    <a:gd name="T10" fmla="*/ 29 w 29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53">
                      <a:moveTo>
                        <a:pt x="29" y="0"/>
                      </a:move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29" y="53"/>
                      </a:lnTo>
                      <a:lnTo>
                        <a:pt x="29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5" name="Freeform 480">
                  <a:extLst>
                    <a:ext uri="{FF2B5EF4-FFF2-40B4-BE49-F238E27FC236}">
                      <a16:creationId xmlns:a16="http://schemas.microsoft.com/office/drawing/2014/main" id="{2C72585F-A864-4040-B621-0C3AB81ACF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508250" y="4784725"/>
                  <a:ext cx="1176338" cy="733425"/>
                </a:xfrm>
                <a:custGeom>
                  <a:avLst/>
                  <a:gdLst>
                    <a:gd name="T0" fmla="*/ 0 w 741"/>
                    <a:gd name="T1" fmla="*/ 0 h 462"/>
                    <a:gd name="T2" fmla="*/ 0 w 741"/>
                    <a:gd name="T3" fmla="*/ 462 h 462"/>
                    <a:gd name="T4" fmla="*/ 741 w 741"/>
                    <a:gd name="T5" fmla="*/ 462 h 462"/>
                    <a:gd name="T6" fmla="*/ 741 w 741"/>
                    <a:gd name="T7" fmla="*/ 0 h 462"/>
                    <a:gd name="T8" fmla="*/ 0 w 741"/>
                    <a:gd name="T9" fmla="*/ 0 h 462"/>
                    <a:gd name="T10" fmla="*/ 0 w 741"/>
                    <a:gd name="T11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1" h="462">
                      <a:moveTo>
                        <a:pt x="0" y="0"/>
                      </a:moveTo>
                      <a:lnTo>
                        <a:pt x="0" y="462"/>
                      </a:lnTo>
                      <a:lnTo>
                        <a:pt x="741" y="462"/>
                      </a:lnTo>
                      <a:lnTo>
                        <a:pt x="74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6" name="Freeform 481">
                  <a:extLst>
                    <a:ext uri="{FF2B5EF4-FFF2-40B4-BE49-F238E27FC236}">
                      <a16:creationId xmlns:a16="http://schemas.microsoft.com/office/drawing/2014/main" id="{7605B1D5-D7BE-4C4A-95AA-1043222172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441575" y="4686300"/>
                  <a:ext cx="1090613" cy="239713"/>
                </a:xfrm>
                <a:custGeom>
                  <a:avLst/>
                  <a:gdLst>
                    <a:gd name="T0" fmla="*/ 0 w 687"/>
                    <a:gd name="T1" fmla="*/ 0 h 151"/>
                    <a:gd name="T2" fmla="*/ 0 w 687"/>
                    <a:gd name="T3" fmla="*/ 151 h 151"/>
                    <a:gd name="T4" fmla="*/ 687 w 687"/>
                    <a:gd name="T5" fmla="*/ 151 h 151"/>
                    <a:gd name="T6" fmla="*/ 687 w 687"/>
                    <a:gd name="T7" fmla="*/ 0 h 151"/>
                    <a:gd name="T8" fmla="*/ 0 w 687"/>
                    <a:gd name="T9" fmla="*/ 0 h 151"/>
                    <a:gd name="T10" fmla="*/ 0 w 687"/>
                    <a:gd name="T11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151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687" y="151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7" name="Freeform 482">
                  <a:extLst>
                    <a:ext uri="{FF2B5EF4-FFF2-40B4-BE49-F238E27FC236}">
                      <a16:creationId xmlns:a16="http://schemas.microsoft.com/office/drawing/2014/main" id="{579DAC30-AB5F-48B9-8AC1-E2215D2889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82725" y="4997450"/>
                  <a:ext cx="58738" cy="77788"/>
                </a:xfrm>
                <a:custGeom>
                  <a:avLst/>
                  <a:gdLst>
                    <a:gd name="T0" fmla="*/ 0 w 37"/>
                    <a:gd name="T1" fmla="*/ 0 h 49"/>
                    <a:gd name="T2" fmla="*/ 0 w 37"/>
                    <a:gd name="T3" fmla="*/ 49 h 49"/>
                    <a:gd name="T4" fmla="*/ 37 w 37"/>
                    <a:gd name="T5" fmla="*/ 49 h 49"/>
                    <a:gd name="T6" fmla="*/ 37 w 37"/>
                    <a:gd name="T7" fmla="*/ 0 h 49"/>
                    <a:gd name="T8" fmla="*/ 0 w 37"/>
                    <a:gd name="T9" fmla="*/ 0 h 49"/>
                    <a:gd name="T10" fmla="*/ 0 w 37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8" name="Freeform 483">
                  <a:extLst>
                    <a:ext uri="{FF2B5EF4-FFF2-40B4-BE49-F238E27FC236}">
                      <a16:creationId xmlns:a16="http://schemas.microsoft.com/office/drawing/2014/main" id="{DC1F1739-912D-4489-85FB-B3EF0BA789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843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9" name="Freeform 484">
                  <a:extLst>
                    <a:ext uri="{FF2B5EF4-FFF2-40B4-BE49-F238E27FC236}">
                      <a16:creationId xmlns:a16="http://schemas.microsoft.com/office/drawing/2014/main" id="{ACBC6794-5DA5-479D-9A82-2D1BCF4F3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687513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0" name="Freeform 485">
                  <a:extLst>
                    <a:ext uri="{FF2B5EF4-FFF2-40B4-BE49-F238E27FC236}">
                      <a16:creationId xmlns:a16="http://schemas.microsoft.com/office/drawing/2014/main" id="{C3014648-EBA1-4DF7-8519-6D04AABAB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8435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1" name="Freeform 486">
                  <a:extLst>
                    <a:ext uri="{FF2B5EF4-FFF2-40B4-BE49-F238E27FC236}">
                      <a16:creationId xmlns:a16="http://schemas.microsoft.com/office/drawing/2014/main" id="{51D9DB65-56AC-4D92-BE4E-51E1C0331A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84363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2" name="Freeform 487">
                  <a:extLst>
                    <a:ext uri="{FF2B5EF4-FFF2-40B4-BE49-F238E27FC236}">
                      <a16:creationId xmlns:a16="http://schemas.microsoft.com/office/drawing/2014/main" id="{6CDCDB90-BBC2-4809-A76C-330637745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8437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3" name="Freeform 488">
                  <a:extLst>
                    <a:ext uri="{FF2B5EF4-FFF2-40B4-BE49-F238E27FC236}">
                      <a16:creationId xmlns:a16="http://schemas.microsoft.com/office/drawing/2014/main" id="{9DD851FE-E2DC-4139-ACBB-0069D2581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89150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4" name="Freeform 489">
                  <a:extLst>
                    <a:ext uri="{FF2B5EF4-FFF2-40B4-BE49-F238E27FC236}">
                      <a16:creationId xmlns:a16="http://schemas.microsoft.com/office/drawing/2014/main" id="{A944A87E-7351-4121-994E-916E91CD8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192338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5" name="Freeform 490">
                  <a:extLst>
                    <a:ext uri="{FF2B5EF4-FFF2-40B4-BE49-F238E27FC236}">
                      <a16:creationId xmlns:a16="http://schemas.microsoft.com/office/drawing/2014/main" id="{6005420D-5641-4525-9485-25DD39824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9175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6" name="Freeform 491">
                  <a:extLst>
                    <a:ext uri="{FF2B5EF4-FFF2-40B4-BE49-F238E27FC236}">
                      <a16:creationId xmlns:a16="http://schemas.microsoft.com/office/drawing/2014/main" id="{1D9623CC-C1ED-4F48-A449-486FD9711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86013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7" name="Freeform 492">
                  <a:extLst>
                    <a:ext uri="{FF2B5EF4-FFF2-40B4-BE49-F238E27FC236}">
                      <a16:creationId xmlns:a16="http://schemas.microsoft.com/office/drawing/2014/main" id="{FA4A87E6-3987-49F0-AE53-F13EC03480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82725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8" name="Freeform 493">
                  <a:extLst>
                    <a:ext uri="{FF2B5EF4-FFF2-40B4-BE49-F238E27FC236}">
                      <a16:creationId xmlns:a16="http://schemas.microsoft.com/office/drawing/2014/main" id="{51AF61C0-3D10-414A-8DD5-17D6CBF9A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843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9" name="Freeform 494">
                  <a:extLst>
                    <a:ext uri="{FF2B5EF4-FFF2-40B4-BE49-F238E27FC236}">
                      <a16:creationId xmlns:a16="http://schemas.microsoft.com/office/drawing/2014/main" id="{752B5399-FC7C-48B5-B37E-30DC097813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687513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0" name="Freeform 495">
                  <a:extLst>
                    <a:ext uri="{FF2B5EF4-FFF2-40B4-BE49-F238E27FC236}">
                      <a16:creationId xmlns:a16="http://schemas.microsoft.com/office/drawing/2014/main" id="{F25C8399-BBE3-4F26-AB82-2556A0C51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8435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1" name="Freeform 496">
                  <a:extLst>
                    <a:ext uri="{FF2B5EF4-FFF2-40B4-BE49-F238E27FC236}">
                      <a16:creationId xmlns:a16="http://schemas.microsoft.com/office/drawing/2014/main" id="{E4C57CDC-8353-491C-8F45-024B34E3B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84363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2" name="Freeform 497">
                  <a:extLst>
                    <a:ext uri="{FF2B5EF4-FFF2-40B4-BE49-F238E27FC236}">
                      <a16:creationId xmlns:a16="http://schemas.microsoft.com/office/drawing/2014/main" id="{A6189D23-9A4B-424A-9CAE-093D82EB0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8437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3" name="Freeform 498">
                  <a:extLst>
                    <a:ext uri="{FF2B5EF4-FFF2-40B4-BE49-F238E27FC236}">
                      <a16:creationId xmlns:a16="http://schemas.microsoft.com/office/drawing/2014/main" id="{96FB3AA3-7599-4AE9-BEA0-CB00CCBF0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89150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4" name="Freeform 499">
                  <a:extLst>
                    <a:ext uri="{FF2B5EF4-FFF2-40B4-BE49-F238E27FC236}">
                      <a16:creationId xmlns:a16="http://schemas.microsoft.com/office/drawing/2014/main" id="{6F9C3331-EE8A-4021-8231-EA5579020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192338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5" name="Freeform 500">
                  <a:extLst>
                    <a:ext uri="{FF2B5EF4-FFF2-40B4-BE49-F238E27FC236}">
                      <a16:creationId xmlns:a16="http://schemas.microsoft.com/office/drawing/2014/main" id="{69640E67-CF09-4298-BA6B-9FB8DEAE95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9175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6" name="Freeform 501">
                  <a:extLst>
                    <a:ext uri="{FF2B5EF4-FFF2-40B4-BE49-F238E27FC236}">
                      <a16:creationId xmlns:a16="http://schemas.microsoft.com/office/drawing/2014/main" id="{FC76122A-BC01-48A1-A75A-6D404A088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86013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7" name="Freeform 502">
                  <a:extLst>
                    <a:ext uri="{FF2B5EF4-FFF2-40B4-BE49-F238E27FC236}">
                      <a16:creationId xmlns:a16="http://schemas.microsoft.com/office/drawing/2014/main" id="{7D3CBF85-A562-447B-8FF2-BA2947DE5B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82725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8" name="Freeform 503">
                  <a:extLst>
                    <a:ext uri="{FF2B5EF4-FFF2-40B4-BE49-F238E27FC236}">
                      <a16:creationId xmlns:a16="http://schemas.microsoft.com/office/drawing/2014/main" id="{361AEFF4-CF7C-46BB-85B6-0B450BE61B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5843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9" name="Freeform 504">
                  <a:extLst>
                    <a:ext uri="{FF2B5EF4-FFF2-40B4-BE49-F238E27FC236}">
                      <a16:creationId xmlns:a16="http://schemas.microsoft.com/office/drawing/2014/main" id="{6D7998F6-A664-407F-BBBC-EEC17D8A18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687513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0" name="Freeform 505">
                  <a:extLst>
                    <a:ext uri="{FF2B5EF4-FFF2-40B4-BE49-F238E27FC236}">
                      <a16:creationId xmlns:a16="http://schemas.microsoft.com/office/drawing/2014/main" id="{C68CFA22-E030-4CA5-B184-62E5FC2FA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8435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1" name="Freeform 506">
                  <a:extLst>
                    <a:ext uri="{FF2B5EF4-FFF2-40B4-BE49-F238E27FC236}">
                      <a16:creationId xmlns:a16="http://schemas.microsoft.com/office/drawing/2014/main" id="{7F656E6C-D869-4F9A-90E9-887678C4AE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84363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2" name="Freeform 507">
                  <a:extLst>
                    <a:ext uri="{FF2B5EF4-FFF2-40B4-BE49-F238E27FC236}">
                      <a16:creationId xmlns:a16="http://schemas.microsoft.com/office/drawing/2014/main" id="{D9343D59-3EB6-40C7-8476-BC1B4648B2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8437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3" name="Freeform 508">
                  <a:extLst>
                    <a:ext uri="{FF2B5EF4-FFF2-40B4-BE49-F238E27FC236}">
                      <a16:creationId xmlns:a16="http://schemas.microsoft.com/office/drawing/2014/main" id="{C590CF76-B46A-4424-81D2-43AF8E79AE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89150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4" name="Freeform 509">
                  <a:extLst>
                    <a:ext uri="{FF2B5EF4-FFF2-40B4-BE49-F238E27FC236}">
                      <a16:creationId xmlns:a16="http://schemas.microsoft.com/office/drawing/2014/main" id="{C6B9B8CF-D610-4312-A783-B0B1BCF34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192338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5" name="Freeform 510">
                  <a:extLst>
                    <a:ext uri="{FF2B5EF4-FFF2-40B4-BE49-F238E27FC236}">
                      <a16:creationId xmlns:a16="http://schemas.microsoft.com/office/drawing/2014/main" id="{24573477-A71C-4AFE-AF2A-8832912385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9175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6" name="Freeform 511">
                  <a:extLst>
                    <a:ext uri="{FF2B5EF4-FFF2-40B4-BE49-F238E27FC236}">
                      <a16:creationId xmlns:a16="http://schemas.microsoft.com/office/drawing/2014/main" id="{1CFF0041-4610-46D4-BD54-40021A7874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86013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7" name="Freeform 512">
                  <a:extLst>
                    <a:ext uri="{FF2B5EF4-FFF2-40B4-BE49-F238E27FC236}">
                      <a16:creationId xmlns:a16="http://schemas.microsoft.com/office/drawing/2014/main" id="{E6FD89BD-F5B1-4A5E-8653-07C0D0AFB4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82725" y="4752975"/>
                  <a:ext cx="47625" cy="84138"/>
                </a:xfrm>
                <a:custGeom>
                  <a:avLst/>
                  <a:gdLst>
                    <a:gd name="T0" fmla="*/ 0 w 30"/>
                    <a:gd name="T1" fmla="*/ 0 h 53"/>
                    <a:gd name="T2" fmla="*/ 0 w 30"/>
                    <a:gd name="T3" fmla="*/ 53 h 53"/>
                    <a:gd name="T4" fmla="*/ 30 w 30"/>
                    <a:gd name="T5" fmla="*/ 53 h 53"/>
                    <a:gd name="T6" fmla="*/ 30 w 30"/>
                    <a:gd name="T7" fmla="*/ 0 h 53"/>
                    <a:gd name="T8" fmla="*/ 0 w 30"/>
                    <a:gd name="T9" fmla="*/ 0 h 53"/>
                    <a:gd name="T10" fmla="*/ 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0"/>
                      </a:move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8" name="Freeform 513">
                  <a:extLst>
                    <a:ext uri="{FF2B5EF4-FFF2-40B4-BE49-F238E27FC236}">
                      <a16:creationId xmlns:a16="http://schemas.microsoft.com/office/drawing/2014/main" id="{EBCFF668-1B60-4754-97F0-524E9E9D5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947863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9" name="Freeform 514">
                  <a:extLst>
                    <a:ext uri="{FF2B5EF4-FFF2-40B4-BE49-F238E27FC236}">
                      <a16:creationId xmlns:a16="http://schemas.microsoft.com/office/drawing/2014/main" id="{7CAD8FAE-485A-418D-85AF-883BBF782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19338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0" name="Freeform 515">
                  <a:extLst>
                    <a:ext uri="{FF2B5EF4-FFF2-40B4-BE49-F238E27FC236}">
                      <a16:creationId xmlns:a16="http://schemas.microsoft.com/office/drawing/2014/main" id="{2A72788A-3286-422B-B58B-66209FCBF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79525" y="4784725"/>
                  <a:ext cx="1090613" cy="733425"/>
                </a:xfrm>
                <a:custGeom>
                  <a:avLst/>
                  <a:gdLst>
                    <a:gd name="T0" fmla="*/ 0 w 687"/>
                    <a:gd name="T1" fmla="*/ 0 h 462"/>
                    <a:gd name="T2" fmla="*/ 0 w 687"/>
                    <a:gd name="T3" fmla="*/ 462 h 462"/>
                    <a:gd name="T4" fmla="*/ 687 w 687"/>
                    <a:gd name="T5" fmla="*/ 462 h 462"/>
                    <a:gd name="T6" fmla="*/ 687 w 687"/>
                    <a:gd name="T7" fmla="*/ 0 h 462"/>
                    <a:gd name="T8" fmla="*/ 0 w 687"/>
                    <a:gd name="T9" fmla="*/ 0 h 462"/>
                    <a:gd name="T10" fmla="*/ 0 w 687"/>
                    <a:gd name="T11" fmla="*/ 0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462">
                      <a:moveTo>
                        <a:pt x="0" y="0"/>
                      </a:moveTo>
                      <a:lnTo>
                        <a:pt x="0" y="462"/>
                      </a:lnTo>
                      <a:lnTo>
                        <a:pt x="687" y="462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7F8F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1" name="Freeform 516">
                  <a:extLst>
                    <a:ext uri="{FF2B5EF4-FFF2-40B4-BE49-F238E27FC236}">
                      <a16:creationId xmlns:a16="http://schemas.microsoft.com/office/drawing/2014/main" id="{BA5D3E20-677D-4EC0-B745-CB79907EF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79525" y="4686300"/>
                  <a:ext cx="1090613" cy="239713"/>
                </a:xfrm>
                <a:custGeom>
                  <a:avLst/>
                  <a:gdLst>
                    <a:gd name="T0" fmla="*/ 0 w 687"/>
                    <a:gd name="T1" fmla="*/ 0 h 151"/>
                    <a:gd name="T2" fmla="*/ 0 w 687"/>
                    <a:gd name="T3" fmla="*/ 151 h 151"/>
                    <a:gd name="T4" fmla="*/ 687 w 687"/>
                    <a:gd name="T5" fmla="*/ 151 h 151"/>
                    <a:gd name="T6" fmla="*/ 687 w 687"/>
                    <a:gd name="T7" fmla="*/ 0 h 151"/>
                    <a:gd name="T8" fmla="*/ 0 w 687"/>
                    <a:gd name="T9" fmla="*/ 0 h 151"/>
                    <a:gd name="T10" fmla="*/ 0 w 687"/>
                    <a:gd name="T11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7" h="151">
                      <a:moveTo>
                        <a:pt x="0" y="0"/>
                      </a:moveTo>
                      <a:lnTo>
                        <a:pt x="0" y="151"/>
                      </a:lnTo>
                      <a:lnTo>
                        <a:pt x="687" y="151"/>
                      </a:lnTo>
                      <a:lnTo>
                        <a:pt x="687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2" name="Freeform 517">
                  <a:extLst>
                    <a:ext uri="{FF2B5EF4-FFF2-40B4-BE49-F238E27FC236}">
                      <a16:creationId xmlns:a16="http://schemas.microsoft.com/office/drawing/2014/main" id="{AFA864C1-DB3A-4D29-B6E1-FAD4EED9F8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0675" y="4997450"/>
                  <a:ext cx="55563" cy="77788"/>
                </a:xfrm>
                <a:custGeom>
                  <a:avLst/>
                  <a:gdLst>
                    <a:gd name="T0" fmla="*/ 0 w 35"/>
                    <a:gd name="T1" fmla="*/ 0 h 49"/>
                    <a:gd name="T2" fmla="*/ 0 w 35"/>
                    <a:gd name="T3" fmla="*/ 49 h 49"/>
                    <a:gd name="T4" fmla="*/ 35 w 35"/>
                    <a:gd name="T5" fmla="*/ 49 h 49"/>
                    <a:gd name="T6" fmla="*/ 35 w 35"/>
                    <a:gd name="T7" fmla="*/ 0 h 49"/>
                    <a:gd name="T8" fmla="*/ 0 w 35"/>
                    <a:gd name="T9" fmla="*/ 0 h 49"/>
                    <a:gd name="T10" fmla="*/ 0 w 35"/>
                    <a:gd name="T11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0"/>
                      </a:moveTo>
                      <a:lnTo>
                        <a:pt x="0" y="49"/>
                      </a:ln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3" name="Freeform 518">
                  <a:extLst>
                    <a:ext uri="{FF2B5EF4-FFF2-40B4-BE49-F238E27FC236}">
                      <a16:creationId xmlns:a16="http://schemas.microsoft.com/office/drawing/2014/main" id="{421ED91A-C243-4B82-B5DD-9FB772AEC2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2545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4" name="Freeform 519">
                  <a:extLst>
                    <a:ext uri="{FF2B5EF4-FFF2-40B4-BE49-F238E27FC236}">
                      <a16:creationId xmlns:a16="http://schemas.microsoft.com/office/drawing/2014/main" id="{41EA8A54-ACD1-4655-9951-30A319062B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8638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5" name="Freeform 520">
                  <a:extLst>
                    <a:ext uri="{FF2B5EF4-FFF2-40B4-BE49-F238E27FC236}">
                      <a16:creationId xmlns:a16="http://schemas.microsoft.com/office/drawing/2014/main" id="{06282367-4AB6-49E5-AA23-6F33EB9934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5475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6" name="Freeform 521">
                  <a:extLst>
                    <a:ext uri="{FF2B5EF4-FFF2-40B4-BE49-F238E27FC236}">
                      <a16:creationId xmlns:a16="http://schemas.microsoft.com/office/drawing/2014/main" id="{54725C11-3186-4479-8748-F2C1BC702B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3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7" name="Freeform 522">
                  <a:extLst>
                    <a:ext uri="{FF2B5EF4-FFF2-40B4-BE49-F238E27FC236}">
                      <a16:creationId xmlns:a16="http://schemas.microsoft.com/office/drawing/2014/main" id="{B9CDD0F9-1176-4D9C-9181-A636D57CD9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223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8" name="Freeform 523">
                  <a:extLst>
                    <a:ext uri="{FF2B5EF4-FFF2-40B4-BE49-F238E27FC236}">
                      <a16:creationId xmlns:a16="http://schemas.microsoft.com/office/drawing/2014/main" id="{F68DDF3D-BF9A-41C3-8361-A4E884326B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27100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9" name="Freeform 524">
                  <a:extLst>
                    <a:ext uri="{FF2B5EF4-FFF2-40B4-BE49-F238E27FC236}">
                      <a16:creationId xmlns:a16="http://schemas.microsoft.com/office/drawing/2014/main" id="{3C8D3449-DBB0-4B04-9E85-D8662F3E6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0288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0" name="Freeform 525">
                  <a:extLst>
                    <a:ext uri="{FF2B5EF4-FFF2-40B4-BE49-F238E27FC236}">
                      <a16:creationId xmlns:a16="http://schemas.microsoft.com/office/drawing/2014/main" id="{DFCE4118-AC06-4575-8B3B-F1EA38C01A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27125" y="49974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1" name="Freeform 526">
                  <a:extLst>
                    <a:ext uri="{FF2B5EF4-FFF2-40B4-BE49-F238E27FC236}">
                      <a16:creationId xmlns:a16="http://schemas.microsoft.com/office/drawing/2014/main" id="{C5AC496C-CB29-4CC8-A59E-24FBA07BD3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27138" y="49974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2" name="Freeform 527">
                  <a:extLst>
                    <a:ext uri="{FF2B5EF4-FFF2-40B4-BE49-F238E27FC236}">
                      <a16:creationId xmlns:a16="http://schemas.microsoft.com/office/drawing/2014/main" id="{3DD17529-0381-4728-886C-851D638F7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067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3" name="Freeform 528">
                  <a:extLst>
                    <a:ext uri="{FF2B5EF4-FFF2-40B4-BE49-F238E27FC236}">
                      <a16:creationId xmlns:a16="http://schemas.microsoft.com/office/drawing/2014/main" id="{DAC106BA-E66F-489B-A922-A60E9172C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2545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4" name="Freeform 529">
                  <a:extLst>
                    <a:ext uri="{FF2B5EF4-FFF2-40B4-BE49-F238E27FC236}">
                      <a16:creationId xmlns:a16="http://schemas.microsoft.com/office/drawing/2014/main" id="{89A26335-69DB-4F81-929A-48CB3A257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8638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5" name="Freeform 530">
                  <a:extLst>
                    <a:ext uri="{FF2B5EF4-FFF2-40B4-BE49-F238E27FC236}">
                      <a16:creationId xmlns:a16="http://schemas.microsoft.com/office/drawing/2014/main" id="{E53FF2CE-2323-40C2-9277-A9D6F7BB6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5475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6" name="Freeform 531">
                  <a:extLst>
                    <a:ext uri="{FF2B5EF4-FFF2-40B4-BE49-F238E27FC236}">
                      <a16:creationId xmlns:a16="http://schemas.microsoft.com/office/drawing/2014/main" id="{489479EE-9DB5-4E61-88DF-3CD909E583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3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7" name="Freeform 532">
                  <a:extLst>
                    <a:ext uri="{FF2B5EF4-FFF2-40B4-BE49-F238E27FC236}">
                      <a16:creationId xmlns:a16="http://schemas.microsoft.com/office/drawing/2014/main" id="{5910A799-D8FD-4A17-8ED2-48E513EF0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223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8" name="Freeform 533">
                  <a:extLst>
                    <a:ext uri="{FF2B5EF4-FFF2-40B4-BE49-F238E27FC236}">
                      <a16:creationId xmlns:a16="http://schemas.microsoft.com/office/drawing/2014/main" id="{8D68B9B6-9E21-4F9F-A0D6-23D6FDC62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27100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9" name="Freeform 534">
                  <a:extLst>
                    <a:ext uri="{FF2B5EF4-FFF2-40B4-BE49-F238E27FC236}">
                      <a16:creationId xmlns:a16="http://schemas.microsoft.com/office/drawing/2014/main" id="{AF959FA4-CB65-4101-B232-3685A05E1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0288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0" name="Freeform 535">
                  <a:extLst>
                    <a:ext uri="{FF2B5EF4-FFF2-40B4-BE49-F238E27FC236}">
                      <a16:creationId xmlns:a16="http://schemas.microsoft.com/office/drawing/2014/main" id="{5FC9C2C6-9CD6-49C8-B9E1-9410C103C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27125" y="5137150"/>
                  <a:ext cx="55563" cy="77788"/>
                </a:xfrm>
                <a:custGeom>
                  <a:avLst/>
                  <a:gdLst>
                    <a:gd name="T0" fmla="*/ 0 w 35"/>
                    <a:gd name="T1" fmla="*/ 49 h 49"/>
                    <a:gd name="T2" fmla="*/ 35 w 35"/>
                    <a:gd name="T3" fmla="*/ 49 h 49"/>
                    <a:gd name="T4" fmla="*/ 35 w 35"/>
                    <a:gd name="T5" fmla="*/ 0 h 49"/>
                    <a:gd name="T6" fmla="*/ 0 w 35"/>
                    <a:gd name="T7" fmla="*/ 0 h 49"/>
                    <a:gd name="T8" fmla="*/ 0 w 35"/>
                    <a:gd name="T9" fmla="*/ 49 h 49"/>
                    <a:gd name="T10" fmla="*/ 0 w 35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49">
                      <a:moveTo>
                        <a:pt x="0" y="49"/>
                      </a:moveTo>
                      <a:lnTo>
                        <a:pt x="35" y="49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1" name="Freeform 536">
                  <a:extLst>
                    <a:ext uri="{FF2B5EF4-FFF2-40B4-BE49-F238E27FC236}">
                      <a16:creationId xmlns:a16="http://schemas.microsoft.com/office/drawing/2014/main" id="{26804341-9605-48A3-B1D1-30A9D7846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27138" y="5137150"/>
                  <a:ext cx="58738" cy="77788"/>
                </a:xfrm>
                <a:custGeom>
                  <a:avLst/>
                  <a:gdLst>
                    <a:gd name="T0" fmla="*/ 0 w 37"/>
                    <a:gd name="T1" fmla="*/ 49 h 49"/>
                    <a:gd name="T2" fmla="*/ 37 w 37"/>
                    <a:gd name="T3" fmla="*/ 49 h 49"/>
                    <a:gd name="T4" fmla="*/ 37 w 37"/>
                    <a:gd name="T5" fmla="*/ 0 h 49"/>
                    <a:gd name="T6" fmla="*/ 0 w 37"/>
                    <a:gd name="T7" fmla="*/ 0 h 49"/>
                    <a:gd name="T8" fmla="*/ 0 w 37"/>
                    <a:gd name="T9" fmla="*/ 49 h 49"/>
                    <a:gd name="T10" fmla="*/ 0 w 37"/>
                    <a:gd name="T11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49">
                      <a:moveTo>
                        <a:pt x="0" y="49"/>
                      </a:moveTo>
                      <a:lnTo>
                        <a:pt x="37" y="49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4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2" name="Freeform 537">
                  <a:extLst>
                    <a:ext uri="{FF2B5EF4-FFF2-40B4-BE49-F238E27FC236}">
                      <a16:creationId xmlns:a16="http://schemas.microsoft.com/office/drawing/2014/main" id="{C68CD886-5906-471B-80FE-714D25650A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067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3" name="Freeform 538">
                  <a:extLst>
                    <a:ext uri="{FF2B5EF4-FFF2-40B4-BE49-F238E27FC236}">
                      <a16:creationId xmlns:a16="http://schemas.microsoft.com/office/drawing/2014/main" id="{AE6685DD-350C-4A8D-BDFC-C79867EF4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2545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4" name="Freeform 539">
                  <a:extLst>
                    <a:ext uri="{FF2B5EF4-FFF2-40B4-BE49-F238E27FC236}">
                      <a16:creationId xmlns:a16="http://schemas.microsoft.com/office/drawing/2014/main" id="{1BEEE073-657C-4C00-BB21-39DCD5DDC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28638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5" name="Freeform 540">
                  <a:extLst>
                    <a:ext uri="{FF2B5EF4-FFF2-40B4-BE49-F238E27FC236}">
                      <a16:creationId xmlns:a16="http://schemas.microsoft.com/office/drawing/2014/main" id="{D471571E-FF64-440E-8A3E-D6C4EF1BE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25475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6" name="Freeform 541">
                  <a:extLst>
                    <a:ext uri="{FF2B5EF4-FFF2-40B4-BE49-F238E27FC236}">
                      <a16:creationId xmlns:a16="http://schemas.microsoft.com/office/drawing/2014/main" id="{22A38310-317B-41AE-A44B-52DF2968F7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22313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7" name="Freeform 542">
                  <a:extLst>
                    <a:ext uri="{FF2B5EF4-FFF2-40B4-BE49-F238E27FC236}">
                      <a16:creationId xmlns:a16="http://schemas.microsoft.com/office/drawing/2014/main" id="{99FC8F8F-6FF1-4F71-A9D2-8DEBEFEB67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223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8" name="Freeform 543">
                  <a:extLst>
                    <a:ext uri="{FF2B5EF4-FFF2-40B4-BE49-F238E27FC236}">
                      <a16:creationId xmlns:a16="http://schemas.microsoft.com/office/drawing/2014/main" id="{1A8B8559-D8FF-45A7-B5B6-04945D3187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27100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9" name="Freeform 544">
                  <a:extLst>
                    <a:ext uri="{FF2B5EF4-FFF2-40B4-BE49-F238E27FC236}">
                      <a16:creationId xmlns:a16="http://schemas.microsoft.com/office/drawing/2014/main" id="{5BABDFAF-B4D5-491D-95F5-9D80AA56A4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030288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0" name="Freeform 545">
                  <a:extLst>
                    <a:ext uri="{FF2B5EF4-FFF2-40B4-BE49-F238E27FC236}">
                      <a16:creationId xmlns:a16="http://schemas.microsoft.com/office/drawing/2014/main" id="{DC9A4E43-5060-4419-B1E3-EAFEE1883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27125" y="5273675"/>
                  <a:ext cx="55563" cy="79375"/>
                </a:xfrm>
                <a:custGeom>
                  <a:avLst/>
                  <a:gdLst>
                    <a:gd name="T0" fmla="*/ 0 w 35"/>
                    <a:gd name="T1" fmla="*/ 50 h 50"/>
                    <a:gd name="T2" fmla="*/ 35 w 35"/>
                    <a:gd name="T3" fmla="*/ 50 h 50"/>
                    <a:gd name="T4" fmla="*/ 35 w 35"/>
                    <a:gd name="T5" fmla="*/ 0 h 50"/>
                    <a:gd name="T6" fmla="*/ 0 w 35"/>
                    <a:gd name="T7" fmla="*/ 0 h 50"/>
                    <a:gd name="T8" fmla="*/ 0 w 35"/>
                    <a:gd name="T9" fmla="*/ 50 h 50"/>
                    <a:gd name="T10" fmla="*/ 0 w 35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50">
                      <a:moveTo>
                        <a:pt x="0" y="50"/>
                      </a:moveTo>
                      <a:lnTo>
                        <a:pt x="35" y="50"/>
                      </a:lnTo>
                      <a:lnTo>
                        <a:pt x="35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1" name="Freeform 546">
                  <a:extLst>
                    <a:ext uri="{FF2B5EF4-FFF2-40B4-BE49-F238E27FC236}">
                      <a16:creationId xmlns:a16="http://schemas.microsoft.com/office/drawing/2014/main" id="{17D3B7E8-C9FF-45BD-8CB0-8EBDA9E62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27138" y="5273675"/>
                  <a:ext cx="58738" cy="79375"/>
                </a:xfrm>
                <a:custGeom>
                  <a:avLst/>
                  <a:gdLst>
                    <a:gd name="T0" fmla="*/ 0 w 37"/>
                    <a:gd name="T1" fmla="*/ 50 h 50"/>
                    <a:gd name="T2" fmla="*/ 37 w 37"/>
                    <a:gd name="T3" fmla="*/ 50 h 50"/>
                    <a:gd name="T4" fmla="*/ 37 w 37"/>
                    <a:gd name="T5" fmla="*/ 0 h 50"/>
                    <a:gd name="T6" fmla="*/ 0 w 37"/>
                    <a:gd name="T7" fmla="*/ 0 h 50"/>
                    <a:gd name="T8" fmla="*/ 0 w 37"/>
                    <a:gd name="T9" fmla="*/ 50 h 50"/>
                    <a:gd name="T10" fmla="*/ 0 w 37"/>
                    <a:gd name="T11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50">
                      <a:moveTo>
                        <a:pt x="0" y="50"/>
                      </a:moveTo>
                      <a:lnTo>
                        <a:pt x="37" y="50"/>
                      </a:lnTo>
                      <a:lnTo>
                        <a:pt x="37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0" y="50"/>
                      </a:ln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2" name="Freeform 547">
                  <a:extLst>
                    <a:ext uri="{FF2B5EF4-FFF2-40B4-BE49-F238E27FC236}">
                      <a16:creationId xmlns:a16="http://schemas.microsoft.com/office/drawing/2014/main" id="{C9BC6E85-00FE-49E7-BACC-DA0F53D984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20675" y="4752975"/>
                  <a:ext cx="47625" cy="84138"/>
                </a:xfrm>
                <a:custGeom>
                  <a:avLst/>
                  <a:gdLst>
                    <a:gd name="T0" fmla="*/ 0 w 30"/>
                    <a:gd name="T1" fmla="*/ 0 h 53"/>
                    <a:gd name="T2" fmla="*/ 0 w 30"/>
                    <a:gd name="T3" fmla="*/ 53 h 53"/>
                    <a:gd name="T4" fmla="*/ 30 w 30"/>
                    <a:gd name="T5" fmla="*/ 53 h 53"/>
                    <a:gd name="T6" fmla="*/ 30 w 30"/>
                    <a:gd name="T7" fmla="*/ 0 h 53"/>
                    <a:gd name="T8" fmla="*/ 0 w 30"/>
                    <a:gd name="T9" fmla="*/ 0 h 53"/>
                    <a:gd name="T10" fmla="*/ 0 w 30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0"/>
                      </a:moveTo>
                      <a:lnTo>
                        <a:pt x="0" y="53"/>
                      </a:ln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3" name="Freeform 548">
                  <a:extLst>
                    <a:ext uri="{FF2B5EF4-FFF2-40B4-BE49-F238E27FC236}">
                      <a16:creationId xmlns:a16="http://schemas.microsoft.com/office/drawing/2014/main" id="{A3962397-EACE-481E-9F57-45F61EF6F9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5813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4" name="Freeform 549">
                  <a:extLst>
                    <a:ext uri="{FF2B5EF4-FFF2-40B4-BE49-F238E27FC236}">
                      <a16:creationId xmlns:a16="http://schemas.microsoft.com/office/drawing/2014/main" id="{CBE80013-F738-4179-83AE-CA139CF43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57288" y="4752975"/>
                  <a:ext cx="47625" cy="84138"/>
                </a:xfrm>
                <a:custGeom>
                  <a:avLst/>
                  <a:gdLst>
                    <a:gd name="T0" fmla="*/ 0 w 30"/>
                    <a:gd name="T1" fmla="*/ 53 h 53"/>
                    <a:gd name="T2" fmla="*/ 30 w 30"/>
                    <a:gd name="T3" fmla="*/ 53 h 53"/>
                    <a:gd name="T4" fmla="*/ 30 w 30"/>
                    <a:gd name="T5" fmla="*/ 0 h 53"/>
                    <a:gd name="T6" fmla="*/ 0 w 30"/>
                    <a:gd name="T7" fmla="*/ 0 h 53"/>
                    <a:gd name="T8" fmla="*/ 0 w 30"/>
                    <a:gd name="T9" fmla="*/ 53 h 53"/>
                    <a:gd name="T10" fmla="*/ 0 w 30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53">
                      <a:moveTo>
                        <a:pt x="0" y="53"/>
                      </a:moveTo>
                      <a:lnTo>
                        <a:pt x="30" y="53"/>
                      </a:lnTo>
                      <a:lnTo>
                        <a:pt x="30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5" name="Freeform 550">
                  <a:extLst>
                    <a:ext uri="{FF2B5EF4-FFF2-40B4-BE49-F238E27FC236}">
                      <a16:creationId xmlns:a16="http://schemas.microsoft.com/office/drawing/2014/main" id="{0524DFD3-0749-4D75-B022-E462E9A09F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977188" y="5500688"/>
                  <a:ext cx="17463" cy="0"/>
                </a:xfrm>
                <a:custGeom>
                  <a:avLst/>
                  <a:gdLst>
                    <a:gd name="T0" fmla="*/ 0 w 6"/>
                    <a:gd name="T1" fmla="*/ 0 w 6"/>
                    <a:gd name="T2" fmla="*/ 6 w 6"/>
                    <a:gd name="T3" fmla="*/ 4 w 6"/>
                    <a:gd name="T4" fmla="*/ 0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5" y="0"/>
                        <a:pt x="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E35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6" name="Freeform 551">
                  <a:extLst>
                    <a:ext uri="{FF2B5EF4-FFF2-40B4-BE49-F238E27FC236}">
                      <a16:creationId xmlns:a16="http://schemas.microsoft.com/office/drawing/2014/main" id="{AC869156-B945-458A-AC72-413E6C977D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5767388" y="4070350"/>
                  <a:ext cx="3175" cy="3175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98E0F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7" name="Freeform 552">
                  <a:extLst>
                    <a:ext uri="{FF2B5EF4-FFF2-40B4-BE49-F238E27FC236}">
                      <a16:creationId xmlns:a16="http://schemas.microsoft.com/office/drawing/2014/main" id="{F12CB0BF-C98E-4DE7-9750-942B4E05AA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896225" y="5500688"/>
                  <a:ext cx="15875" cy="0"/>
                </a:xfrm>
                <a:custGeom>
                  <a:avLst/>
                  <a:gdLst>
                    <a:gd name="T0" fmla="*/ 6 w 6"/>
                    <a:gd name="T1" fmla="*/ 6 w 6"/>
                    <a:gd name="T2" fmla="*/ 0 w 6"/>
                    <a:gd name="T3" fmla="*/ 2 w 6"/>
                    <a:gd name="T4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2E35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8" name="Freeform 553">
                  <a:extLst>
                    <a:ext uri="{FF2B5EF4-FFF2-40B4-BE49-F238E27FC236}">
                      <a16:creationId xmlns:a16="http://schemas.microsoft.com/office/drawing/2014/main" id="{1DFFECC7-1100-474C-BCD2-C824132BD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8588" y="5397500"/>
                  <a:ext cx="290513" cy="122238"/>
                </a:xfrm>
                <a:custGeom>
                  <a:avLst/>
                  <a:gdLst>
                    <a:gd name="T0" fmla="*/ 99 w 105"/>
                    <a:gd name="T1" fmla="*/ 44 h 44"/>
                    <a:gd name="T2" fmla="*/ 98 w 105"/>
                    <a:gd name="T3" fmla="*/ 18 h 44"/>
                    <a:gd name="T4" fmla="*/ 0 w 105"/>
                    <a:gd name="T5" fmla="*/ 44 h 44"/>
                    <a:gd name="T6" fmla="*/ 99 w 105"/>
                    <a:gd name="T7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5" h="44">
                      <a:moveTo>
                        <a:pt x="99" y="44"/>
                      </a:moveTo>
                      <a:cubicBezTo>
                        <a:pt x="104" y="35"/>
                        <a:pt x="105" y="26"/>
                        <a:pt x="98" y="18"/>
                      </a:cubicBezTo>
                      <a:cubicBezTo>
                        <a:pt x="81" y="0"/>
                        <a:pt x="34" y="23"/>
                        <a:pt x="0" y="44"/>
                      </a:cubicBezTo>
                      <a:cubicBezTo>
                        <a:pt x="99" y="44"/>
                        <a:pt x="99" y="44"/>
                        <a:pt x="99" y="44"/>
                      </a:cubicBezTo>
                      <a:close/>
                    </a:path>
                  </a:pathLst>
                </a:custGeom>
                <a:solidFill>
                  <a:srgbClr val="2CB1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9" name="Freeform 554">
                  <a:extLst>
                    <a:ext uri="{FF2B5EF4-FFF2-40B4-BE49-F238E27FC236}">
                      <a16:creationId xmlns:a16="http://schemas.microsoft.com/office/drawing/2014/main" id="{93D5375F-E344-461D-A14C-6837C2357C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611188" y="5092700"/>
                  <a:ext cx="674688" cy="427038"/>
                </a:xfrm>
                <a:custGeom>
                  <a:avLst/>
                  <a:gdLst>
                    <a:gd name="T0" fmla="*/ 161 w 243"/>
                    <a:gd name="T1" fmla="*/ 154 h 154"/>
                    <a:gd name="T2" fmla="*/ 211 w 243"/>
                    <a:gd name="T3" fmla="*/ 26 h 154"/>
                    <a:gd name="T4" fmla="*/ 76 w 243"/>
                    <a:gd name="T5" fmla="*/ 152 h 154"/>
                    <a:gd name="T6" fmla="*/ 38 w 243"/>
                    <a:gd name="T7" fmla="*/ 65 h 154"/>
                    <a:gd name="T8" fmla="*/ 54 w 243"/>
                    <a:gd name="T9" fmla="*/ 154 h 154"/>
                    <a:gd name="T10" fmla="*/ 161 w 243"/>
                    <a:gd name="T11" fmla="*/ 15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3" h="154">
                      <a:moveTo>
                        <a:pt x="161" y="154"/>
                      </a:moveTo>
                      <a:cubicBezTo>
                        <a:pt x="193" y="118"/>
                        <a:pt x="243" y="52"/>
                        <a:pt x="211" y="26"/>
                      </a:cubicBezTo>
                      <a:cubicBezTo>
                        <a:pt x="177" y="0"/>
                        <a:pt x="110" y="97"/>
                        <a:pt x="76" y="152"/>
                      </a:cubicBezTo>
                      <a:cubicBezTo>
                        <a:pt x="78" y="109"/>
                        <a:pt x="75" y="52"/>
                        <a:pt x="38" y="65"/>
                      </a:cubicBezTo>
                      <a:cubicBezTo>
                        <a:pt x="0" y="78"/>
                        <a:pt x="31" y="119"/>
                        <a:pt x="54" y="154"/>
                      </a:cubicBezTo>
                      <a:cubicBezTo>
                        <a:pt x="161" y="154"/>
                        <a:pt x="161" y="154"/>
                        <a:pt x="161" y="154"/>
                      </a:cubicBezTo>
                      <a:close/>
                    </a:path>
                  </a:pathLst>
                </a:custGeom>
                <a:solidFill>
                  <a:srgbClr val="2CB1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0" name="Freeform 555">
                  <a:extLst>
                    <a:ext uri="{FF2B5EF4-FFF2-40B4-BE49-F238E27FC236}">
                      <a16:creationId xmlns:a16="http://schemas.microsoft.com/office/drawing/2014/main" id="{A4C08AE9-BAA8-47C9-AB73-047FEEE9A8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763125" y="3810000"/>
                  <a:ext cx="4805363" cy="1701800"/>
                </a:xfrm>
                <a:custGeom>
                  <a:avLst/>
                  <a:gdLst>
                    <a:gd name="T0" fmla="*/ 1513 w 1733"/>
                    <a:gd name="T1" fmla="*/ 498 h 613"/>
                    <a:gd name="T2" fmla="*/ 1284 w 1733"/>
                    <a:gd name="T3" fmla="*/ 389 h 613"/>
                    <a:gd name="T4" fmla="*/ 1424 w 1733"/>
                    <a:gd name="T5" fmla="*/ 253 h 613"/>
                    <a:gd name="T6" fmla="*/ 1245 w 1733"/>
                    <a:gd name="T7" fmla="*/ 359 h 613"/>
                    <a:gd name="T8" fmla="*/ 1230 w 1733"/>
                    <a:gd name="T9" fmla="*/ 349 h 613"/>
                    <a:gd name="T10" fmla="*/ 1221 w 1733"/>
                    <a:gd name="T11" fmla="*/ 209 h 613"/>
                    <a:gd name="T12" fmla="*/ 1165 w 1733"/>
                    <a:gd name="T13" fmla="*/ 323 h 613"/>
                    <a:gd name="T14" fmla="*/ 859 w 1733"/>
                    <a:gd name="T15" fmla="*/ 339 h 613"/>
                    <a:gd name="T16" fmla="*/ 324 w 1733"/>
                    <a:gd name="T17" fmla="*/ 167 h 613"/>
                    <a:gd name="T18" fmla="*/ 242 w 1733"/>
                    <a:gd name="T19" fmla="*/ 186 h 613"/>
                    <a:gd name="T20" fmla="*/ 155 w 1733"/>
                    <a:gd name="T21" fmla="*/ 1 h 613"/>
                    <a:gd name="T22" fmla="*/ 179 w 1733"/>
                    <a:gd name="T23" fmla="*/ 175 h 613"/>
                    <a:gd name="T24" fmla="*/ 195 w 1733"/>
                    <a:gd name="T25" fmla="*/ 213 h 613"/>
                    <a:gd name="T26" fmla="*/ 172 w 1733"/>
                    <a:gd name="T27" fmla="*/ 234 h 613"/>
                    <a:gd name="T28" fmla="*/ 104 w 1733"/>
                    <a:gd name="T29" fmla="*/ 126 h 613"/>
                    <a:gd name="T30" fmla="*/ 51 w 1733"/>
                    <a:gd name="T31" fmla="*/ 223 h 613"/>
                    <a:gd name="T32" fmla="*/ 136 w 1733"/>
                    <a:gd name="T33" fmla="*/ 284 h 613"/>
                    <a:gd name="T34" fmla="*/ 147 w 1733"/>
                    <a:gd name="T35" fmla="*/ 613 h 613"/>
                    <a:gd name="T36" fmla="*/ 1733 w 1733"/>
                    <a:gd name="T37" fmla="*/ 612 h 613"/>
                    <a:gd name="T38" fmla="*/ 1513 w 1733"/>
                    <a:gd name="T39" fmla="*/ 498 h 6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613">
                      <a:moveTo>
                        <a:pt x="1513" y="498"/>
                      </a:moveTo>
                      <a:cubicBezTo>
                        <a:pt x="1409" y="496"/>
                        <a:pt x="1345" y="438"/>
                        <a:pt x="1284" y="389"/>
                      </a:cubicBezTo>
                      <a:cubicBezTo>
                        <a:pt x="1372" y="346"/>
                        <a:pt x="1479" y="292"/>
                        <a:pt x="1424" y="253"/>
                      </a:cubicBezTo>
                      <a:cubicBezTo>
                        <a:pt x="1373" y="217"/>
                        <a:pt x="1298" y="292"/>
                        <a:pt x="1245" y="359"/>
                      </a:cubicBezTo>
                      <a:cubicBezTo>
                        <a:pt x="1240" y="356"/>
                        <a:pt x="1235" y="353"/>
                        <a:pt x="1230" y="349"/>
                      </a:cubicBezTo>
                      <a:cubicBezTo>
                        <a:pt x="1252" y="286"/>
                        <a:pt x="1264" y="220"/>
                        <a:pt x="1221" y="209"/>
                      </a:cubicBezTo>
                      <a:cubicBezTo>
                        <a:pt x="1179" y="197"/>
                        <a:pt x="1167" y="257"/>
                        <a:pt x="1165" y="323"/>
                      </a:cubicBezTo>
                      <a:cubicBezTo>
                        <a:pt x="1052" y="299"/>
                        <a:pt x="959" y="308"/>
                        <a:pt x="859" y="339"/>
                      </a:cubicBezTo>
                      <a:cubicBezTo>
                        <a:pt x="759" y="369"/>
                        <a:pt x="617" y="142"/>
                        <a:pt x="324" y="167"/>
                      </a:cubicBezTo>
                      <a:cubicBezTo>
                        <a:pt x="293" y="170"/>
                        <a:pt x="266" y="177"/>
                        <a:pt x="242" y="186"/>
                      </a:cubicBezTo>
                      <a:cubicBezTo>
                        <a:pt x="241" y="106"/>
                        <a:pt x="226" y="1"/>
                        <a:pt x="155" y="1"/>
                      </a:cubicBezTo>
                      <a:cubicBezTo>
                        <a:pt x="40" y="0"/>
                        <a:pt x="164" y="141"/>
                        <a:pt x="179" y="175"/>
                      </a:cubicBezTo>
                      <a:cubicBezTo>
                        <a:pt x="186" y="189"/>
                        <a:pt x="191" y="202"/>
                        <a:pt x="195" y="213"/>
                      </a:cubicBezTo>
                      <a:cubicBezTo>
                        <a:pt x="187" y="219"/>
                        <a:pt x="179" y="226"/>
                        <a:pt x="172" y="234"/>
                      </a:cubicBezTo>
                      <a:cubicBezTo>
                        <a:pt x="158" y="183"/>
                        <a:pt x="136" y="130"/>
                        <a:pt x="104" y="126"/>
                      </a:cubicBezTo>
                      <a:cubicBezTo>
                        <a:pt x="41" y="118"/>
                        <a:pt x="0" y="197"/>
                        <a:pt x="51" y="223"/>
                      </a:cubicBezTo>
                      <a:cubicBezTo>
                        <a:pt x="75" y="236"/>
                        <a:pt x="108" y="261"/>
                        <a:pt x="136" y="284"/>
                      </a:cubicBezTo>
                      <a:cubicBezTo>
                        <a:pt x="74" y="404"/>
                        <a:pt x="114" y="577"/>
                        <a:pt x="147" y="613"/>
                      </a:cubicBezTo>
                      <a:cubicBezTo>
                        <a:pt x="1733" y="612"/>
                        <a:pt x="1733" y="612"/>
                        <a:pt x="1733" y="612"/>
                      </a:cubicBezTo>
                      <a:cubicBezTo>
                        <a:pt x="1733" y="612"/>
                        <a:pt x="1681" y="501"/>
                        <a:pt x="1513" y="498"/>
                      </a:cubicBezTo>
                      <a:close/>
                    </a:path>
                  </a:pathLst>
                </a:custGeom>
                <a:solidFill>
                  <a:srgbClr val="32995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81" name="Freeform 556">
                  <a:extLst>
                    <a:ext uri="{FF2B5EF4-FFF2-40B4-BE49-F238E27FC236}">
                      <a16:creationId xmlns:a16="http://schemas.microsoft.com/office/drawing/2014/main" id="{B48D8279-4310-4FE8-880C-5B616281C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721850" y="5186363"/>
                  <a:ext cx="5948363" cy="350838"/>
                </a:xfrm>
                <a:custGeom>
                  <a:avLst/>
                  <a:gdLst>
                    <a:gd name="T0" fmla="*/ 0 w 2145"/>
                    <a:gd name="T1" fmla="*/ 120 h 126"/>
                    <a:gd name="T2" fmla="*/ 154 w 2145"/>
                    <a:gd name="T3" fmla="*/ 65 h 126"/>
                    <a:gd name="T4" fmla="*/ 400 w 2145"/>
                    <a:gd name="T5" fmla="*/ 55 h 126"/>
                    <a:gd name="T6" fmla="*/ 549 w 2145"/>
                    <a:gd name="T7" fmla="*/ 60 h 126"/>
                    <a:gd name="T8" fmla="*/ 823 w 2145"/>
                    <a:gd name="T9" fmla="*/ 81 h 126"/>
                    <a:gd name="T10" fmla="*/ 1230 w 2145"/>
                    <a:gd name="T11" fmla="*/ 35 h 126"/>
                    <a:gd name="T12" fmla="*/ 1649 w 2145"/>
                    <a:gd name="T13" fmla="*/ 65 h 126"/>
                    <a:gd name="T14" fmla="*/ 2145 w 2145"/>
                    <a:gd name="T15" fmla="*/ 120 h 126"/>
                    <a:gd name="T16" fmla="*/ 0 w 2145"/>
                    <a:gd name="T17" fmla="*/ 12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45" h="126">
                      <a:moveTo>
                        <a:pt x="0" y="120"/>
                      </a:moveTo>
                      <a:cubicBezTo>
                        <a:pt x="0" y="120"/>
                        <a:pt x="27" y="45"/>
                        <a:pt x="154" y="65"/>
                      </a:cubicBezTo>
                      <a:cubicBezTo>
                        <a:pt x="281" y="85"/>
                        <a:pt x="337" y="71"/>
                        <a:pt x="400" y="55"/>
                      </a:cubicBezTo>
                      <a:cubicBezTo>
                        <a:pt x="462" y="39"/>
                        <a:pt x="489" y="38"/>
                        <a:pt x="549" y="60"/>
                      </a:cubicBezTo>
                      <a:cubicBezTo>
                        <a:pt x="608" y="81"/>
                        <a:pt x="629" y="126"/>
                        <a:pt x="823" y="81"/>
                      </a:cubicBezTo>
                      <a:cubicBezTo>
                        <a:pt x="1017" y="37"/>
                        <a:pt x="1109" y="0"/>
                        <a:pt x="1230" y="35"/>
                      </a:cubicBezTo>
                      <a:cubicBezTo>
                        <a:pt x="1351" y="69"/>
                        <a:pt x="1500" y="6"/>
                        <a:pt x="1649" y="65"/>
                      </a:cubicBezTo>
                      <a:cubicBezTo>
                        <a:pt x="1798" y="124"/>
                        <a:pt x="2028" y="21"/>
                        <a:pt x="2145" y="120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lose/>
                    </a:path>
                  </a:pathLst>
                </a:custGeom>
                <a:solidFill>
                  <a:srgbClr val="2CB16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0" name="Freeform 557">
                <a:extLst>
                  <a:ext uri="{FF2B5EF4-FFF2-40B4-BE49-F238E27FC236}">
                    <a16:creationId xmlns:a16="http://schemas.microsoft.com/office/drawing/2014/main" id="{D229A8AE-27DB-44B4-8129-32AD34249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001250" y="5518150"/>
                <a:ext cx="10325100" cy="15875"/>
              </a:xfrm>
              <a:custGeom>
                <a:avLst/>
                <a:gdLst>
                  <a:gd name="T0" fmla="*/ 3720 w 3723"/>
                  <a:gd name="T1" fmla="*/ 6 h 6"/>
                  <a:gd name="T2" fmla="*/ 3 w 3723"/>
                  <a:gd name="T3" fmla="*/ 6 h 6"/>
                  <a:gd name="T4" fmla="*/ 0 w 3723"/>
                  <a:gd name="T5" fmla="*/ 3 h 6"/>
                  <a:gd name="T6" fmla="*/ 0 w 3723"/>
                  <a:gd name="T7" fmla="*/ 3 h 6"/>
                  <a:gd name="T8" fmla="*/ 3 w 3723"/>
                  <a:gd name="T9" fmla="*/ 0 h 6"/>
                  <a:gd name="T10" fmla="*/ 3720 w 3723"/>
                  <a:gd name="T11" fmla="*/ 0 h 6"/>
                  <a:gd name="T12" fmla="*/ 3723 w 3723"/>
                  <a:gd name="T13" fmla="*/ 3 h 6"/>
                  <a:gd name="T14" fmla="*/ 3723 w 3723"/>
                  <a:gd name="T15" fmla="*/ 3 h 6"/>
                  <a:gd name="T16" fmla="*/ 3720 w 3723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23" h="6">
                    <a:moveTo>
                      <a:pt x="3720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3720" y="0"/>
                      <a:pt x="3720" y="0"/>
                      <a:pt x="3720" y="0"/>
                    </a:cubicBezTo>
                    <a:cubicBezTo>
                      <a:pt x="3721" y="0"/>
                      <a:pt x="3723" y="2"/>
                      <a:pt x="3723" y="3"/>
                    </a:cubicBezTo>
                    <a:cubicBezTo>
                      <a:pt x="3723" y="3"/>
                      <a:pt x="3723" y="3"/>
                      <a:pt x="3723" y="3"/>
                    </a:cubicBezTo>
                    <a:cubicBezTo>
                      <a:pt x="3723" y="5"/>
                      <a:pt x="3721" y="6"/>
                      <a:pt x="3720" y="6"/>
                    </a:cubicBezTo>
                    <a:close/>
                  </a:path>
                </a:pathLst>
              </a:custGeom>
              <a:solidFill>
                <a:srgbClr val="2E3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066E5655-8314-4FCB-9C18-68C9F77A1D44}"/>
                </a:ext>
              </a:extLst>
            </p:cNvPr>
            <p:cNvSpPr/>
            <p:nvPr/>
          </p:nvSpPr>
          <p:spPr>
            <a:xfrm>
              <a:off x="974887" y="2779545"/>
              <a:ext cx="11366619" cy="3743519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00" name="Freeform 4"/>
          <p:cNvSpPr/>
          <p:nvPr/>
        </p:nvSpPr>
        <p:spPr>
          <a:xfrm>
            <a:off x="15192262" y="124005"/>
            <a:ext cx="2971779" cy="2122049"/>
          </a:xfrm>
          <a:custGeom>
            <a:avLst/>
            <a:gdLst/>
            <a:ahLst/>
            <a:cxnLst/>
            <a:rect l="l" t="t" r="r" b="b"/>
            <a:pathLst>
              <a:path w="1278936" h="933672">
                <a:moveTo>
                  <a:pt x="0" y="0"/>
                </a:moveTo>
                <a:lnTo>
                  <a:pt x="1278936" y="0"/>
                </a:lnTo>
                <a:lnTo>
                  <a:pt x="1278936" y="933672"/>
                </a:lnTo>
                <a:lnTo>
                  <a:pt x="0" y="933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01" name="Freeform 5"/>
          <p:cNvSpPr/>
          <p:nvPr/>
        </p:nvSpPr>
        <p:spPr>
          <a:xfrm>
            <a:off x="90694" y="-60724"/>
            <a:ext cx="2423905" cy="2346231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02" name="Rectangle 1201"/>
          <p:cNvSpPr/>
          <p:nvPr/>
        </p:nvSpPr>
        <p:spPr>
          <a:xfrm>
            <a:off x="4426453" y="421151"/>
            <a:ext cx="8486258" cy="1897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000" b="1" dirty="0" smtClean="0">
                <a:ln w="22225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latin typeface="Lucida Fax" panose="02060602050505020204" pitchFamily="18" charset="0"/>
                <a:ea typeface="Segoe UI Black" panose="020B0A02040204020203" pitchFamily="34" charset="0"/>
              </a:rPr>
              <a:t>Machine Learning Regression Project</a:t>
            </a:r>
            <a:endParaRPr lang="en-US" sz="6000" b="1" dirty="0">
              <a:ln w="22225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latin typeface="Lucida Fax" panose="02060602050505020204" pitchFamily="18" charset="0"/>
              <a:ea typeface="Segoe UI Black" panose="020B0A02040204020203" pitchFamily="34" charset="0"/>
            </a:endParaRPr>
          </a:p>
        </p:txBody>
      </p:sp>
      <p:sp>
        <p:nvSpPr>
          <p:cNvPr id="1204" name="Rectangle 1203"/>
          <p:cNvSpPr/>
          <p:nvPr/>
        </p:nvSpPr>
        <p:spPr>
          <a:xfrm>
            <a:off x="2941937" y="2638593"/>
            <a:ext cx="12346649" cy="132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7200" b="1" dirty="0" smtClean="0">
                <a:ln/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ucida Fax" panose="02060602050505020204" pitchFamily="18" charset="0"/>
              </a:rPr>
              <a:t>BIKE  </a:t>
            </a:r>
            <a:r>
              <a:rPr lang="en-US" sz="7200" b="1" dirty="0">
                <a:ln/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ucida Fax" panose="02060602050505020204" pitchFamily="18" charset="0"/>
              </a:rPr>
              <a:t>SHARING </a:t>
            </a:r>
            <a:r>
              <a:rPr lang="en-US" sz="7200" b="1" dirty="0" smtClean="0">
                <a:ln/>
                <a:solidFill>
                  <a:srgbClr val="C0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ucida Fax" panose="02060602050505020204" pitchFamily="18" charset="0"/>
              </a:rPr>
              <a:t> SYSTEMS</a:t>
            </a:r>
            <a:endParaRPr lang="en-US" sz="7200" b="1" dirty="0">
              <a:ln/>
              <a:solidFill>
                <a:srgbClr val="C000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Lucida Fax" panose="02060602050505020204" pitchFamily="18" charset="0"/>
            </a:endParaRPr>
          </a:p>
        </p:txBody>
      </p:sp>
      <p:sp>
        <p:nvSpPr>
          <p:cNvPr id="1205" name="Rectangle 1204"/>
          <p:cNvSpPr/>
          <p:nvPr/>
        </p:nvSpPr>
        <p:spPr>
          <a:xfrm>
            <a:off x="3833794" y="5271504"/>
            <a:ext cx="7058695" cy="256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47"/>
              </a:lnSpc>
            </a:pPr>
            <a:r>
              <a:rPr lang="en-US" sz="4000" b="1" u="sng" dirty="0">
                <a:latin typeface="Rockwell" panose="02060603020205020403" pitchFamily="18" charset="0"/>
              </a:rPr>
              <a:t>TEAM – 9</a:t>
            </a:r>
          </a:p>
          <a:p>
            <a:pPr algn="ctr">
              <a:lnSpc>
                <a:spcPts val="3247"/>
              </a:lnSpc>
            </a:pPr>
            <a:endParaRPr lang="en-US" sz="4000" dirty="0">
              <a:latin typeface="Rockwell" panose="02060603020205020403" pitchFamily="18" charset="0"/>
              <a:cs typeface="Segoe UI Semibold" panose="020B0702040204020203" pitchFamily="34" charset="0"/>
            </a:endParaRPr>
          </a:p>
          <a:p>
            <a:pPr>
              <a:lnSpc>
                <a:spcPts val="3247"/>
              </a:lnSpc>
            </a:pPr>
            <a:r>
              <a:rPr lang="en-US" sz="4000" dirty="0">
                <a:latin typeface="Berlin Sans FB" panose="020E0602020502020306" pitchFamily="34" charset="0"/>
                <a:cs typeface="Segoe UI Semibold" panose="020B0702040204020203" pitchFamily="34" charset="0"/>
              </a:rPr>
              <a:t>Malyala </a:t>
            </a:r>
            <a:r>
              <a:rPr lang="en-US" sz="4000" dirty="0" smtClean="0">
                <a:latin typeface="Berlin Sans FB" panose="020E0602020502020306" pitchFamily="34" charset="0"/>
                <a:cs typeface="Segoe UI Semibold" panose="020B0702040204020203" pitchFamily="34" charset="0"/>
              </a:rPr>
              <a:t>Greeshmajha</a:t>
            </a:r>
            <a:endParaRPr lang="en-US" sz="4000" dirty="0">
              <a:latin typeface="Berlin Sans FB" panose="020E0602020502020306" pitchFamily="34" charset="0"/>
              <a:cs typeface="Segoe UI Semibold" panose="020B0702040204020203" pitchFamily="34" charset="0"/>
            </a:endParaRPr>
          </a:p>
          <a:p>
            <a:pPr>
              <a:lnSpc>
                <a:spcPts val="3247"/>
              </a:lnSpc>
            </a:pPr>
            <a:r>
              <a:rPr lang="en-US" sz="4000" dirty="0">
                <a:latin typeface="Berlin Sans FB" panose="020E0602020502020306" pitchFamily="34" charset="0"/>
                <a:cs typeface="Segoe UI Semibold" panose="020B0702040204020203" pitchFamily="34" charset="0"/>
              </a:rPr>
              <a:t>Sherolla Bhavana</a:t>
            </a:r>
          </a:p>
          <a:p>
            <a:pPr>
              <a:lnSpc>
                <a:spcPts val="3247"/>
              </a:lnSpc>
            </a:pPr>
            <a:r>
              <a:rPr lang="en-US" sz="4000" dirty="0">
                <a:latin typeface="Berlin Sans FB" panose="020E0602020502020306" pitchFamily="34" charset="0"/>
                <a:cs typeface="Segoe UI Semibold" panose="020B0702040204020203" pitchFamily="34" charset="0"/>
              </a:rPr>
              <a:t>J.Prakash Swain</a:t>
            </a:r>
          </a:p>
          <a:p>
            <a:pPr>
              <a:lnSpc>
                <a:spcPts val="3247"/>
              </a:lnSpc>
            </a:pPr>
            <a:r>
              <a:rPr lang="en-US" sz="4000" dirty="0">
                <a:latin typeface="Berlin Sans FB" panose="020E0602020502020306" pitchFamily="34" charset="0"/>
                <a:cs typeface="Segoe UI Semibold" panose="020B0702040204020203" pitchFamily="34" charset="0"/>
              </a:rPr>
              <a:t>Gagan Raj</a:t>
            </a:r>
          </a:p>
        </p:txBody>
      </p:sp>
      <p:sp>
        <p:nvSpPr>
          <p:cNvPr id="1206" name="Rectangle 1205"/>
          <p:cNvSpPr/>
          <p:nvPr/>
        </p:nvSpPr>
        <p:spPr>
          <a:xfrm>
            <a:off x="1503964" y="9401744"/>
            <a:ext cx="14685032" cy="541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535"/>
              </a:lnSpc>
            </a:pPr>
            <a:r>
              <a:rPr lang="en-US" sz="4400" dirty="0">
                <a:solidFill>
                  <a:srgbClr val="000000"/>
                </a:solidFill>
                <a:latin typeface="Berlin Sans FB Demi" panose="020E0802020502020306" pitchFamily="34" charset="0"/>
                <a:ea typeface="Segoe UI Black" panose="020B0A02040204020203" pitchFamily="34" charset="0"/>
              </a:rPr>
              <a:t>Bhavan’s Vivekananda College  |  B.Sc. Hons Data Science</a:t>
            </a:r>
          </a:p>
        </p:txBody>
      </p:sp>
      <p:grpSp>
        <p:nvGrpSpPr>
          <p:cNvPr id="1208" name="Group 1207">
            <a:extLst>
              <a:ext uri="{FF2B5EF4-FFF2-40B4-BE49-F238E27FC236}">
                <a16:creationId xmlns:a16="http://schemas.microsoft.com/office/drawing/2014/main" id="{7580FB19-A67D-4973-B8AA-E19E1FE5C146}"/>
              </a:ext>
            </a:extLst>
          </p:cNvPr>
          <p:cNvGrpSpPr/>
          <p:nvPr/>
        </p:nvGrpSpPr>
        <p:grpSpPr>
          <a:xfrm>
            <a:off x="10378755" y="5872143"/>
            <a:ext cx="6709351" cy="3241034"/>
            <a:chOff x="-5605463" y="2928938"/>
            <a:chExt cx="4927600" cy="2259012"/>
          </a:xfrm>
        </p:grpSpPr>
        <p:sp>
          <p:nvSpPr>
            <p:cNvPr id="1209" name="Freeform 5">
              <a:extLst>
                <a:ext uri="{FF2B5EF4-FFF2-40B4-BE49-F238E27FC236}">
                  <a16:creationId xmlns:a16="http://schemas.microsoft.com/office/drawing/2014/main" id="{B0BA1841-1BF9-46B2-9842-C5544071D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05038" y="4670425"/>
              <a:ext cx="38100" cy="11113"/>
            </a:xfrm>
            <a:custGeom>
              <a:avLst/>
              <a:gdLst>
                <a:gd name="T0" fmla="*/ 0 w 10"/>
                <a:gd name="T1" fmla="*/ 3 h 3"/>
                <a:gd name="T2" fmla="*/ 6 w 10"/>
                <a:gd name="T3" fmla="*/ 0 h 3"/>
                <a:gd name="T4" fmla="*/ 10 w 10"/>
                <a:gd name="T5" fmla="*/ 0 h 3"/>
                <a:gd name="T6" fmla="*/ 0 w 1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">
                  <a:moveTo>
                    <a:pt x="0" y="3"/>
                  </a:moveTo>
                  <a:cubicBezTo>
                    <a:pt x="1" y="1"/>
                    <a:pt x="3" y="0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4" y="2"/>
                    <a:pt x="0" y="3"/>
                  </a:cubicBezTo>
                </a:path>
              </a:pathLst>
            </a:custGeom>
            <a:solidFill>
              <a:srgbClr val="CFE4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0" name="Freeform 12">
              <a:extLst>
                <a:ext uri="{FF2B5EF4-FFF2-40B4-BE49-F238E27FC236}">
                  <a16:creationId xmlns:a16="http://schemas.microsoft.com/office/drawing/2014/main" id="{10E6389F-9A42-431F-931B-73D57A54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87926" y="4557713"/>
              <a:ext cx="158750" cy="157163"/>
            </a:xfrm>
            <a:custGeom>
              <a:avLst/>
              <a:gdLst>
                <a:gd name="T0" fmla="*/ 0 w 42"/>
                <a:gd name="T1" fmla="*/ 30 h 42"/>
                <a:gd name="T2" fmla="*/ 15 w 42"/>
                <a:gd name="T3" fmla="*/ 42 h 42"/>
                <a:gd name="T4" fmla="*/ 42 w 42"/>
                <a:gd name="T5" fmla="*/ 13 h 42"/>
                <a:gd name="T6" fmla="*/ 21 w 42"/>
                <a:gd name="T7" fmla="*/ 0 h 42"/>
                <a:gd name="T8" fmla="*/ 0 w 42"/>
                <a:gd name="T9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27" y="29"/>
                    <a:pt x="42" y="13"/>
                  </a:cubicBezTo>
                  <a:cubicBezTo>
                    <a:pt x="35" y="8"/>
                    <a:pt x="28" y="4"/>
                    <a:pt x="21" y="0"/>
                  </a:cubicBezTo>
                  <a:cubicBezTo>
                    <a:pt x="9" y="17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1" name="Freeform 13">
              <a:extLst>
                <a:ext uri="{FF2B5EF4-FFF2-40B4-BE49-F238E27FC236}">
                  <a16:creationId xmlns:a16="http://schemas.microsoft.com/office/drawing/2014/main" id="{FEB474D1-378B-403D-83C8-9EAAA0A8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9363" y="4648200"/>
              <a:ext cx="234950" cy="260350"/>
            </a:xfrm>
            <a:custGeom>
              <a:avLst/>
              <a:gdLst>
                <a:gd name="T0" fmla="*/ 37 w 62"/>
                <a:gd name="T1" fmla="*/ 10 h 69"/>
                <a:gd name="T2" fmla="*/ 26 w 62"/>
                <a:gd name="T3" fmla="*/ 11 h 69"/>
                <a:gd name="T4" fmla="*/ 23 w 62"/>
                <a:gd name="T5" fmla="*/ 0 h 69"/>
                <a:gd name="T6" fmla="*/ 2 w 62"/>
                <a:gd name="T7" fmla="*/ 15 h 69"/>
                <a:gd name="T8" fmla="*/ 2 w 62"/>
                <a:gd name="T9" fmla="*/ 25 h 69"/>
                <a:gd name="T10" fmla="*/ 49 w 62"/>
                <a:gd name="T11" fmla="*/ 65 h 69"/>
                <a:gd name="T12" fmla="*/ 56 w 62"/>
                <a:gd name="T13" fmla="*/ 54 h 69"/>
                <a:gd name="T14" fmla="*/ 37 w 62"/>
                <a:gd name="T15" fmla="*/ 1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9">
                  <a:moveTo>
                    <a:pt x="37" y="10"/>
                  </a:moveTo>
                  <a:cubicBezTo>
                    <a:pt x="37" y="10"/>
                    <a:pt x="28" y="13"/>
                    <a:pt x="26" y="11"/>
                  </a:cubicBezTo>
                  <a:cubicBezTo>
                    <a:pt x="24" y="9"/>
                    <a:pt x="26" y="1"/>
                    <a:pt x="23" y="0"/>
                  </a:cubicBezTo>
                  <a:cubicBezTo>
                    <a:pt x="20" y="0"/>
                    <a:pt x="3" y="11"/>
                    <a:pt x="2" y="15"/>
                  </a:cubicBezTo>
                  <a:cubicBezTo>
                    <a:pt x="2" y="18"/>
                    <a:pt x="0" y="23"/>
                    <a:pt x="2" y="25"/>
                  </a:cubicBezTo>
                  <a:cubicBezTo>
                    <a:pt x="3" y="27"/>
                    <a:pt x="42" y="61"/>
                    <a:pt x="49" y="65"/>
                  </a:cubicBezTo>
                  <a:cubicBezTo>
                    <a:pt x="56" y="69"/>
                    <a:pt x="62" y="60"/>
                    <a:pt x="56" y="54"/>
                  </a:cubicBezTo>
                  <a:cubicBezTo>
                    <a:pt x="49" y="48"/>
                    <a:pt x="53" y="10"/>
                    <a:pt x="37" y="10"/>
                  </a:cubicBezTo>
                </a:path>
              </a:pathLst>
            </a:custGeom>
            <a:solidFill>
              <a:srgbClr val="F05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2" name="Freeform 14">
              <a:extLst>
                <a:ext uri="{FF2B5EF4-FFF2-40B4-BE49-F238E27FC236}">
                  <a16:creationId xmlns:a16="http://schemas.microsoft.com/office/drawing/2014/main" id="{4B12A02D-7CCE-47BA-B334-81DDD7A4D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9363" y="4689475"/>
              <a:ext cx="219075" cy="211138"/>
            </a:xfrm>
            <a:custGeom>
              <a:avLst/>
              <a:gdLst>
                <a:gd name="T0" fmla="*/ 15 w 58"/>
                <a:gd name="T1" fmla="*/ 7 h 56"/>
                <a:gd name="T2" fmla="*/ 5 w 58"/>
                <a:gd name="T3" fmla="*/ 0 h 56"/>
                <a:gd name="T4" fmla="*/ 2 w 58"/>
                <a:gd name="T5" fmla="*/ 4 h 56"/>
                <a:gd name="T6" fmla="*/ 2 w 58"/>
                <a:gd name="T7" fmla="*/ 14 h 56"/>
                <a:gd name="T8" fmla="*/ 49 w 58"/>
                <a:gd name="T9" fmla="*/ 54 h 56"/>
                <a:gd name="T10" fmla="*/ 58 w 58"/>
                <a:gd name="T11" fmla="*/ 51 h 56"/>
                <a:gd name="T12" fmla="*/ 53 w 58"/>
                <a:gd name="T13" fmla="*/ 49 h 56"/>
                <a:gd name="T14" fmla="*/ 15 w 58"/>
                <a:gd name="T1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6">
                  <a:moveTo>
                    <a:pt x="15" y="7"/>
                  </a:moveTo>
                  <a:cubicBezTo>
                    <a:pt x="12" y="4"/>
                    <a:pt x="9" y="2"/>
                    <a:pt x="5" y="0"/>
                  </a:cubicBezTo>
                  <a:cubicBezTo>
                    <a:pt x="4" y="1"/>
                    <a:pt x="2" y="4"/>
                    <a:pt x="2" y="4"/>
                  </a:cubicBezTo>
                  <a:cubicBezTo>
                    <a:pt x="0" y="8"/>
                    <a:pt x="0" y="12"/>
                    <a:pt x="2" y="14"/>
                  </a:cubicBezTo>
                  <a:cubicBezTo>
                    <a:pt x="3" y="16"/>
                    <a:pt x="42" y="50"/>
                    <a:pt x="49" y="54"/>
                  </a:cubicBezTo>
                  <a:cubicBezTo>
                    <a:pt x="52" y="56"/>
                    <a:pt x="56" y="54"/>
                    <a:pt x="58" y="51"/>
                  </a:cubicBezTo>
                  <a:cubicBezTo>
                    <a:pt x="56" y="51"/>
                    <a:pt x="54" y="50"/>
                    <a:pt x="53" y="49"/>
                  </a:cubicBezTo>
                  <a:cubicBezTo>
                    <a:pt x="46" y="45"/>
                    <a:pt x="24" y="17"/>
                    <a:pt x="15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3" name="Freeform 15">
              <a:extLst>
                <a:ext uri="{FF2B5EF4-FFF2-40B4-BE49-F238E27FC236}">
                  <a16:creationId xmlns:a16="http://schemas.microsoft.com/office/drawing/2014/main" id="{7605E862-5706-4608-93B9-4C19459A5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4438" y="3911600"/>
              <a:ext cx="531813" cy="766763"/>
            </a:xfrm>
            <a:custGeom>
              <a:avLst/>
              <a:gdLst>
                <a:gd name="T0" fmla="*/ 0 w 141"/>
                <a:gd name="T1" fmla="*/ 0 h 203"/>
                <a:gd name="T2" fmla="*/ 124 w 141"/>
                <a:gd name="T3" fmla="*/ 45 h 203"/>
                <a:gd name="T4" fmla="*/ 37 w 141"/>
                <a:gd name="T5" fmla="*/ 203 h 203"/>
                <a:gd name="T6" fmla="*/ 16 w 141"/>
                <a:gd name="T7" fmla="*/ 189 h 203"/>
                <a:gd name="T8" fmla="*/ 67 w 141"/>
                <a:gd name="T9" fmla="*/ 75 h 203"/>
                <a:gd name="T10" fmla="*/ 10 w 141"/>
                <a:gd name="T11" fmla="*/ 57 h 203"/>
                <a:gd name="T12" fmla="*/ 0 w 141"/>
                <a:gd name="T13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03">
                  <a:moveTo>
                    <a:pt x="0" y="0"/>
                  </a:moveTo>
                  <a:cubicBezTo>
                    <a:pt x="0" y="0"/>
                    <a:pt x="106" y="2"/>
                    <a:pt x="124" y="45"/>
                  </a:cubicBezTo>
                  <a:cubicBezTo>
                    <a:pt x="141" y="89"/>
                    <a:pt x="37" y="203"/>
                    <a:pt x="37" y="203"/>
                  </a:cubicBezTo>
                  <a:cubicBezTo>
                    <a:pt x="16" y="189"/>
                    <a:pt x="16" y="189"/>
                    <a:pt x="16" y="189"/>
                  </a:cubicBezTo>
                  <a:cubicBezTo>
                    <a:pt x="16" y="189"/>
                    <a:pt x="73" y="87"/>
                    <a:pt x="67" y="75"/>
                  </a:cubicBezTo>
                  <a:cubicBezTo>
                    <a:pt x="61" y="62"/>
                    <a:pt x="15" y="62"/>
                    <a:pt x="10" y="57"/>
                  </a:cubicBezTo>
                  <a:cubicBezTo>
                    <a:pt x="5" y="52"/>
                    <a:pt x="0" y="0"/>
                    <a:pt x="0" y="0"/>
                  </a:cubicBezTo>
                </a:path>
              </a:pathLst>
            </a:custGeom>
            <a:solidFill>
              <a:srgbClr val="2C2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4" name="Freeform 16">
              <a:extLst>
                <a:ext uri="{FF2B5EF4-FFF2-40B4-BE49-F238E27FC236}">
                  <a16:creationId xmlns:a16="http://schemas.microsoft.com/office/drawing/2014/main" id="{453664FA-FD93-4843-B40E-DE39BE5563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87926" y="4125913"/>
              <a:ext cx="174625" cy="38100"/>
            </a:xfrm>
            <a:custGeom>
              <a:avLst/>
              <a:gdLst>
                <a:gd name="T0" fmla="*/ 40 w 46"/>
                <a:gd name="T1" fmla="*/ 9 h 10"/>
                <a:gd name="T2" fmla="*/ 46 w 46"/>
                <a:gd name="T3" fmla="*/ 10 h 10"/>
                <a:gd name="T4" fmla="*/ 40 w 46"/>
                <a:gd name="T5" fmla="*/ 9 h 10"/>
                <a:gd name="T6" fmla="*/ 40 w 46"/>
                <a:gd name="T7" fmla="*/ 9 h 10"/>
                <a:gd name="T8" fmla="*/ 40 w 46"/>
                <a:gd name="T9" fmla="*/ 9 h 10"/>
                <a:gd name="T10" fmla="*/ 40 w 46"/>
                <a:gd name="T11" fmla="*/ 9 h 10"/>
                <a:gd name="T12" fmla="*/ 40 w 46"/>
                <a:gd name="T13" fmla="*/ 9 h 10"/>
                <a:gd name="T14" fmla="*/ 40 w 46"/>
                <a:gd name="T15" fmla="*/ 9 h 10"/>
                <a:gd name="T16" fmla="*/ 40 w 46"/>
                <a:gd name="T17" fmla="*/ 9 h 10"/>
                <a:gd name="T18" fmla="*/ 40 w 46"/>
                <a:gd name="T19" fmla="*/ 8 h 10"/>
                <a:gd name="T20" fmla="*/ 40 w 46"/>
                <a:gd name="T21" fmla="*/ 8 h 10"/>
                <a:gd name="T22" fmla="*/ 40 w 46"/>
                <a:gd name="T23" fmla="*/ 8 h 10"/>
                <a:gd name="T24" fmla="*/ 40 w 46"/>
                <a:gd name="T25" fmla="*/ 8 h 10"/>
                <a:gd name="T26" fmla="*/ 40 w 46"/>
                <a:gd name="T27" fmla="*/ 8 h 10"/>
                <a:gd name="T28" fmla="*/ 40 w 46"/>
                <a:gd name="T29" fmla="*/ 8 h 10"/>
                <a:gd name="T30" fmla="*/ 39 w 46"/>
                <a:gd name="T31" fmla="*/ 8 h 10"/>
                <a:gd name="T32" fmla="*/ 39 w 46"/>
                <a:gd name="T33" fmla="*/ 8 h 10"/>
                <a:gd name="T34" fmla="*/ 39 w 46"/>
                <a:gd name="T35" fmla="*/ 8 h 10"/>
                <a:gd name="T36" fmla="*/ 39 w 46"/>
                <a:gd name="T37" fmla="*/ 8 h 10"/>
                <a:gd name="T38" fmla="*/ 39 w 46"/>
                <a:gd name="T39" fmla="*/ 8 h 10"/>
                <a:gd name="T40" fmla="*/ 39 w 46"/>
                <a:gd name="T41" fmla="*/ 8 h 10"/>
                <a:gd name="T42" fmla="*/ 39 w 46"/>
                <a:gd name="T43" fmla="*/ 8 h 10"/>
                <a:gd name="T44" fmla="*/ 39 w 46"/>
                <a:gd name="T45" fmla="*/ 8 h 10"/>
                <a:gd name="T46" fmla="*/ 39 w 46"/>
                <a:gd name="T47" fmla="*/ 8 h 10"/>
                <a:gd name="T48" fmla="*/ 39 w 46"/>
                <a:gd name="T49" fmla="*/ 8 h 10"/>
                <a:gd name="T50" fmla="*/ 39 w 46"/>
                <a:gd name="T51" fmla="*/ 8 h 10"/>
                <a:gd name="T52" fmla="*/ 39 w 46"/>
                <a:gd name="T53" fmla="*/ 8 h 10"/>
                <a:gd name="T54" fmla="*/ 38 w 46"/>
                <a:gd name="T55" fmla="*/ 8 h 10"/>
                <a:gd name="T56" fmla="*/ 38 w 46"/>
                <a:gd name="T57" fmla="*/ 8 h 10"/>
                <a:gd name="T58" fmla="*/ 38 w 46"/>
                <a:gd name="T59" fmla="*/ 8 h 10"/>
                <a:gd name="T60" fmla="*/ 0 w 46"/>
                <a:gd name="T61" fmla="*/ 0 h 10"/>
                <a:gd name="T62" fmla="*/ 0 w 46"/>
                <a:gd name="T63" fmla="*/ 0 h 10"/>
                <a:gd name="T64" fmla="*/ 0 w 46"/>
                <a:gd name="T65" fmla="*/ 0 h 10"/>
                <a:gd name="T66" fmla="*/ 0 w 46"/>
                <a:gd name="T67" fmla="*/ 0 h 10"/>
                <a:gd name="T68" fmla="*/ 0 w 46"/>
                <a:gd name="T69" fmla="*/ 0 h 10"/>
                <a:gd name="T70" fmla="*/ 0 w 46"/>
                <a:gd name="T7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" h="10">
                  <a:moveTo>
                    <a:pt x="46" y="10"/>
                  </a:moveTo>
                  <a:cubicBezTo>
                    <a:pt x="44" y="10"/>
                    <a:pt x="42" y="9"/>
                    <a:pt x="40" y="9"/>
                  </a:cubicBezTo>
                  <a:cubicBezTo>
                    <a:pt x="42" y="9"/>
                    <a:pt x="44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9"/>
                  </a:move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908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5" name="Freeform 17">
              <a:extLst>
                <a:ext uri="{FF2B5EF4-FFF2-40B4-BE49-F238E27FC236}">
                  <a16:creationId xmlns:a16="http://schemas.microsoft.com/office/drawing/2014/main" id="{2F1F7760-D333-490A-965F-80792F5C2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8088" y="3956050"/>
              <a:ext cx="204788" cy="207963"/>
            </a:xfrm>
            <a:custGeom>
              <a:avLst/>
              <a:gdLst>
                <a:gd name="T0" fmla="*/ 54 w 54"/>
                <a:gd name="T1" fmla="*/ 55 h 55"/>
                <a:gd name="T2" fmla="*/ 48 w 54"/>
                <a:gd name="T3" fmla="*/ 54 h 55"/>
                <a:gd name="T4" fmla="*/ 48 w 54"/>
                <a:gd name="T5" fmla="*/ 54 h 55"/>
                <a:gd name="T6" fmla="*/ 48 w 54"/>
                <a:gd name="T7" fmla="*/ 54 h 55"/>
                <a:gd name="T8" fmla="*/ 48 w 54"/>
                <a:gd name="T9" fmla="*/ 54 h 55"/>
                <a:gd name="T10" fmla="*/ 48 w 54"/>
                <a:gd name="T11" fmla="*/ 54 h 55"/>
                <a:gd name="T12" fmla="*/ 48 w 54"/>
                <a:gd name="T13" fmla="*/ 54 h 55"/>
                <a:gd name="T14" fmla="*/ 48 w 54"/>
                <a:gd name="T15" fmla="*/ 54 h 55"/>
                <a:gd name="T16" fmla="*/ 48 w 54"/>
                <a:gd name="T17" fmla="*/ 54 h 55"/>
                <a:gd name="T18" fmla="*/ 48 w 54"/>
                <a:gd name="T19" fmla="*/ 54 h 55"/>
                <a:gd name="T20" fmla="*/ 48 w 54"/>
                <a:gd name="T21" fmla="*/ 54 h 55"/>
                <a:gd name="T22" fmla="*/ 48 w 54"/>
                <a:gd name="T23" fmla="*/ 54 h 55"/>
                <a:gd name="T24" fmla="*/ 48 w 54"/>
                <a:gd name="T25" fmla="*/ 53 h 55"/>
                <a:gd name="T26" fmla="*/ 48 w 54"/>
                <a:gd name="T27" fmla="*/ 53 h 55"/>
                <a:gd name="T28" fmla="*/ 48 w 54"/>
                <a:gd name="T29" fmla="*/ 53 h 55"/>
                <a:gd name="T30" fmla="*/ 48 w 54"/>
                <a:gd name="T31" fmla="*/ 53 h 55"/>
                <a:gd name="T32" fmla="*/ 48 w 54"/>
                <a:gd name="T33" fmla="*/ 53 h 55"/>
                <a:gd name="T34" fmla="*/ 48 w 54"/>
                <a:gd name="T35" fmla="*/ 53 h 55"/>
                <a:gd name="T36" fmla="*/ 48 w 54"/>
                <a:gd name="T37" fmla="*/ 53 h 55"/>
                <a:gd name="T38" fmla="*/ 48 w 54"/>
                <a:gd name="T39" fmla="*/ 53 h 55"/>
                <a:gd name="T40" fmla="*/ 47 w 54"/>
                <a:gd name="T41" fmla="*/ 53 h 55"/>
                <a:gd name="T42" fmla="*/ 47 w 54"/>
                <a:gd name="T43" fmla="*/ 53 h 55"/>
                <a:gd name="T44" fmla="*/ 47 w 54"/>
                <a:gd name="T45" fmla="*/ 53 h 55"/>
                <a:gd name="T46" fmla="*/ 47 w 54"/>
                <a:gd name="T47" fmla="*/ 53 h 55"/>
                <a:gd name="T48" fmla="*/ 47 w 54"/>
                <a:gd name="T49" fmla="*/ 53 h 55"/>
                <a:gd name="T50" fmla="*/ 47 w 54"/>
                <a:gd name="T51" fmla="*/ 53 h 55"/>
                <a:gd name="T52" fmla="*/ 47 w 54"/>
                <a:gd name="T53" fmla="*/ 53 h 55"/>
                <a:gd name="T54" fmla="*/ 47 w 54"/>
                <a:gd name="T55" fmla="*/ 53 h 55"/>
                <a:gd name="T56" fmla="*/ 47 w 54"/>
                <a:gd name="T57" fmla="*/ 53 h 55"/>
                <a:gd name="T58" fmla="*/ 47 w 54"/>
                <a:gd name="T59" fmla="*/ 53 h 55"/>
                <a:gd name="T60" fmla="*/ 47 w 54"/>
                <a:gd name="T61" fmla="*/ 53 h 55"/>
                <a:gd name="T62" fmla="*/ 47 w 54"/>
                <a:gd name="T63" fmla="*/ 53 h 55"/>
                <a:gd name="T64" fmla="*/ 47 w 54"/>
                <a:gd name="T65" fmla="*/ 53 h 55"/>
                <a:gd name="T66" fmla="*/ 47 w 54"/>
                <a:gd name="T67" fmla="*/ 53 h 55"/>
                <a:gd name="T68" fmla="*/ 47 w 54"/>
                <a:gd name="T69" fmla="*/ 53 h 55"/>
                <a:gd name="T70" fmla="*/ 47 w 54"/>
                <a:gd name="T71" fmla="*/ 53 h 55"/>
                <a:gd name="T72" fmla="*/ 46 w 54"/>
                <a:gd name="T73" fmla="*/ 53 h 55"/>
                <a:gd name="T74" fmla="*/ 46 w 54"/>
                <a:gd name="T75" fmla="*/ 53 h 55"/>
                <a:gd name="T76" fmla="*/ 46 w 54"/>
                <a:gd name="T77" fmla="*/ 53 h 55"/>
                <a:gd name="T78" fmla="*/ 46 w 54"/>
                <a:gd name="T79" fmla="*/ 53 h 55"/>
                <a:gd name="T80" fmla="*/ 8 w 54"/>
                <a:gd name="T81" fmla="*/ 45 h 55"/>
                <a:gd name="T82" fmla="*/ 8 w 54"/>
                <a:gd name="T83" fmla="*/ 45 h 55"/>
                <a:gd name="T84" fmla="*/ 8 w 54"/>
                <a:gd name="T85" fmla="*/ 45 h 55"/>
                <a:gd name="T86" fmla="*/ 8 w 54"/>
                <a:gd name="T87" fmla="*/ 45 h 55"/>
                <a:gd name="T88" fmla="*/ 8 w 54"/>
                <a:gd name="T89" fmla="*/ 45 h 55"/>
                <a:gd name="T90" fmla="*/ 8 w 54"/>
                <a:gd name="T91" fmla="*/ 45 h 55"/>
                <a:gd name="T92" fmla="*/ 8 w 54"/>
                <a:gd name="T93" fmla="*/ 45 h 55"/>
                <a:gd name="T94" fmla="*/ 8 w 54"/>
                <a:gd name="T95" fmla="*/ 45 h 55"/>
                <a:gd name="T96" fmla="*/ 8 w 54"/>
                <a:gd name="T97" fmla="*/ 45 h 55"/>
                <a:gd name="T98" fmla="*/ 8 w 54"/>
                <a:gd name="T99" fmla="*/ 45 h 55"/>
                <a:gd name="T100" fmla="*/ 0 w 54"/>
                <a:gd name="T101" fmla="*/ 7 h 55"/>
                <a:gd name="T102" fmla="*/ 36 w 54"/>
                <a:gd name="T103" fmla="*/ 0 h 55"/>
                <a:gd name="T104" fmla="*/ 54 w 54"/>
                <a:gd name="T10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55">
                  <a:moveTo>
                    <a:pt x="54" y="55"/>
                  </a:moveTo>
                  <a:cubicBezTo>
                    <a:pt x="52" y="55"/>
                    <a:pt x="50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4"/>
                    <a:pt x="48" y="54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31" y="50"/>
                    <a:pt x="11" y="48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2"/>
                    <a:pt x="2" y="22"/>
                    <a:pt x="0" y="7"/>
                  </a:cubicBezTo>
                  <a:cubicBezTo>
                    <a:pt x="17" y="4"/>
                    <a:pt x="32" y="1"/>
                    <a:pt x="36" y="0"/>
                  </a:cubicBezTo>
                  <a:cubicBezTo>
                    <a:pt x="43" y="18"/>
                    <a:pt x="52" y="41"/>
                    <a:pt x="54" y="55"/>
                  </a:cubicBezTo>
                </a:path>
              </a:pathLst>
            </a:custGeom>
            <a:solidFill>
              <a:srgbClr val="27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6" name="Freeform 18">
              <a:extLst>
                <a:ext uri="{FF2B5EF4-FFF2-40B4-BE49-F238E27FC236}">
                  <a16:creationId xmlns:a16="http://schemas.microsoft.com/office/drawing/2014/main" id="{ED159653-26B6-4F3F-BA47-5444557B2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22788" y="4405313"/>
              <a:ext cx="677863" cy="423863"/>
            </a:xfrm>
            <a:custGeom>
              <a:avLst/>
              <a:gdLst>
                <a:gd name="T0" fmla="*/ 5 w 180"/>
                <a:gd name="T1" fmla="*/ 112 h 112"/>
                <a:gd name="T2" fmla="*/ 0 w 180"/>
                <a:gd name="T3" fmla="*/ 108 h 112"/>
                <a:gd name="T4" fmla="*/ 108 w 180"/>
                <a:gd name="T5" fmla="*/ 0 h 112"/>
                <a:gd name="T6" fmla="*/ 178 w 180"/>
                <a:gd name="T7" fmla="*/ 25 h 112"/>
                <a:gd name="T8" fmla="*/ 178 w 180"/>
                <a:gd name="T9" fmla="*/ 32 h 112"/>
                <a:gd name="T10" fmla="*/ 172 w 180"/>
                <a:gd name="T11" fmla="*/ 32 h 112"/>
                <a:gd name="T12" fmla="*/ 108 w 180"/>
                <a:gd name="T13" fmla="*/ 9 h 112"/>
                <a:gd name="T14" fmla="*/ 9 w 180"/>
                <a:gd name="T15" fmla="*/ 108 h 112"/>
                <a:gd name="T16" fmla="*/ 5 w 180"/>
                <a:gd name="T1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112">
                  <a:moveTo>
                    <a:pt x="5" y="112"/>
                  </a:moveTo>
                  <a:cubicBezTo>
                    <a:pt x="2" y="112"/>
                    <a:pt x="0" y="110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133" y="0"/>
                    <a:pt x="158" y="9"/>
                    <a:pt x="178" y="25"/>
                  </a:cubicBezTo>
                  <a:cubicBezTo>
                    <a:pt x="179" y="27"/>
                    <a:pt x="180" y="30"/>
                    <a:pt x="178" y="32"/>
                  </a:cubicBezTo>
                  <a:cubicBezTo>
                    <a:pt x="176" y="33"/>
                    <a:pt x="174" y="34"/>
                    <a:pt x="172" y="32"/>
                  </a:cubicBezTo>
                  <a:cubicBezTo>
                    <a:pt x="154" y="17"/>
                    <a:pt x="131" y="9"/>
                    <a:pt x="108" y="9"/>
                  </a:cubicBezTo>
                  <a:cubicBezTo>
                    <a:pt x="53" y="9"/>
                    <a:pt x="9" y="53"/>
                    <a:pt x="9" y="108"/>
                  </a:cubicBezTo>
                  <a:cubicBezTo>
                    <a:pt x="9" y="110"/>
                    <a:pt x="7" y="112"/>
                    <a:pt x="5" y="112"/>
                  </a:cubicBezTo>
                </a:path>
              </a:pathLst>
            </a:custGeom>
            <a:solidFill>
              <a:srgbClr val="F16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7" name="Freeform 19">
              <a:extLst>
                <a:ext uri="{FF2B5EF4-FFF2-40B4-BE49-F238E27FC236}">
                  <a16:creationId xmlns:a16="http://schemas.microsoft.com/office/drawing/2014/main" id="{9C468216-A621-4391-8BE9-8D06FA69A4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05463" y="4451350"/>
              <a:ext cx="720725" cy="720725"/>
            </a:xfrm>
            <a:custGeom>
              <a:avLst/>
              <a:gdLst>
                <a:gd name="T0" fmla="*/ 96 w 191"/>
                <a:gd name="T1" fmla="*/ 12 h 191"/>
                <a:gd name="T2" fmla="*/ 12 w 191"/>
                <a:gd name="T3" fmla="*/ 96 h 191"/>
                <a:gd name="T4" fmla="*/ 96 w 191"/>
                <a:gd name="T5" fmla="*/ 179 h 191"/>
                <a:gd name="T6" fmla="*/ 179 w 191"/>
                <a:gd name="T7" fmla="*/ 96 h 191"/>
                <a:gd name="T8" fmla="*/ 96 w 191"/>
                <a:gd name="T9" fmla="*/ 12 h 191"/>
                <a:gd name="T10" fmla="*/ 96 w 191"/>
                <a:gd name="T11" fmla="*/ 191 h 191"/>
                <a:gd name="T12" fmla="*/ 0 w 191"/>
                <a:gd name="T13" fmla="*/ 96 h 191"/>
                <a:gd name="T14" fmla="*/ 96 w 191"/>
                <a:gd name="T15" fmla="*/ 0 h 191"/>
                <a:gd name="T16" fmla="*/ 191 w 191"/>
                <a:gd name="T17" fmla="*/ 96 h 191"/>
                <a:gd name="T18" fmla="*/ 96 w 191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6" y="12"/>
                  </a:moveTo>
                  <a:cubicBezTo>
                    <a:pt x="50" y="12"/>
                    <a:pt x="12" y="50"/>
                    <a:pt x="12" y="96"/>
                  </a:cubicBezTo>
                  <a:cubicBezTo>
                    <a:pt x="12" y="142"/>
                    <a:pt x="50" y="179"/>
                    <a:pt x="96" y="179"/>
                  </a:cubicBezTo>
                  <a:cubicBezTo>
                    <a:pt x="142" y="179"/>
                    <a:pt x="179" y="142"/>
                    <a:pt x="179" y="96"/>
                  </a:cubicBezTo>
                  <a:cubicBezTo>
                    <a:pt x="179" y="50"/>
                    <a:pt x="142" y="12"/>
                    <a:pt x="96" y="12"/>
                  </a:cubicBezTo>
                  <a:moveTo>
                    <a:pt x="96" y="191"/>
                  </a:moveTo>
                  <a:cubicBezTo>
                    <a:pt x="43" y="191"/>
                    <a:pt x="0" y="148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8"/>
                    <a:pt x="148" y="191"/>
                    <a:pt x="96" y="191"/>
                  </a:cubicBezTo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8" name="Freeform 20">
              <a:extLst>
                <a:ext uri="{FF2B5EF4-FFF2-40B4-BE49-F238E27FC236}">
                  <a16:creationId xmlns:a16="http://schemas.microsoft.com/office/drawing/2014/main" id="{709BAE88-C082-4B1B-93C7-8BF9D86AA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75301" y="4481513"/>
              <a:ext cx="660400" cy="660400"/>
            </a:xfrm>
            <a:custGeom>
              <a:avLst/>
              <a:gdLst>
                <a:gd name="T0" fmla="*/ 88 w 175"/>
                <a:gd name="T1" fmla="*/ 5 h 175"/>
                <a:gd name="T2" fmla="*/ 5 w 175"/>
                <a:gd name="T3" fmla="*/ 88 h 175"/>
                <a:gd name="T4" fmla="*/ 88 w 175"/>
                <a:gd name="T5" fmla="*/ 171 h 175"/>
                <a:gd name="T6" fmla="*/ 171 w 175"/>
                <a:gd name="T7" fmla="*/ 88 h 175"/>
                <a:gd name="T8" fmla="*/ 88 w 175"/>
                <a:gd name="T9" fmla="*/ 5 h 175"/>
                <a:gd name="T10" fmla="*/ 88 w 175"/>
                <a:gd name="T11" fmla="*/ 175 h 175"/>
                <a:gd name="T12" fmla="*/ 0 w 175"/>
                <a:gd name="T13" fmla="*/ 88 h 175"/>
                <a:gd name="T14" fmla="*/ 88 w 175"/>
                <a:gd name="T15" fmla="*/ 0 h 175"/>
                <a:gd name="T16" fmla="*/ 175 w 175"/>
                <a:gd name="T17" fmla="*/ 88 h 175"/>
                <a:gd name="T18" fmla="*/ 88 w 175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75">
                  <a:moveTo>
                    <a:pt x="88" y="5"/>
                  </a:moveTo>
                  <a:cubicBezTo>
                    <a:pt x="42" y="5"/>
                    <a:pt x="5" y="42"/>
                    <a:pt x="5" y="88"/>
                  </a:cubicBezTo>
                  <a:cubicBezTo>
                    <a:pt x="5" y="133"/>
                    <a:pt x="42" y="171"/>
                    <a:pt x="88" y="171"/>
                  </a:cubicBezTo>
                  <a:cubicBezTo>
                    <a:pt x="133" y="171"/>
                    <a:pt x="171" y="133"/>
                    <a:pt x="171" y="88"/>
                  </a:cubicBezTo>
                  <a:cubicBezTo>
                    <a:pt x="171" y="42"/>
                    <a:pt x="133" y="5"/>
                    <a:pt x="88" y="5"/>
                  </a:cubicBezTo>
                  <a:moveTo>
                    <a:pt x="88" y="175"/>
                  </a:moveTo>
                  <a:cubicBezTo>
                    <a:pt x="39" y="175"/>
                    <a:pt x="0" y="136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6" y="0"/>
                    <a:pt x="175" y="39"/>
                    <a:pt x="175" y="88"/>
                  </a:cubicBezTo>
                  <a:cubicBezTo>
                    <a:pt x="175" y="136"/>
                    <a:pt x="136" y="175"/>
                    <a:pt x="88" y="175"/>
                  </a:cubicBezTo>
                </a:path>
              </a:pathLst>
            </a:custGeom>
            <a:solidFill>
              <a:srgbClr val="F4C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9" name="Freeform 21">
              <a:extLst>
                <a:ext uri="{FF2B5EF4-FFF2-40B4-BE49-F238E27FC236}">
                  <a16:creationId xmlns:a16="http://schemas.microsoft.com/office/drawing/2014/main" id="{F4678EB6-DD0D-476F-AA0C-92519ABAD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00688" y="4533900"/>
              <a:ext cx="479425" cy="558800"/>
            </a:xfrm>
            <a:custGeom>
              <a:avLst/>
              <a:gdLst>
                <a:gd name="T0" fmla="*/ 68 w 127"/>
                <a:gd name="T1" fmla="*/ 148 h 148"/>
                <a:gd name="T2" fmla="*/ 8 w 127"/>
                <a:gd name="T3" fmla="*/ 117 h 148"/>
                <a:gd name="T4" fmla="*/ 12 w 127"/>
                <a:gd name="T5" fmla="*/ 117 h 148"/>
                <a:gd name="T6" fmla="*/ 68 w 127"/>
                <a:gd name="T7" fmla="*/ 145 h 148"/>
                <a:gd name="T8" fmla="*/ 124 w 127"/>
                <a:gd name="T9" fmla="*/ 117 h 148"/>
                <a:gd name="T10" fmla="*/ 127 w 127"/>
                <a:gd name="T11" fmla="*/ 117 h 148"/>
                <a:gd name="T12" fmla="*/ 68 w 127"/>
                <a:gd name="T13" fmla="*/ 148 h 148"/>
                <a:gd name="T14" fmla="*/ 3 w 127"/>
                <a:gd name="T15" fmla="*/ 44 h 148"/>
                <a:gd name="T16" fmla="*/ 0 w 127"/>
                <a:gd name="T17" fmla="*/ 44 h 148"/>
                <a:gd name="T18" fmla="*/ 68 w 127"/>
                <a:gd name="T19" fmla="*/ 0 h 148"/>
                <a:gd name="T20" fmla="*/ 102 w 127"/>
                <a:gd name="T21" fmla="*/ 8 h 148"/>
                <a:gd name="T22" fmla="*/ 100 w 127"/>
                <a:gd name="T23" fmla="*/ 10 h 148"/>
                <a:gd name="T24" fmla="*/ 68 w 127"/>
                <a:gd name="T25" fmla="*/ 2 h 148"/>
                <a:gd name="T26" fmla="*/ 3 w 127"/>
                <a:gd name="T27" fmla="*/ 4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48">
                  <a:moveTo>
                    <a:pt x="68" y="148"/>
                  </a:moveTo>
                  <a:cubicBezTo>
                    <a:pt x="43" y="148"/>
                    <a:pt x="21" y="136"/>
                    <a:pt x="8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25" y="134"/>
                    <a:pt x="45" y="145"/>
                    <a:pt x="68" y="145"/>
                  </a:cubicBezTo>
                  <a:cubicBezTo>
                    <a:pt x="90" y="145"/>
                    <a:pt x="111" y="134"/>
                    <a:pt x="124" y="117"/>
                  </a:cubicBezTo>
                  <a:cubicBezTo>
                    <a:pt x="127" y="117"/>
                    <a:pt x="127" y="117"/>
                    <a:pt x="127" y="117"/>
                  </a:cubicBezTo>
                  <a:cubicBezTo>
                    <a:pt x="114" y="136"/>
                    <a:pt x="92" y="148"/>
                    <a:pt x="68" y="148"/>
                  </a:cubicBezTo>
                  <a:moveTo>
                    <a:pt x="3" y="44"/>
                  </a:moveTo>
                  <a:cubicBezTo>
                    <a:pt x="2" y="44"/>
                    <a:pt x="1" y="44"/>
                    <a:pt x="0" y="44"/>
                  </a:cubicBezTo>
                  <a:cubicBezTo>
                    <a:pt x="11" y="18"/>
                    <a:pt x="37" y="0"/>
                    <a:pt x="68" y="0"/>
                  </a:cubicBezTo>
                  <a:cubicBezTo>
                    <a:pt x="80" y="0"/>
                    <a:pt x="91" y="2"/>
                    <a:pt x="102" y="8"/>
                  </a:cubicBezTo>
                  <a:cubicBezTo>
                    <a:pt x="101" y="9"/>
                    <a:pt x="101" y="9"/>
                    <a:pt x="100" y="10"/>
                  </a:cubicBezTo>
                  <a:cubicBezTo>
                    <a:pt x="90" y="5"/>
                    <a:pt x="79" y="2"/>
                    <a:pt x="68" y="2"/>
                  </a:cubicBezTo>
                  <a:cubicBezTo>
                    <a:pt x="39" y="2"/>
                    <a:pt x="14" y="20"/>
                    <a:pt x="3" y="44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0" name="Freeform 22">
              <a:extLst>
                <a:ext uri="{FF2B5EF4-FFF2-40B4-BE49-F238E27FC236}">
                  <a16:creationId xmlns:a16="http://schemas.microsoft.com/office/drawing/2014/main" id="{EC0B02DD-E1BF-4769-ADDF-EED1B3688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22913" y="4700588"/>
              <a:ext cx="34925" cy="161925"/>
            </a:xfrm>
            <a:custGeom>
              <a:avLst/>
              <a:gdLst>
                <a:gd name="T0" fmla="*/ 1 w 9"/>
                <a:gd name="T1" fmla="*/ 43 h 43"/>
                <a:gd name="T2" fmla="*/ 0 w 9"/>
                <a:gd name="T3" fmla="*/ 30 h 43"/>
                <a:gd name="T4" fmla="*/ 6 w 9"/>
                <a:gd name="T5" fmla="*/ 0 h 43"/>
                <a:gd name="T6" fmla="*/ 9 w 9"/>
                <a:gd name="T7" fmla="*/ 0 h 43"/>
                <a:gd name="T8" fmla="*/ 3 w 9"/>
                <a:gd name="T9" fmla="*/ 30 h 43"/>
                <a:gd name="T10" fmla="*/ 4 w 9"/>
                <a:gd name="T11" fmla="*/ 42 h 43"/>
                <a:gd name="T12" fmla="*/ 1 w 9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3">
                  <a:moveTo>
                    <a:pt x="1" y="43"/>
                  </a:moveTo>
                  <a:cubicBezTo>
                    <a:pt x="0" y="38"/>
                    <a:pt x="0" y="34"/>
                    <a:pt x="0" y="30"/>
                  </a:cubicBezTo>
                  <a:cubicBezTo>
                    <a:pt x="0" y="19"/>
                    <a:pt x="2" y="9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5" y="9"/>
                    <a:pt x="3" y="19"/>
                    <a:pt x="3" y="30"/>
                  </a:cubicBezTo>
                  <a:cubicBezTo>
                    <a:pt x="3" y="34"/>
                    <a:pt x="3" y="38"/>
                    <a:pt x="4" y="42"/>
                  </a:cubicBezTo>
                  <a:cubicBezTo>
                    <a:pt x="3" y="42"/>
                    <a:pt x="2" y="43"/>
                    <a:pt x="1" y="43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1" name="Freeform 23">
              <a:extLst>
                <a:ext uri="{FF2B5EF4-FFF2-40B4-BE49-F238E27FC236}">
                  <a16:creationId xmlns:a16="http://schemas.microsoft.com/office/drawing/2014/main" id="{BC99764D-D704-4BD5-90D9-8FC682E64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18151" y="4859338"/>
              <a:ext cx="546100" cy="41275"/>
            </a:xfrm>
            <a:custGeom>
              <a:avLst/>
              <a:gdLst>
                <a:gd name="T0" fmla="*/ 143 w 145"/>
                <a:gd name="T1" fmla="*/ 11 h 11"/>
                <a:gd name="T2" fmla="*/ 140 w 145"/>
                <a:gd name="T3" fmla="*/ 11 h 11"/>
                <a:gd name="T4" fmla="*/ 142 w 145"/>
                <a:gd name="T5" fmla="*/ 3 h 11"/>
                <a:gd name="T6" fmla="*/ 145 w 145"/>
                <a:gd name="T7" fmla="*/ 3 h 11"/>
                <a:gd name="T8" fmla="*/ 143 w 145"/>
                <a:gd name="T9" fmla="*/ 11 h 11"/>
                <a:gd name="T10" fmla="*/ 5 w 145"/>
                <a:gd name="T11" fmla="*/ 11 h 11"/>
                <a:gd name="T12" fmla="*/ 2 w 145"/>
                <a:gd name="T13" fmla="*/ 11 h 11"/>
                <a:gd name="T14" fmla="*/ 0 w 145"/>
                <a:gd name="T15" fmla="*/ 1 h 11"/>
                <a:gd name="T16" fmla="*/ 3 w 145"/>
                <a:gd name="T17" fmla="*/ 0 h 11"/>
                <a:gd name="T18" fmla="*/ 5 w 145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1">
                  <a:moveTo>
                    <a:pt x="143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1" y="8"/>
                    <a:pt x="141" y="6"/>
                    <a:pt x="142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5" y="6"/>
                    <a:pt x="144" y="8"/>
                    <a:pt x="143" y="11"/>
                  </a:cubicBezTo>
                  <a:moveTo>
                    <a:pt x="5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1" y="8"/>
                    <a:pt x="0" y="4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4"/>
                    <a:pt x="4" y="8"/>
                    <a:pt x="5" y="11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2" name="Freeform 24">
              <a:extLst>
                <a:ext uri="{FF2B5EF4-FFF2-40B4-BE49-F238E27FC236}">
                  <a16:creationId xmlns:a16="http://schemas.microsoft.com/office/drawing/2014/main" id="{540E674C-7D52-4D6C-A57C-26C336596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11801" y="4900613"/>
              <a:ext cx="531813" cy="76200"/>
            </a:xfrm>
            <a:custGeom>
              <a:avLst/>
              <a:gdLst>
                <a:gd name="T0" fmla="*/ 130 w 141"/>
                <a:gd name="T1" fmla="*/ 20 h 20"/>
                <a:gd name="T2" fmla="*/ 127 w 141"/>
                <a:gd name="T3" fmla="*/ 20 h 20"/>
                <a:gd name="T4" fmla="*/ 138 w 141"/>
                <a:gd name="T5" fmla="*/ 0 h 20"/>
                <a:gd name="T6" fmla="*/ 141 w 141"/>
                <a:gd name="T7" fmla="*/ 0 h 20"/>
                <a:gd name="T8" fmla="*/ 130 w 141"/>
                <a:gd name="T9" fmla="*/ 20 h 20"/>
                <a:gd name="T10" fmla="*/ 15 w 141"/>
                <a:gd name="T11" fmla="*/ 20 h 20"/>
                <a:gd name="T12" fmla="*/ 11 w 141"/>
                <a:gd name="T13" fmla="*/ 20 h 20"/>
                <a:gd name="T14" fmla="*/ 0 w 141"/>
                <a:gd name="T15" fmla="*/ 0 h 20"/>
                <a:gd name="T16" fmla="*/ 3 w 141"/>
                <a:gd name="T17" fmla="*/ 0 h 20"/>
                <a:gd name="T18" fmla="*/ 15 w 141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0">
                  <a:moveTo>
                    <a:pt x="130" y="20"/>
                  </a:moveTo>
                  <a:cubicBezTo>
                    <a:pt x="127" y="20"/>
                    <a:pt x="127" y="20"/>
                    <a:pt x="127" y="20"/>
                  </a:cubicBezTo>
                  <a:cubicBezTo>
                    <a:pt x="131" y="14"/>
                    <a:pt x="135" y="7"/>
                    <a:pt x="138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38" y="7"/>
                    <a:pt x="135" y="14"/>
                    <a:pt x="130" y="20"/>
                  </a:cubicBezTo>
                  <a:moveTo>
                    <a:pt x="15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6" y="14"/>
                    <a:pt x="3" y="7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7"/>
                    <a:pt x="10" y="14"/>
                    <a:pt x="15" y="20"/>
                  </a:cubicBezTo>
                </a:path>
              </a:pathLst>
            </a:custGeom>
            <a:solidFill>
              <a:srgbClr val="7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3" name="Freeform 25">
              <a:extLst>
                <a:ext uri="{FF2B5EF4-FFF2-40B4-BE49-F238E27FC236}">
                  <a16:creationId xmlns:a16="http://schemas.microsoft.com/office/drawing/2014/main" id="{98EDE812-511C-43CD-AE3B-77E776E05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79988" y="4829175"/>
              <a:ext cx="15875" cy="33338"/>
            </a:xfrm>
            <a:custGeom>
              <a:avLst/>
              <a:gdLst>
                <a:gd name="T0" fmla="*/ 3 w 4"/>
                <a:gd name="T1" fmla="*/ 9 h 9"/>
                <a:gd name="T2" fmla="*/ 0 w 4"/>
                <a:gd name="T3" fmla="*/ 9 h 9"/>
                <a:gd name="T4" fmla="*/ 0 w 4"/>
                <a:gd name="T5" fmla="*/ 8 h 9"/>
                <a:gd name="T6" fmla="*/ 1 w 4"/>
                <a:gd name="T7" fmla="*/ 0 h 9"/>
                <a:gd name="T8" fmla="*/ 4 w 4"/>
                <a:gd name="T9" fmla="*/ 0 h 9"/>
                <a:gd name="T10" fmla="*/ 3 w 4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9">
                  <a:moveTo>
                    <a:pt x="3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6"/>
                    <a:pt x="0" y="3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3" y="3"/>
                    <a:pt x="3" y="6"/>
                    <a:pt x="3" y="9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4" name="Freeform 26">
              <a:extLst>
                <a:ext uri="{FF2B5EF4-FFF2-40B4-BE49-F238E27FC236}">
                  <a16:creationId xmlns:a16="http://schemas.microsoft.com/office/drawing/2014/main" id="{BBABCFEF-B09C-4D26-9EC8-1D42921EE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79988" y="4859338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5" name="Freeform 27">
              <a:extLst>
                <a:ext uri="{FF2B5EF4-FFF2-40B4-BE49-F238E27FC236}">
                  <a16:creationId xmlns:a16="http://schemas.microsoft.com/office/drawing/2014/main" id="{09585964-8F53-4E72-BA9A-AE728173D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79988" y="4760913"/>
              <a:ext cx="15875" cy="41275"/>
            </a:xfrm>
            <a:custGeom>
              <a:avLst/>
              <a:gdLst>
                <a:gd name="T0" fmla="*/ 4 w 4"/>
                <a:gd name="T1" fmla="*/ 11 h 11"/>
                <a:gd name="T2" fmla="*/ 1 w 4"/>
                <a:gd name="T3" fmla="*/ 11 h 11"/>
                <a:gd name="T4" fmla="*/ 0 w 4"/>
                <a:gd name="T5" fmla="*/ 0 h 11"/>
                <a:gd name="T6" fmla="*/ 3 w 4"/>
                <a:gd name="T7" fmla="*/ 0 h 11"/>
                <a:gd name="T8" fmla="*/ 4 w 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4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7"/>
                    <a:pt x="0" y="4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4"/>
                    <a:pt x="4" y="7"/>
                    <a:pt x="4" y="11"/>
                  </a:cubicBezTo>
                </a:path>
              </a:pathLst>
            </a:custGeom>
            <a:solidFill>
              <a:srgbClr val="E5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6" name="Freeform 28">
              <a:extLst>
                <a:ext uri="{FF2B5EF4-FFF2-40B4-BE49-F238E27FC236}">
                  <a16:creationId xmlns:a16="http://schemas.microsoft.com/office/drawing/2014/main" id="{7634F7BF-138C-44A7-9735-2CEEAB599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5876" y="4575175"/>
              <a:ext cx="90488" cy="95250"/>
            </a:xfrm>
            <a:custGeom>
              <a:avLst/>
              <a:gdLst>
                <a:gd name="T0" fmla="*/ 21 w 24"/>
                <a:gd name="T1" fmla="*/ 25 h 25"/>
                <a:gd name="T2" fmla="*/ 0 w 24"/>
                <a:gd name="T3" fmla="*/ 3 h 25"/>
                <a:gd name="T4" fmla="*/ 1 w 24"/>
                <a:gd name="T5" fmla="*/ 0 h 25"/>
                <a:gd name="T6" fmla="*/ 24 w 24"/>
                <a:gd name="T7" fmla="*/ 24 h 25"/>
                <a:gd name="T8" fmla="*/ 21 w 24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5">
                  <a:moveTo>
                    <a:pt x="21" y="25"/>
                  </a:moveTo>
                  <a:cubicBezTo>
                    <a:pt x="16" y="16"/>
                    <a:pt x="8" y="9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0" y="6"/>
                    <a:pt x="18" y="14"/>
                    <a:pt x="24" y="24"/>
                  </a:cubicBezTo>
                  <a:cubicBezTo>
                    <a:pt x="23" y="24"/>
                    <a:pt x="22" y="25"/>
                    <a:pt x="21" y="25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58F21C83-610A-454A-A7B5-3A4F88EC6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8088" y="4667250"/>
              <a:ext cx="46038" cy="82550"/>
            </a:xfrm>
            <a:custGeom>
              <a:avLst/>
              <a:gdLst>
                <a:gd name="T0" fmla="*/ 12 w 12"/>
                <a:gd name="T1" fmla="*/ 22 h 22"/>
                <a:gd name="T2" fmla="*/ 7 w 12"/>
                <a:gd name="T3" fmla="*/ 17 h 22"/>
                <a:gd name="T4" fmla="*/ 0 w 12"/>
                <a:gd name="T5" fmla="*/ 1 h 22"/>
                <a:gd name="T6" fmla="*/ 3 w 12"/>
                <a:gd name="T7" fmla="*/ 0 h 22"/>
                <a:gd name="T8" fmla="*/ 12 w 1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12" y="22"/>
                  </a:moveTo>
                  <a:cubicBezTo>
                    <a:pt x="10" y="21"/>
                    <a:pt x="9" y="19"/>
                    <a:pt x="7" y="17"/>
                  </a:cubicBezTo>
                  <a:cubicBezTo>
                    <a:pt x="6" y="12"/>
                    <a:pt x="3" y="6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7" y="7"/>
                    <a:pt x="10" y="14"/>
                    <a:pt x="12" y="22"/>
                  </a:cubicBezTo>
                </a:path>
              </a:pathLst>
            </a:custGeom>
            <a:solidFill>
              <a:srgbClr val="E0A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450E50E8-46B9-4143-B5CD-E02B1E44E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1101" y="4730750"/>
              <a:ext cx="19050" cy="22225"/>
            </a:xfrm>
            <a:custGeom>
              <a:avLst/>
              <a:gdLst>
                <a:gd name="T0" fmla="*/ 2 w 5"/>
                <a:gd name="T1" fmla="*/ 6 h 6"/>
                <a:gd name="T2" fmla="*/ 0 w 5"/>
                <a:gd name="T3" fmla="*/ 0 h 6"/>
                <a:gd name="T4" fmla="*/ 5 w 5"/>
                <a:gd name="T5" fmla="*/ 5 h 6"/>
                <a:gd name="T6" fmla="*/ 5 w 5"/>
                <a:gd name="T7" fmla="*/ 6 h 6"/>
                <a:gd name="T8" fmla="*/ 2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2" y="6"/>
                  </a:moveTo>
                  <a:cubicBezTo>
                    <a:pt x="2" y="4"/>
                    <a:pt x="1" y="2"/>
                    <a:pt x="0" y="0"/>
                  </a:cubicBezTo>
                  <a:cubicBezTo>
                    <a:pt x="2" y="2"/>
                    <a:pt x="3" y="4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6"/>
                    <a:pt x="2" y="6"/>
                    <a:pt x="2" y="6"/>
                  </a:cubicBezTo>
                </a:path>
              </a:pathLst>
            </a:custGeom>
            <a:solidFill>
              <a:srgbClr val="E5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D9C04C00-273E-4D09-82EA-CA2EFFA83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62588" y="4697413"/>
              <a:ext cx="323850" cy="358775"/>
            </a:xfrm>
            <a:custGeom>
              <a:avLst/>
              <a:gdLst>
                <a:gd name="T0" fmla="*/ 58 w 86"/>
                <a:gd name="T1" fmla="*/ 95 h 95"/>
                <a:gd name="T2" fmla="*/ 10 w 86"/>
                <a:gd name="T3" fmla="*/ 74 h 95"/>
                <a:gd name="T4" fmla="*/ 14 w 86"/>
                <a:gd name="T5" fmla="*/ 74 h 95"/>
                <a:gd name="T6" fmla="*/ 58 w 86"/>
                <a:gd name="T7" fmla="*/ 92 h 95"/>
                <a:gd name="T8" fmla="*/ 83 w 86"/>
                <a:gd name="T9" fmla="*/ 87 h 95"/>
                <a:gd name="T10" fmla="*/ 84 w 86"/>
                <a:gd name="T11" fmla="*/ 87 h 95"/>
                <a:gd name="T12" fmla="*/ 85 w 86"/>
                <a:gd name="T13" fmla="*/ 88 h 95"/>
                <a:gd name="T14" fmla="*/ 85 w 86"/>
                <a:gd name="T15" fmla="*/ 90 h 95"/>
                <a:gd name="T16" fmla="*/ 58 w 86"/>
                <a:gd name="T17" fmla="*/ 95 h 95"/>
                <a:gd name="T18" fmla="*/ 3 w 86"/>
                <a:gd name="T19" fmla="*/ 2 h 95"/>
                <a:gd name="T20" fmla="*/ 0 w 86"/>
                <a:gd name="T21" fmla="*/ 2 h 95"/>
                <a:gd name="T22" fmla="*/ 0 w 86"/>
                <a:gd name="T23" fmla="*/ 1 h 95"/>
                <a:gd name="T24" fmla="*/ 1 w 86"/>
                <a:gd name="T25" fmla="*/ 0 h 95"/>
                <a:gd name="T26" fmla="*/ 2 w 86"/>
                <a:gd name="T27" fmla="*/ 0 h 95"/>
                <a:gd name="T28" fmla="*/ 3 w 86"/>
                <a:gd name="T2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95">
                  <a:moveTo>
                    <a:pt x="58" y="95"/>
                  </a:moveTo>
                  <a:cubicBezTo>
                    <a:pt x="39" y="95"/>
                    <a:pt x="22" y="87"/>
                    <a:pt x="10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5" y="86"/>
                    <a:pt x="41" y="92"/>
                    <a:pt x="58" y="92"/>
                  </a:cubicBezTo>
                  <a:cubicBezTo>
                    <a:pt x="67" y="92"/>
                    <a:pt x="75" y="91"/>
                    <a:pt x="83" y="87"/>
                  </a:cubicBezTo>
                  <a:cubicBezTo>
                    <a:pt x="84" y="87"/>
                    <a:pt x="84" y="87"/>
                    <a:pt x="84" y="87"/>
                  </a:cubicBezTo>
                  <a:cubicBezTo>
                    <a:pt x="85" y="87"/>
                    <a:pt x="85" y="87"/>
                    <a:pt x="85" y="88"/>
                  </a:cubicBezTo>
                  <a:cubicBezTo>
                    <a:pt x="86" y="88"/>
                    <a:pt x="85" y="89"/>
                    <a:pt x="85" y="90"/>
                  </a:cubicBezTo>
                  <a:cubicBezTo>
                    <a:pt x="76" y="93"/>
                    <a:pt x="67" y="95"/>
                    <a:pt x="58" y="95"/>
                  </a:cubicBezTo>
                  <a:moveTo>
                    <a:pt x="3" y="2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2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2DAFC794-F795-4D89-A5FA-6296AEAC2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87988" y="4703763"/>
              <a:ext cx="36513" cy="152400"/>
            </a:xfrm>
            <a:custGeom>
              <a:avLst/>
              <a:gdLst>
                <a:gd name="T0" fmla="*/ 1 w 10"/>
                <a:gd name="T1" fmla="*/ 40 h 40"/>
                <a:gd name="T2" fmla="*/ 0 w 10"/>
                <a:gd name="T3" fmla="*/ 29 h 40"/>
                <a:gd name="T4" fmla="*/ 7 w 10"/>
                <a:gd name="T5" fmla="*/ 0 h 40"/>
                <a:gd name="T6" fmla="*/ 10 w 10"/>
                <a:gd name="T7" fmla="*/ 0 h 40"/>
                <a:gd name="T8" fmla="*/ 10 w 10"/>
                <a:gd name="T9" fmla="*/ 0 h 40"/>
                <a:gd name="T10" fmla="*/ 3 w 10"/>
                <a:gd name="T11" fmla="*/ 29 h 40"/>
                <a:gd name="T12" fmla="*/ 4 w 10"/>
                <a:gd name="T13" fmla="*/ 40 h 40"/>
                <a:gd name="T14" fmla="*/ 1 w 1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40">
                  <a:moveTo>
                    <a:pt x="1" y="40"/>
                  </a:moveTo>
                  <a:cubicBezTo>
                    <a:pt x="0" y="36"/>
                    <a:pt x="0" y="33"/>
                    <a:pt x="0" y="29"/>
                  </a:cubicBezTo>
                  <a:cubicBezTo>
                    <a:pt x="0" y="18"/>
                    <a:pt x="2" y="9"/>
                    <a:pt x="7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9"/>
                    <a:pt x="3" y="19"/>
                    <a:pt x="3" y="29"/>
                  </a:cubicBezTo>
                  <a:cubicBezTo>
                    <a:pt x="3" y="32"/>
                    <a:pt x="3" y="36"/>
                    <a:pt x="4" y="40"/>
                  </a:cubicBezTo>
                  <a:cubicBezTo>
                    <a:pt x="3" y="40"/>
                    <a:pt x="2" y="40"/>
                    <a:pt x="1" y="40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1" name="Freeform 33">
              <a:extLst>
                <a:ext uri="{FF2B5EF4-FFF2-40B4-BE49-F238E27FC236}">
                  <a16:creationId xmlns:a16="http://schemas.microsoft.com/office/drawing/2014/main" id="{37A5BAB8-7A19-46A6-9BA2-8B380E9B8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84813" y="4856163"/>
              <a:ext cx="22225" cy="44450"/>
            </a:xfrm>
            <a:custGeom>
              <a:avLst/>
              <a:gdLst>
                <a:gd name="T0" fmla="*/ 6 w 6"/>
                <a:gd name="T1" fmla="*/ 12 h 12"/>
                <a:gd name="T2" fmla="*/ 3 w 6"/>
                <a:gd name="T3" fmla="*/ 12 h 12"/>
                <a:gd name="T4" fmla="*/ 0 w 6"/>
                <a:gd name="T5" fmla="*/ 0 h 12"/>
                <a:gd name="T6" fmla="*/ 3 w 6"/>
                <a:gd name="T7" fmla="*/ 0 h 12"/>
                <a:gd name="T8" fmla="*/ 6 w 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2" y="8"/>
                    <a:pt x="1" y="4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4"/>
                    <a:pt x="5" y="8"/>
                    <a:pt x="6" y="12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2" name="Freeform 34">
              <a:extLst>
                <a:ext uri="{FF2B5EF4-FFF2-40B4-BE49-F238E27FC236}">
                  <a16:creationId xmlns:a16="http://schemas.microsoft.com/office/drawing/2014/main" id="{6656E824-AEFF-4074-8B93-C4EC0AFAD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73701" y="4900613"/>
              <a:ext cx="63500" cy="76200"/>
            </a:xfrm>
            <a:custGeom>
              <a:avLst/>
              <a:gdLst>
                <a:gd name="T0" fmla="*/ 17 w 17"/>
                <a:gd name="T1" fmla="*/ 20 h 20"/>
                <a:gd name="T2" fmla="*/ 13 w 17"/>
                <a:gd name="T3" fmla="*/ 20 h 20"/>
                <a:gd name="T4" fmla="*/ 0 w 17"/>
                <a:gd name="T5" fmla="*/ 0 h 20"/>
                <a:gd name="T6" fmla="*/ 3 w 17"/>
                <a:gd name="T7" fmla="*/ 0 h 20"/>
                <a:gd name="T8" fmla="*/ 17 w 1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0">
                  <a:moveTo>
                    <a:pt x="17" y="20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8" y="15"/>
                    <a:pt x="3" y="8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8"/>
                    <a:pt x="11" y="15"/>
                    <a:pt x="17" y="20"/>
                  </a:cubicBezTo>
                </a:path>
              </a:pathLst>
            </a:custGeom>
            <a:solidFill>
              <a:srgbClr val="7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3" name="Freeform 35">
              <a:extLst>
                <a:ext uri="{FF2B5EF4-FFF2-40B4-BE49-F238E27FC236}">
                  <a16:creationId xmlns:a16="http://schemas.microsoft.com/office/drawing/2014/main" id="{06E1A2AF-1D5B-4396-B7DE-1EB408D94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51451" y="4568825"/>
              <a:ext cx="185738" cy="85725"/>
            </a:xfrm>
            <a:custGeom>
              <a:avLst/>
              <a:gdLst>
                <a:gd name="T0" fmla="*/ 48 w 49"/>
                <a:gd name="T1" fmla="*/ 23 h 23"/>
                <a:gd name="T2" fmla="*/ 47 w 49"/>
                <a:gd name="T3" fmla="*/ 22 h 23"/>
                <a:gd name="T4" fmla="*/ 2 w 49"/>
                <a:gd name="T5" fmla="*/ 3 h 23"/>
                <a:gd name="T6" fmla="*/ 0 w 49"/>
                <a:gd name="T7" fmla="*/ 1 h 23"/>
                <a:gd name="T8" fmla="*/ 2 w 49"/>
                <a:gd name="T9" fmla="*/ 0 h 23"/>
                <a:gd name="T10" fmla="*/ 49 w 49"/>
                <a:gd name="T11" fmla="*/ 20 h 23"/>
                <a:gd name="T12" fmla="*/ 49 w 49"/>
                <a:gd name="T13" fmla="*/ 22 h 23"/>
                <a:gd name="T14" fmla="*/ 48 w 49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23">
                  <a:moveTo>
                    <a:pt x="48" y="23"/>
                  </a:moveTo>
                  <a:cubicBezTo>
                    <a:pt x="47" y="23"/>
                    <a:pt x="47" y="23"/>
                    <a:pt x="47" y="22"/>
                  </a:cubicBezTo>
                  <a:cubicBezTo>
                    <a:pt x="35" y="10"/>
                    <a:pt x="19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9" y="0"/>
                    <a:pt x="37" y="7"/>
                    <a:pt x="49" y="20"/>
                  </a:cubicBezTo>
                  <a:cubicBezTo>
                    <a:pt x="49" y="21"/>
                    <a:pt x="49" y="22"/>
                    <a:pt x="49" y="22"/>
                  </a:cubicBezTo>
                  <a:cubicBezTo>
                    <a:pt x="49" y="23"/>
                    <a:pt x="48" y="23"/>
                    <a:pt x="48" y="23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4" name="Freeform 36">
              <a:extLst>
                <a:ext uri="{FF2B5EF4-FFF2-40B4-BE49-F238E27FC236}">
                  <a16:creationId xmlns:a16="http://schemas.microsoft.com/office/drawing/2014/main" id="{5FDE6134-CACC-4FB6-90A0-1494BD93C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81638" y="4405313"/>
              <a:ext cx="506413" cy="125413"/>
            </a:xfrm>
            <a:custGeom>
              <a:avLst/>
              <a:gdLst>
                <a:gd name="T0" fmla="*/ 129 w 134"/>
                <a:gd name="T1" fmla="*/ 33 h 33"/>
                <a:gd name="T2" fmla="*/ 126 w 134"/>
                <a:gd name="T3" fmla="*/ 32 h 33"/>
                <a:gd name="T4" fmla="*/ 63 w 134"/>
                <a:gd name="T5" fmla="*/ 9 h 33"/>
                <a:gd name="T6" fmla="*/ 8 w 134"/>
                <a:gd name="T7" fmla="*/ 25 h 33"/>
                <a:gd name="T8" fmla="*/ 1 w 134"/>
                <a:gd name="T9" fmla="*/ 24 h 33"/>
                <a:gd name="T10" fmla="*/ 3 w 134"/>
                <a:gd name="T11" fmla="*/ 18 h 33"/>
                <a:gd name="T12" fmla="*/ 63 w 134"/>
                <a:gd name="T13" fmla="*/ 0 h 33"/>
                <a:gd name="T14" fmla="*/ 132 w 134"/>
                <a:gd name="T15" fmla="*/ 25 h 33"/>
                <a:gd name="T16" fmla="*/ 133 w 134"/>
                <a:gd name="T17" fmla="*/ 32 h 33"/>
                <a:gd name="T18" fmla="*/ 129 w 134"/>
                <a:gd name="T1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33">
                  <a:moveTo>
                    <a:pt x="129" y="33"/>
                  </a:moveTo>
                  <a:cubicBezTo>
                    <a:pt x="128" y="33"/>
                    <a:pt x="127" y="33"/>
                    <a:pt x="126" y="32"/>
                  </a:cubicBezTo>
                  <a:cubicBezTo>
                    <a:pt x="109" y="17"/>
                    <a:pt x="86" y="9"/>
                    <a:pt x="63" y="9"/>
                  </a:cubicBezTo>
                  <a:cubicBezTo>
                    <a:pt x="43" y="9"/>
                    <a:pt x="24" y="15"/>
                    <a:pt x="8" y="25"/>
                  </a:cubicBezTo>
                  <a:cubicBezTo>
                    <a:pt x="6" y="27"/>
                    <a:pt x="3" y="26"/>
                    <a:pt x="1" y="24"/>
                  </a:cubicBezTo>
                  <a:cubicBezTo>
                    <a:pt x="0" y="22"/>
                    <a:pt x="1" y="19"/>
                    <a:pt x="3" y="18"/>
                  </a:cubicBezTo>
                  <a:cubicBezTo>
                    <a:pt x="20" y="6"/>
                    <a:pt x="41" y="0"/>
                    <a:pt x="63" y="0"/>
                  </a:cubicBezTo>
                  <a:cubicBezTo>
                    <a:pt x="88" y="0"/>
                    <a:pt x="113" y="9"/>
                    <a:pt x="132" y="25"/>
                  </a:cubicBezTo>
                  <a:cubicBezTo>
                    <a:pt x="134" y="27"/>
                    <a:pt x="134" y="30"/>
                    <a:pt x="133" y="32"/>
                  </a:cubicBezTo>
                  <a:cubicBezTo>
                    <a:pt x="132" y="33"/>
                    <a:pt x="131" y="33"/>
                    <a:pt x="129" y="33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5" name="Freeform 37">
              <a:extLst>
                <a:ext uri="{FF2B5EF4-FFF2-40B4-BE49-F238E27FC236}">
                  <a16:creationId xmlns:a16="http://schemas.microsoft.com/office/drawing/2014/main" id="{27078B8D-84C1-44EA-B3D9-0FCAEBFE1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2701" y="4216400"/>
              <a:ext cx="339725" cy="590550"/>
            </a:xfrm>
            <a:custGeom>
              <a:avLst/>
              <a:gdLst>
                <a:gd name="T0" fmla="*/ 86 w 90"/>
                <a:gd name="T1" fmla="*/ 156 h 156"/>
                <a:gd name="T2" fmla="*/ 83 w 90"/>
                <a:gd name="T3" fmla="*/ 154 h 156"/>
                <a:gd name="T4" fmla="*/ 1 w 90"/>
                <a:gd name="T5" fmla="*/ 7 h 156"/>
                <a:gd name="T6" fmla="*/ 2 w 90"/>
                <a:gd name="T7" fmla="*/ 1 h 156"/>
                <a:gd name="T8" fmla="*/ 7 w 90"/>
                <a:gd name="T9" fmla="*/ 3 h 156"/>
                <a:gd name="T10" fmla="*/ 89 w 90"/>
                <a:gd name="T11" fmla="*/ 150 h 156"/>
                <a:gd name="T12" fmla="*/ 88 w 90"/>
                <a:gd name="T13" fmla="*/ 155 h 156"/>
                <a:gd name="T14" fmla="*/ 86 w 90"/>
                <a:gd name="T1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56">
                  <a:moveTo>
                    <a:pt x="86" y="156"/>
                  </a:moveTo>
                  <a:cubicBezTo>
                    <a:pt x="85" y="156"/>
                    <a:pt x="84" y="155"/>
                    <a:pt x="83" y="15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6" y="1"/>
                    <a:pt x="7" y="3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90" y="152"/>
                    <a:pt x="90" y="154"/>
                    <a:pt x="88" y="155"/>
                  </a:cubicBezTo>
                  <a:cubicBezTo>
                    <a:pt x="87" y="155"/>
                    <a:pt x="87" y="156"/>
                    <a:pt x="86" y="156"/>
                  </a:cubicBezTo>
                </a:path>
              </a:pathLst>
            </a:custGeom>
            <a:solidFill>
              <a:srgbClr val="7F2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6" name="Freeform 38">
              <a:extLst>
                <a:ext uri="{FF2B5EF4-FFF2-40B4-BE49-F238E27FC236}">
                  <a16:creationId xmlns:a16="http://schemas.microsoft.com/office/drawing/2014/main" id="{930E2915-1D46-463A-A7CE-C4ADFDA7DF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276851" y="4259263"/>
              <a:ext cx="885825" cy="581025"/>
            </a:xfrm>
            <a:custGeom>
              <a:avLst/>
              <a:gdLst>
                <a:gd name="T0" fmla="*/ 138 w 235"/>
                <a:gd name="T1" fmla="*/ 144 h 154"/>
                <a:gd name="T2" fmla="*/ 15 w 235"/>
                <a:gd name="T3" fmla="*/ 143 h 154"/>
                <a:gd name="T4" fmla="*/ 77 w 235"/>
                <a:gd name="T5" fmla="*/ 36 h 154"/>
                <a:gd name="T6" fmla="*/ 222 w 235"/>
                <a:gd name="T7" fmla="*/ 9 h 154"/>
                <a:gd name="T8" fmla="*/ 138 w 235"/>
                <a:gd name="T9" fmla="*/ 144 h 154"/>
                <a:gd name="T10" fmla="*/ 233 w 235"/>
                <a:gd name="T11" fmla="*/ 4 h 154"/>
                <a:gd name="T12" fmla="*/ 233 w 235"/>
                <a:gd name="T13" fmla="*/ 4 h 154"/>
                <a:gd name="T14" fmla="*/ 229 w 235"/>
                <a:gd name="T15" fmla="*/ 1 h 154"/>
                <a:gd name="T16" fmla="*/ 72 w 235"/>
                <a:gd name="T17" fmla="*/ 29 h 154"/>
                <a:gd name="T18" fmla="*/ 5 w 235"/>
                <a:gd name="T19" fmla="*/ 148 h 154"/>
                <a:gd name="T20" fmla="*/ 142 w 235"/>
                <a:gd name="T21" fmla="*/ 152 h 154"/>
                <a:gd name="T22" fmla="*/ 233 w 235"/>
                <a:gd name="T23" fmla="*/ 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" h="154">
                  <a:moveTo>
                    <a:pt x="138" y="144"/>
                  </a:moveTo>
                  <a:cubicBezTo>
                    <a:pt x="15" y="143"/>
                    <a:pt x="15" y="143"/>
                    <a:pt x="15" y="143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222" y="9"/>
                    <a:pt x="222" y="9"/>
                    <a:pt x="222" y="9"/>
                  </a:cubicBezTo>
                  <a:cubicBezTo>
                    <a:pt x="138" y="144"/>
                    <a:pt x="138" y="144"/>
                    <a:pt x="138" y="144"/>
                  </a:cubicBezTo>
                  <a:moveTo>
                    <a:pt x="233" y="4"/>
                  </a:moveTo>
                  <a:cubicBezTo>
                    <a:pt x="233" y="4"/>
                    <a:pt x="233" y="4"/>
                    <a:pt x="233" y="4"/>
                  </a:cubicBezTo>
                  <a:cubicBezTo>
                    <a:pt x="234" y="2"/>
                    <a:pt x="231" y="0"/>
                    <a:pt x="229" y="1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0" y="154"/>
                    <a:pt x="4" y="146"/>
                    <a:pt x="5" y="148"/>
                  </a:cubicBezTo>
                  <a:cubicBezTo>
                    <a:pt x="7" y="152"/>
                    <a:pt x="4" y="149"/>
                    <a:pt x="142" y="152"/>
                  </a:cubicBezTo>
                  <a:cubicBezTo>
                    <a:pt x="235" y="3"/>
                    <a:pt x="233" y="6"/>
                    <a:pt x="233" y="4"/>
                  </a:cubicBezTo>
                </a:path>
              </a:pathLst>
            </a:custGeom>
            <a:solidFill>
              <a:srgbClr val="7F2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7" name="Freeform 39">
              <a:extLst>
                <a:ext uri="{FF2B5EF4-FFF2-40B4-BE49-F238E27FC236}">
                  <a16:creationId xmlns:a16="http://schemas.microsoft.com/office/drawing/2014/main" id="{F3D7CA32-D4A5-49D7-BAFA-64F89EBB3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45001" y="4262438"/>
              <a:ext cx="46038" cy="49213"/>
            </a:xfrm>
            <a:custGeom>
              <a:avLst/>
              <a:gdLst>
                <a:gd name="T0" fmla="*/ 7 w 12"/>
                <a:gd name="T1" fmla="*/ 13 h 13"/>
                <a:gd name="T2" fmla="*/ 7 w 12"/>
                <a:gd name="T3" fmla="*/ 13 h 13"/>
                <a:gd name="T4" fmla="*/ 11 w 12"/>
                <a:gd name="T5" fmla="*/ 6 h 13"/>
                <a:gd name="T6" fmla="*/ 7 w 12"/>
                <a:gd name="T7" fmla="*/ 13 h 13"/>
                <a:gd name="T8" fmla="*/ 11 w 12"/>
                <a:gd name="T9" fmla="*/ 6 h 13"/>
                <a:gd name="T10" fmla="*/ 11 w 12"/>
                <a:gd name="T11" fmla="*/ 6 h 13"/>
                <a:gd name="T12" fmla="*/ 11 w 12"/>
                <a:gd name="T13" fmla="*/ 6 h 13"/>
                <a:gd name="T14" fmla="*/ 11 w 12"/>
                <a:gd name="T15" fmla="*/ 6 h 13"/>
                <a:gd name="T16" fmla="*/ 11 w 12"/>
                <a:gd name="T17" fmla="*/ 6 h 13"/>
                <a:gd name="T18" fmla="*/ 11 w 12"/>
                <a:gd name="T19" fmla="*/ 6 h 13"/>
                <a:gd name="T20" fmla="*/ 12 w 12"/>
                <a:gd name="T21" fmla="*/ 3 h 13"/>
                <a:gd name="T22" fmla="*/ 12 w 12"/>
                <a:gd name="T23" fmla="*/ 3 h 13"/>
                <a:gd name="T24" fmla="*/ 12 w 12"/>
                <a:gd name="T25" fmla="*/ 3 h 13"/>
                <a:gd name="T26" fmla="*/ 12 w 12"/>
                <a:gd name="T27" fmla="*/ 3 h 13"/>
                <a:gd name="T28" fmla="*/ 12 w 12"/>
                <a:gd name="T29" fmla="*/ 3 h 13"/>
                <a:gd name="T30" fmla="*/ 12 w 12"/>
                <a:gd name="T31" fmla="*/ 3 h 13"/>
                <a:gd name="T32" fmla="*/ 12 w 12"/>
                <a:gd name="T33" fmla="*/ 3 h 13"/>
                <a:gd name="T34" fmla="*/ 0 w 12"/>
                <a:gd name="T35" fmla="*/ 1 h 13"/>
                <a:gd name="T36" fmla="*/ 0 w 12"/>
                <a:gd name="T37" fmla="*/ 1 h 13"/>
                <a:gd name="T38" fmla="*/ 8 w 12"/>
                <a:gd name="T39" fmla="*/ 0 h 13"/>
                <a:gd name="T40" fmla="*/ 0 w 12"/>
                <a:gd name="T4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13">
                  <a:moveTo>
                    <a:pt x="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9" y="9"/>
                    <a:pt x="11" y="7"/>
                    <a:pt x="11" y="6"/>
                  </a:cubicBezTo>
                  <a:cubicBezTo>
                    <a:pt x="11" y="7"/>
                    <a:pt x="9" y="9"/>
                    <a:pt x="7" y="13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782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8" name="Freeform 40">
              <a:extLst>
                <a:ext uri="{FF2B5EF4-FFF2-40B4-BE49-F238E27FC236}">
                  <a16:creationId xmlns:a16="http://schemas.microsoft.com/office/drawing/2014/main" id="{4DF33F01-28F8-48B8-82B0-4059B6735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45001" y="4259263"/>
              <a:ext cx="46038" cy="52388"/>
            </a:xfrm>
            <a:custGeom>
              <a:avLst/>
              <a:gdLst>
                <a:gd name="T0" fmla="*/ 7 w 12"/>
                <a:gd name="T1" fmla="*/ 14 h 14"/>
                <a:gd name="T2" fmla="*/ 0 w 12"/>
                <a:gd name="T3" fmla="*/ 2 h 14"/>
                <a:gd name="T4" fmla="*/ 8 w 12"/>
                <a:gd name="T5" fmla="*/ 1 h 14"/>
                <a:gd name="T6" fmla="*/ 9 w 12"/>
                <a:gd name="T7" fmla="*/ 0 h 14"/>
                <a:gd name="T8" fmla="*/ 12 w 12"/>
                <a:gd name="T9" fmla="*/ 4 h 14"/>
                <a:gd name="T10" fmla="*/ 12 w 12"/>
                <a:gd name="T11" fmla="*/ 4 h 14"/>
                <a:gd name="T12" fmla="*/ 12 w 12"/>
                <a:gd name="T13" fmla="*/ 4 h 14"/>
                <a:gd name="T14" fmla="*/ 12 w 12"/>
                <a:gd name="T15" fmla="*/ 4 h 14"/>
                <a:gd name="T16" fmla="*/ 11 w 12"/>
                <a:gd name="T17" fmla="*/ 7 h 14"/>
                <a:gd name="T18" fmla="*/ 11 w 12"/>
                <a:gd name="T19" fmla="*/ 7 h 14"/>
                <a:gd name="T20" fmla="*/ 11 w 12"/>
                <a:gd name="T21" fmla="*/ 7 h 14"/>
                <a:gd name="T22" fmla="*/ 11 w 12"/>
                <a:gd name="T23" fmla="*/ 7 h 14"/>
                <a:gd name="T24" fmla="*/ 11 w 12"/>
                <a:gd name="T25" fmla="*/ 7 h 14"/>
                <a:gd name="T26" fmla="*/ 7 w 12"/>
                <a:gd name="T2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7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2" y="5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8"/>
                    <a:pt x="9" y="10"/>
                    <a:pt x="7" y="14"/>
                  </a:cubicBezTo>
                </a:path>
              </a:pathLst>
            </a:custGeom>
            <a:solidFill>
              <a:srgbClr val="3B1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9" name="Freeform 41">
              <a:extLst>
                <a:ext uri="{FF2B5EF4-FFF2-40B4-BE49-F238E27FC236}">
                  <a16:creationId xmlns:a16="http://schemas.microsoft.com/office/drawing/2014/main" id="{25D850B3-900B-461A-A34F-F440E1C0B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84763" y="4221163"/>
              <a:ext cx="41275" cy="44450"/>
            </a:xfrm>
            <a:custGeom>
              <a:avLst/>
              <a:gdLst>
                <a:gd name="T0" fmla="*/ 11 w 11"/>
                <a:gd name="T1" fmla="*/ 12 h 12"/>
                <a:gd name="T2" fmla="*/ 5 w 11"/>
                <a:gd name="T3" fmla="*/ 2 h 12"/>
                <a:gd name="T4" fmla="*/ 11 w 11"/>
                <a:gd name="T5" fmla="*/ 12 h 12"/>
                <a:gd name="T6" fmla="*/ 0 w 11"/>
                <a:gd name="T7" fmla="*/ 0 h 12"/>
                <a:gd name="T8" fmla="*/ 0 w 11"/>
                <a:gd name="T9" fmla="*/ 0 h 12"/>
                <a:gd name="T10" fmla="*/ 0 w 11"/>
                <a:gd name="T11" fmla="*/ 0 h 12"/>
                <a:gd name="T12" fmla="*/ 0 w 11"/>
                <a:gd name="T13" fmla="*/ 0 h 12"/>
                <a:gd name="T14" fmla="*/ 2 w 11"/>
                <a:gd name="T15" fmla="*/ 0 h 12"/>
                <a:gd name="T16" fmla="*/ 0 w 11"/>
                <a:gd name="T17" fmla="*/ 0 h 12"/>
                <a:gd name="T18" fmla="*/ 2 w 11"/>
                <a:gd name="T19" fmla="*/ 0 h 12"/>
                <a:gd name="T20" fmla="*/ 2 w 11"/>
                <a:gd name="T21" fmla="*/ 0 h 12"/>
                <a:gd name="T22" fmla="*/ 2 w 11"/>
                <a:gd name="T23" fmla="*/ 0 h 12"/>
                <a:gd name="T24" fmla="*/ 2 w 11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2">
                  <a:moveTo>
                    <a:pt x="11" y="1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82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0" name="Freeform 42">
              <a:extLst>
                <a:ext uri="{FF2B5EF4-FFF2-40B4-BE49-F238E27FC236}">
                  <a16:creationId xmlns:a16="http://schemas.microsoft.com/office/drawing/2014/main" id="{7B36AB22-0EBE-426A-B972-716A946D9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2701" y="4221163"/>
              <a:ext cx="49213" cy="52388"/>
            </a:xfrm>
            <a:custGeom>
              <a:avLst/>
              <a:gdLst>
                <a:gd name="T0" fmla="*/ 5 w 13"/>
                <a:gd name="T1" fmla="*/ 14 h 14"/>
                <a:gd name="T2" fmla="*/ 1 w 13"/>
                <a:gd name="T3" fmla="*/ 6 h 14"/>
                <a:gd name="T4" fmla="*/ 0 w 13"/>
                <a:gd name="T5" fmla="*/ 4 h 14"/>
                <a:gd name="T6" fmla="*/ 2 w 13"/>
                <a:gd name="T7" fmla="*/ 0 h 14"/>
                <a:gd name="T8" fmla="*/ 2 w 13"/>
                <a:gd name="T9" fmla="*/ 0 h 14"/>
                <a:gd name="T10" fmla="*/ 2 w 13"/>
                <a:gd name="T11" fmla="*/ 0 h 14"/>
                <a:gd name="T12" fmla="*/ 2 w 13"/>
                <a:gd name="T13" fmla="*/ 0 h 14"/>
                <a:gd name="T14" fmla="*/ 4 w 13"/>
                <a:gd name="T15" fmla="*/ 0 h 14"/>
                <a:gd name="T16" fmla="*/ 4 w 13"/>
                <a:gd name="T17" fmla="*/ 0 h 14"/>
                <a:gd name="T18" fmla="*/ 4 w 13"/>
                <a:gd name="T19" fmla="*/ 0 h 14"/>
                <a:gd name="T20" fmla="*/ 7 w 13"/>
                <a:gd name="T21" fmla="*/ 2 h 14"/>
                <a:gd name="T22" fmla="*/ 7 w 13"/>
                <a:gd name="T23" fmla="*/ 2 h 14"/>
                <a:gd name="T24" fmla="*/ 13 w 13"/>
                <a:gd name="T25" fmla="*/ 12 h 14"/>
                <a:gd name="T26" fmla="*/ 5 w 13"/>
                <a:gd name="T2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4">
                  <a:moveTo>
                    <a:pt x="5" y="14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5" y="14"/>
                    <a:pt x="5" y="14"/>
                    <a:pt x="5" y="14"/>
                  </a:cubicBezTo>
                </a:path>
              </a:pathLst>
            </a:custGeom>
            <a:solidFill>
              <a:srgbClr val="3B1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1" name="Freeform 43">
              <a:extLst>
                <a:ext uri="{FF2B5EF4-FFF2-40B4-BE49-F238E27FC236}">
                  <a16:creationId xmlns:a16="http://schemas.microsoft.com/office/drawing/2014/main" id="{3FBEA22B-261D-4276-A0E7-968801022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51451" y="4741863"/>
              <a:ext cx="504825" cy="34925"/>
            </a:xfrm>
            <a:custGeom>
              <a:avLst/>
              <a:gdLst>
                <a:gd name="T0" fmla="*/ 2 w 134"/>
                <a:gd name="T1" fmla="*/ 9 h 9"/>
                <a:gd name="T2" fmla="*/ 1 w 134"/>
                <a:gd name="T3" fmla="*/ 8 h 9"/>
                <a:gd name="T4" fmla="*/ 2 w 134"/>
                <a:gd name="T5" fmla="*/ 6 h 9"/>
                <a:gd name="T6" fmla="*/ 133 w 134"/>
                <a:gd name="T7" fmla="*/ 0 h 9"/>
                <a:gd name="T8" fmla="*/ 134 w 134"/>
                <a:gd name="T9" fmla="*/ 1 h 9"/>
                <a:gd name="T10" fmla="*/ 133 w 134"/>
                <a:gd name="T11" fmla="*/ 3 h 9"/>
                <a:gd name="T12" fmla="*/ 2 w 134"/>
                <a:gd name="T13" fmla="*/ 9 h 9"/>
                <a:gd name="T14" fmla="*/ 2 w 13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9">
                  <a:moveTo>
                    <a:pt x="2" y="9"/>
                  </a:moveTo>
                  <a:cubicBezTo>
                    <a:pt x="1" y="9"/>
                    <a:pt x="1" y="8"/>
                    <a:pt x="1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4" y="0"/>
                    <a:pt x="134" y="1"/>
                    <a:pt x="134" y="1"/>
                  </a:cubicBezTo>
                  <a:cubicBezTo>
                    <a:pt x="134" y="2"/>
                    <a:pt x="134" y="3"/>
                    <a:pt x="133" y="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</a:path>
              </a:pathLst>
            </a:custGeom>
            <a:solidFill>
              <a:srgbClr val="494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2" name="Freeform 44">
              <a:extLst>
                <a:ext uri="{FF2B5EF4-FFF2-40B4-BE49-F238E27FC236}">
                  <a16:creationId xmlns:a16="http://schemas.microsoft.com/office/drawing/2014/main" id="{00FCE4BC-5BCB-465A-BED2-21EB84D0E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51451" y="4848225"/>
              <a:ext cx="512763" cy="33338"/>
            </a:xfrm>
            <a:custGeom>
              <a:avLst/>
              <a:gdLst>
                <a:gd name="T0" fmla="*/ 135 w 136"/>
                <a:gd name="T1" fmla="*/ 9 h 9"/>
                <a:gd name="T2" fmla="*/ 135 w 136"/>
                <a:gd name="T3" fmla="*/ 9 h 9"/>
                <a:gd name="T4" fmla="*/ 2 w 136"/>
                <a:gd name="T5" fmla="*/ 3 h 9"/>
                <a:gd name="T6" fmla="*/ 1 w 136"/>
                <a:gd name="T7" fmla="*/ 2 h 9"/>
                <a:gd name="T8" fmla="*/ 2 w 136"/>
                <a:gd name="T9" fmla="*/ 1 h 9"/>
                <a:gd name="T10" fmla="*/ 135 w 136"/>
                <a:gd name="T11" fmla="*/ 7 h 9"/>
                <a:gd name="T12" fmla="*/ 136 w 136"/>
                <a:gd name="T13" fmla="*/ 8 h 9"/>
                <a:gd name="T14" fmla="*/ 135 w 13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9">
                  <a:moveTo>
                    <a:pt x="135" y="9"/>
                  </a:moveTo>
                  <a:cubicBezTo>
                    <a:pt x="135" y="9"/>
                    <a:pt x="135" y="9"/>
                    <a:pt x="135" y="9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6" y="7"/>
                    <a:pt x="136" y="7"/>
                    <a:pt x="136" y="8"/>
                  </a:cubicBezTo>
                  <a:cubicBezTo>
                    <a:pt x="136" y="8"/>
                    <a:pt x="136" y="9"/>
                    <a:pt x="135" y="9"/>
                  </a:cubicBezTo>
                </a:path>
              </a:pathLst>
            </a:custGeom>
            <a:solidFill>
              <a:srgbClr val="494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3" name="Oval 45">
              <a:extLst>
                <a:ext uri="{FF2B5EF4-FFF2-40B4-BE49-F238E27FC236}">
                  <a16:creationId xmlns:a16="http://schemas.microsoft.com/office/drawing/2014/main" id="{B7D135C7-94FF-47EC-820B-855943650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829176" y="4730750"/>
              <a:ext cx="161925" cy="161925"/>
            </a:xfrm>
            <a:prstGeom prst="ellipse">
              <a:avLst/>
            </a:prstGeom>
            <a:solidFill>
              <a:srgbClr val="5FC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4" name="Freeform 46">
              <a:extLst>
                <a:ext uri="{FF2B5EF4-FFF2-40B4-BE49-F238E27FC236}">
                  <a16:creationId xmlns:a16="http://schemas.microsoft.com/office/drawing/2014/main" id="{A6720F9C-5276-4EAB-8DC7-3CE0767F4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689476" y="4851400"/>
              <a:ext cx="11113" cy="15875"/>
            </a:xfrm>
            <a:custGeom>
              <a:avLst/>
              <a:gdLst>
                <a:gd name="T0" fmla="*/ 0 w 3"/>
                <a:gd name="T1" fmla="*/ 4 h 4"/>
                <a:gd name="T2" fmla="*/ 0 w 3"/>
                <a:gd name="T3" fmla="*/ 4 h 4"/>
                <a:gd name="T4" fmla="*/ 0 w 3"/>
                <a:gd name="T5" fmla="*/ 4 h 4"/>
                <a:gd name="T6" fmla="*/ 0 w 3"/>
                <a:gd name="T7" fmla="*/ 4 h 4"/>
                <a:gd name="T8" fmla="*/ 0 w 3"/>
                <a:gd name="T9" fmla="*/ 4 h 4"/>
                <a:gd name="T10" fmla="*/ 0 w 3"/>
                <a:gd name="T11" fmla="*/ 4 h 4"/>
                <a:gd name="T12" fmla="*/ 0 w 3"/>
                <a:gd name="T13" fmla="*/ 4 h 4"/>
                <a:gd name="T14" fmla="*/ 0 w 3"/>
                <a:gd name="T15" fmla="*/ 4 h 4"/>
                <a:gd name="T16" fmla="*/ 0 w 3"/>
                <a:gd name="T17" fmla="*/ 4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4 h 4"/>
                <a:gd name="T24" fmla="*/ 0 w 3"/>
                <a:gd name="T25" fmla="*/ 4 h 4"/>
                <a:gd name="T26" fmla="*/ 0 w 3"/>
                <a:gd name="T27" fmla="*/ 4 h 4"/>
                <a:gd name="T28" fmla="*/ 0 w 3"/>
                <a:gd name="T29" fmla="*/ 4 h 4"/>
                <a:gd name="T30" fmla="*/ 0 w 3"/>
                <a:gd name="T31" fmla="*/ 4 h 4"/>
                <a:gd name="T32" fmla="*/ 3 w 3"/>
                <a:gd name="T33" fmla="*/ 0 h 4"/>
                <a:gd name="T34" fmla="*/ 3 w 3"/>
                <a:gd name="T35" fmla="*/ 0 h 4"/>
                <a:gd name="T36" fmla="*/ 0 w 3"/>
                <a:gd name="T3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0" y="4"/>
                  </a:cubicBezTo>
                </a:path>
              </a:pathLst>
            </a:custGeom>
            <a:solidFill>
              <a:srgbClr val="578C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5" name="Freeform 47">
              <a:extLst>
                <a:ext uri="{FF2B5EF4-FFF2-40B4-BE49-F238E27FC236}">
                  <a16:creationId xmlns:a16="http://schemas.microsoft.com/office/drawing/2014/main" id="{851C13E4-131C-480C-9D71-C097884B7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0126" y="4730750"/>
              <a:ext cx="131763" cy="161925"/>
            </a:xfrm>
            <a:custGeom>
              <a:avLst/>
              <a:gdLst>
                <a:gd name="T0" fmla="*/ 17 w 35"/>
                <a:gd name="T1" fmla="*/ 43 h 43"/>
                <a:gd name="T2" fmla="*/ 14 w 35"/>
                <a:gd name="T3" fmla="*/ 36 h 43"/>
                <a:gd name="T4" fmla="*/ 4 w 35"/>
                <a:gd name="T5" fmla="*/ 18 h 43"/>
                <a:gd name="T6" fmla="*/ 0 w 35"/>
                <a:gd name="T7" fmla="*/ 7 h 43"/>
                <a:gd name="T8" fmla="*/ 16 w 35"/>
                <a:gd name="T9" fmla="*/ 0 h 43"/>
                <a:gd name="T10" fmla="*/ 22 w 35"/>
                <a:gd name="T11" fmla="*/ 1 h 43"/>
                <a:gd name="T12" fmla="*/ 35 w 35"/>
                <a:gd name="T13" fmla="*/ 32 h 43"/>
                <a:gd name="T14" fmla="*/ 32 w 35"/>
                <a:gd name="T15" fmla="*/ 36 h 43"/>
                <a:gd name="T16" fmla="*/ 32 w 35"/>
                <a:gd name="T17" fmla="*/ 36 h 43"/>
                <a:gd name="T18" fmla="*/ 32 w 35"/>
                <a:gd name="T19" fmla="*/ 36 h 43"/>
                <a:gd name="T20" fmla="*/ 32 w 35"/>
                <a:gd name="T21" fmla="*/ 36 h 43"/>
                <a:gd name="T22" fmla="*/ 32 w 35"/>
                <a:gd name="T23" fmla="*/ 36 h 43"/>
                <a:gd name="T24" fmla="*/ 32 w 35"/>
                <a:gd name="T25" fmla="*/ 36 h 43"/>
                <a:gd name="T26" fmla="*/ 32 w 35"/>
                <a:gd name="T27" fmla="*/ 36 h 43"/>
                <a:gd name="T28" fmla="*/ 32 w 35"/>
                <a:gd name="T29" fmla="*/ 36 h 43"/>
                <a:gd name="T30" fmla="*/ 32 w 35"/>
                <a:gd name="T31" fmla="*/ 36 h 43"/>
                <a:gd name="T32" fmla="*/ 32 w 35"/>
                <a:gd name="T33" fmla="*/ 36 h 43"/>
                <a:gd name="T34" fmla="*/ 32 w 35"/>
                <a:gd name="T35" fmla="*/ 36 h 43"/>
                <a:gd name="T36" fmla="*/ 17 w 35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3">
                  <a:moveTo>
                    <a:pt x="17" y="43"/>
                  </a:moveTo>
                  <a:cubicBezTo>
                    <a:pt x="16" y="41"/>
                    <a:pt x="15" y="38"/>
                    <a:pt x="14" y="36"/>
                  </a:cubicBezTo>
                  <a:cubicBezTo>
                    <a:pt x="12" y="30"/>
                    <a:pt x="8" y="20"/>
                    <a:pt x="4" y="18"/>
                  </a:cubicBezTo>
                  <a:cubicBezTo>
                    <a:pt x="2" y="17"/>
                    <a:pt x="1" y="12"/>
                    <a:pt x="0" y="7"/>
                  </a:cubicBezTo>
                  <a:cubicBezTo>
                    <a:pt x="4" y="3"/>
                    <a:pt x="10" y="0"/>
                    <a:pt x="16" y="0"/>
                  </a:cubicBezTo>
                  <a:cubicBezTo>
                    <a:pt x="18" y="0"/>
                    <a:pt x="20" y="0"/>
                    <a:pt x="22" y="1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4" y="33"/>
                    <a:pt x="33" y="34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28" y="40"/>
                    <a:pt x="23" y="43"/>
                    <a:pt x="17" y="43"/>
                  </a:cubicBezTo>
                </a:path>
              </a:pathLst>
            </a:custGeom>
            <a:solidFill>
              <a:srgbClr val="3BA5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6" name="Freeform 48">
              <a:extLst>
                <a:ext uri="{FF2B5EF4-FFF2-40B4-BE49-F238E27FC236}">
                  <a16:creationId xmlns:a16="http://schemas.microsoft.com/office/drawing/2014/main" id="{8A82AE24-48DB-4BDD-B2FE-6F71A26A4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57738" y="4810125"/>
              <a:ext cx="128588" cy="200025"/>
            </a:xfrm>
            <a:custGeom>
              <a:avLst/>
              <a:gdLst>
                <a:gd name="T0" fmla="*/ 33 w 34"/>
                <a:gd name="T1" fmla="*/ 53 h 53"/>
                <a:gd name="T2" fmla="*/ 31 w 34"/>
                <a:gd name="T3" fmla="*/ 52 h 53"/>
                <a:gd name="T4" fmla="*/ 1 w 34"/>
                <a:gd name="T5" fmla="*/ 3 h 53"/>
                <a:gd name="T6" fmla="*/ 1 w 34"/>
                <a:gd name="T7" fmla="*/ 1 h 53"/>
                <a:gd name="T8" fmla="*/ 3 w 34"/>
                <a:gd name="T9" fmla="*/ 1 h 53"/>
                <a:gd name="T10" fmla="*/ 34 w 34"/>
                <a:gd name="T11" fmla="*/ 51 h 53"/>
                <a:gd name="T12" fmla="*/ 33 w 34"/>
                <a:gd name="T13" fmla="*/ 53 h 53"/>
                <a:gd name="T14" fmla="*/ 33 w 34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3">
                  <a:moveTo>
                    <a:pt x="33" y="53"/>
                  </a:moveTo>
                  <a:cubicBezTo>
                    <a:pt x="32" y="53"/>
                    <a:pt x="32" y="53"/>
                    <a:pt x="31" y="5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1"/>
                    <a:pt x="1" y="1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51"/>
                    <a:pt x="34" y="52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7" name="Freeform 49">
              <a:extLst>
                <a:ext uri="{FF2B5EF4-FFF2-40B4-BE49-F238E27FC236}">
                  <a16:creationId xmlns:a16="http://schemas.microsoft.com/office/drawing/2014/main" id="{0C732EA4-BC62-42F6-96BF-CB12CBA66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08526" y="4983163"/>
              <a:ext cx="147638" cy="42863"/>
            </a:xfrm>
            <a:custGeom>
              <a:avLst/>
              <a:gdLst>
                <a:gd name="T0" fmla="*/ 3 w 39"/>
                <a:gd name="T1" fmla="*/ 11 h 11"/>
                <a:gd name="T2" fmla="*/ 0 w 39"/>
                <a:gd name="T3" fmla="*/ 8 h 11"/>
                <a:gd name="T4" fmla="*/ 3 w 39"/>
                <a:gd name="T5" fmla="*/ 5 h 11"/>
                <a:gd name="T6" fmla="*/ 36 w 39"/>
                <a:gd name="T7" fmla="*/ 0 h 11"/>
                <a:gd name="T8" fmla="*/ 39 w 39"/>
                <a:gd name="T9" fmla="*/ 3 h 11"/>
                <a:gd name="T10" fmla="*/ 37 w 39"/>
                <a:gd name="T11" fmla="*/ 6 h 11"/>
                <a:gd name="T12" fmla="*/ 4 w 39"/>
                <a:gd name="T13" fmla="*/ 11 h 11"/>
                <a:gd name="T14" fmla="*/ 3 w 39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1">
                  <a:moveTo>
                    <a:pt x="3" y="11"/>
                  </a:moveTo>
                  <a:cubicBezTo>
                    <a:pt x="2" y="11"/>
                    <a:pt x="1" y="10"/>
                    <a:pt x="0" y="8"/>
                  </a:cubicBezTo>
                  <a:cubicBezTo>
                    <a:pt x="0" y="7"/>
                    <a:pt x="1" y="5"/>
                    <a:pt x="3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9" y="1"/>
                    <a:pt x="39" y="3"/>
                  </a:cubicBezTo>
                  <a:cubicBezTo>
                    <a:pt x="39" y="4"/>
                    <a:pt x="38" y="6"/>
                    <a:pt x="37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3" y="11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8" name="Freeform 50">
              <a:extLst>
                <a:ext uri="{FF2B5EF4-FFF2-40B4-BE49-F238E27FC236}">
                  <a16:creationId xmlns:a16="http://schemas.microsoft.com/office/drawing/2014/main" id="{799BB87A-6478-4F35-8CC6-C8E5D33B1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02238" y="4210050"/>
              <a:ext cx="169863" cy="44450"/>
            </a:xfrm>
            <a:custGeom>
              <a:avLst/>
              <a:gdLst>
                <a:gd name="T0" fmla="*/ 12 w 45"/>
                <a:gd name="T1" fmla="*/ 0 h 12"/>
                <a:gd name="T2" fmla="*/ 41 w 45"/>
                <a:gd name="T3" fmla="*/ 0 h 12"/>
                <a:gd name="T4" fmla="*/ 45 w 45"/>
                <a:gd name="T5" fmla="*/ 4 h 12"/>
                <a:gd name="T6" fmla="*/ 45 w 45"/>
                <a:gd name="T7" fmla="*/ 8 h 12"/>
                <a:gd name="T8" fmla="*/ 41 w 45"/>
                <a:gd name="T9" fmla="*/ 12 h 12"/>
                <a:gd name="T10" fmla="*/ 5 w 45"/>
                <a:gd name="T11" fmla="*/ 12 h 12"/>
                <a:gd name="T12" fmla="*/ 1 w 45"/>
                <a:gd name="T13" fmla="*/ 7 h 12"/>
                <a:gd name="T14" fmla="*/ 12 w 4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2">
                  <a:moveTo>
                    <a:pt x="1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4" y="0"/>
                    <a:pt x="45" y="1"/>
                    <a:pt x="45" y="4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10"/>
                    <a:pt x="44" y="12"/>
                    <a:pt x="41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1" y="7"/>
                  </a:cubicBezTo>
                  <a:cubicBezTo>
                    <a:pt x="3" y="2"/>
                    <a:pt x="7" y="0"/>
                    <a:pt x="12" y="0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9" name="Freeform 51">
              <a:extLst>
                <a:ext uri="{FF2B5EF4-FFF2-40B4-BE49-F238E27FC236}">
                  <a16:creationId xmlns:a16="http://schemas.microsoft.com/office/drawing/2014/main" id="{291EB433-A73C-4EF0-BA51-CECD90B33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16526" y="3873500"/>
              <a:ext cx="557213" cy="917575"/>
            </a:xfrm>
            <a:custGeom>
              <a:avLst/>
              <a:gdLst>
                <a:gd name="T0" fmla="*/ 74 w 148"/>
                <a:gd name="T1" fmla="*/ 15 h 243"/>
                <a:gd name="T2" fmla="*/ 32 w 148"/>
                <a:gd name="T3" fmla="*/ 0 h 243"/>
                <a:gd name="T4" fmla="*/ 6 w 148"/>
                <a:gd name="T5" fmla="*/ 47 h 243"/>
                <a:gd name="T6" fmla="*/ 81 w 148"/>
                <a:gd name="T7" fmla="*/ 151 h 243"/>
                <a:gd name="T8" fmla="*/ 120 w 148"/>
                <a:gd name="T9" fmla="*/ 243 h 243"/>
                <a:gd name="T10" fmla="*/ 148 w 148"/>
                <a:gd name="T11" fmla="*/ 234 h 243"/>
                <a:gd name="T12" fmla="*/ 119 w 148"/>
                <a:gd name="T13" fmla="*/ 128 h 243"/>
                <a:gd name="T14" fmla="*/ 74 w 148"/>
                <a:gd name="T15" fmla="*/ 1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43">
                  <a:moveTo>
                    <a:pt x="74" y="15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0" y="28"/>
                    <a:pt x="6" y="47"/>
                  </a:cubicBezTo>
                  <a:cubicBezTo>
                    <a:pt x="12" y="65"/>
                    <a:pt x="59" y="112"/>
                    <a:pt x="81" y="151"/>
                  </a:cubicBezTo>
                  <a:cubicBezTo>
                    <a:pt x="95" y="174"/>
                    <a:pt x="110" y="214"/>
                    <a:pt x="120" y="243"/>
                  </a:cubicBezTo>
                  <a:cubicBezTo>
                    <a:pt x="128" y="240"/>
                    <a:pt x="141" y="236"/>
                    <a:pt x="148" y="234"/>
                  </a:cubicBezTo>
                  <a:cubicBezTo>
                    <a:pt x="141" y="195"/>
                    <a:pt x="125" y="140"/>
                    <a:pt x="119" y="128"/>
                  </a:cubicBezTo>
                  <a:cubicBezTo>
                    <a:pt x="109" y="109"/>
                    <a:pt x="74" y="15"/>
                    <a:pt x="74" y="15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0" name="Freeform 52">
              <a:extLst>
                <a:ext uri="{FF2B5EF4-FFF2-40B4-BE49-F238E27FC236}">
                  <a16:creationId xmlns:a16="http://schemas.microsoft.com/office/drawing/2014/main" id="{FE05E215-3099-4B8C-8E9F-F0FD9F3E7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38738" y="3881438"/>
              <a:ext cx="452438" cy="887413"/>
            </a:xfrm>
            <a:custGeom>
              <a:avLst/>
              <a:gdLst>
                <a:gd name="T0" fmla="*/ 116 w 120"/>
                <a:gd name="T1" fmla="*/ 235 h 235"/>
                <a:gd name="T2" fmla="*/ 120 w 120"/>
                <a:gd name="T3" fmla="*/ 234 h 235"/>
                <a:gd name="T4" fmla="*/ 88 w 120"/>
                <a:gd name="T5" fmla="*/ 148 h 235"/>
                <a:gd name="T6" fmla="*/ 44 w 120"/>
                <a:gd name="T7" fmla="*/ 86 h 235"/>
                <a:gd name="T8" fmla="*/ 8 w 120"/>
                <a:gd name="T9" fmla="*/ 34 h 235"/>
                <a:gd name="T10" fmla="*/ 20 w 120"/>
                <a:gd name="T11" fmla="*/ 1 h 235"/>
                <a:gd name="T12" fmla="*/ 16 w 120"/>
                <a:gd name="T13" fmla="*/ 0 h 235"/>
                <a:gd name="T14" fmla="*/ 4 w 120"/>
                <a:gd name="T15" fmla="*/ 35 h 235"/>
                <a:gd name="T16" fmla="*/ 41 w 120"/>
                <a:gd name="T17" fmla="*/ 88 h 235"/>
                <a:gd name="T18" fmla="*/ 84 w 120"/>
                <a:gd name="T19" fmla="*/ 149 h 235"/>
                <a:gd name="T20" fmla="*/ 116 w 120"/>
                <a:gd name="T21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235">
                  <a:moveTo>
                    <a:pt x="116" y="235"/>
                  </a:moveTo>
                  <a:cubicBezTo>
                    <a:pt x="117" y="235"/>
                    <a:pt x="119" y="235"/>
                    <a:pt x="120" y="234"/>
                  </a:cubicBezTo>
                  <a:cubicBezTo>
                    <a:pt x="116" y="224"/>
                    <a:pt x="99" y="172"/>
                    <a:pt x="88" y="148"/>
                  </a:cubicBezTo>
                  <a:cubicBezTo>
                    <a:pt x="81" y="134"/>
                    <a:pt x="62" y="109"/>
                    <a:pt x="44" y="86"/>
                  </a:cubicBezTo>
                  <a:cubicBezTo>
                    <a:pt x="27" y="63"/>
                    <a:pt x="10" y="42"/>
                    <a:pt x="8" y="34"/>
                  </a:cubicBezTo>
                  <a:cubicBezTo>
                    <a:pt x="4" y="23"/>
                    <a:pt x="13" y="9"/>
                    <a:pt x="20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9" y="8"/>
                    <a:pt x="0" y="23"/>
                    <a:pt x="4" y="35"/>
                  </a:cubicBezTo>
                  <a:cubicBezTo>
                    <a:pt x="7" y="43"/>
                    <a:pt x="24" y="65"/>
                    <a:pt x="41" y="88"/>
                  </a:cubicBezTo>
                  <a:cubicBezTo>
                    <a:pt x="59" y="111"/>
                    <a:pt x="78" y="136"/>
                    <a:pt x="84" y="149"/>
                  </a:cubicBezTo>
                  <a:cubicBezTo>
                    <a:pt x="96" y="173"/>
                    <a:pt x="113" y="225"/>
                    <a:pt x="116" y="235"/>
                  </a:cubicBezTo>
                  <a:close/>
                </a:path>
              </a:pathLst>
            </a:custGeom>
            <a:solidFill>
              <a:srgbClr val="2C25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1" name="Freeform 53">
              <a:extLst>
                <a:ext uri="{FF2B5EF4-FFF2-40B4-BE49-F238E27FC236}">
                  <a16:creationId xmlns:a16="http://schemas.microsoft.com/office/drawing/2014/main" id="{246EA1C5-A621-4E6D-948C-7C2E2E435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4088" y="4757738"/>
              <a:ext cx="115888" cy="161925"/>
            </a:xfrm>
            <a:custGeom>
              <a:avLst/>
              <a:gdLst>
                <a:gd name="T0" fmla="*/ 12 w 31"/>
                <a:gd name="T1" fmla="*/ 43 h 43"/>
                <a:gd name="T2" fmla="*/ 31 w 31"/>
                <a:gd name="T3" fmla="*/ 39 h 43"/>
                <a:gd name="T4" fmla="*/ 24 w 31"/>
                <a:gd name="T5" fmla="*/ 0 h 43"/>
                <a:gd name="T6" fmla="*/ 0 w 31"/>
                <a:gd name="T7" fmla="*/ 9 h 43"/>
                <a:gd name="T8" fmla="*/ 12 w 31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3">
                  <a:moveTo>
                    <a:pt x="12" y="43"/>
                  </a:move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28" y="22"/>
                    <a:pt x="24" y="0"/>
                  </a:cubicBezTo>
                  <a:cubicBezTo>
                    <a:pt x="16" y="2"/>
                    <a:pt x="8" y="6"/>
                    <a:pt x="0" y="9"/>
                  </a:cubicBezTo>
                  <a:cubicBezTo>
                    <a:pt x="7" y="29"/>
                    <a:pt x="12" y="43"/>
                    <a:pt x="12" y="43"/>
                  </a:cubicBezTo>
                  <a:close/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2" name="Freeform 54">
              <a:extLst>
                <a:ext uri="{FF2B5EF4-FFF2-40B4-BE49-F238E27FC236}">
                  <a16:creationId xmlns:a16="http://schemas.microsoft.com/office/drawing/2014/main" id="{4C82DF7F-BAE1-4EF7-81FB-29482AAC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8688" y="4829175"/>
              <a:ext cx="290513" cy="188913"/>
            </a:xfrm>
            <a:custGeom>
              <a:avLst/>
              <a:gdLst>
                <a:gd name="T0" fmla="*/ 19 w 77"/>
                <a:gd name="T1" fmla="*/ 13 h 50"/>
                <a:gd name="T2" fmla="*/ 13 w 77"/>
                <a:gd name="T3" fmla="*/ 22 h 50"/>
                <a:gd name="T4" fmla="*/ 3 w 77"/>
                <a:gd name="T5" fmla="*/ 18 h 50"/>
                <a:gd name="T6" fmla="*/ 2 w 77"/>
                <a:gd name="T7" fmla="*/ 43 h 50"/>
                <a:gd name="T8" fmla="*/ 10 w 77"/>
                <a:gd name="T9" fmla="*/ 50 h 50"/>
                <a:gd name="T10" fmla="*/ 70 w 77"/>
                <a:gd name="T11" fmla="*/ 37 h 50"/>
                <a:gd name="T12" fmla="*/ 65 w 77"/>
                <a:gd name="T13" fmla="*/ 24 h 50"/>
                <a:gd name="T14" fmla="*/ 19 w 77"/>
                <a:gd name="T15" fmla="*/ 1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50">
                  <a:moveTo>
                    <a:pt x="19" y="13"/>
                  </a:moveTo>
                  <a:cubicBezTo>
                    <a:pt x="19" y="13"/>
                    <a:pt x="16" y="22"/>
                    <a:pt x="13" y="22"/>
                  </a:cubicBezTo>
                  <a:cubicBezTo>
                    <a:pt x="11" y="22"/>
                    <a:pt x="5" y="16"/>
                    <a:pt x="3" y="18"/>
                  </a:cubicBezTo>
                  <a:cubicBezTo>
                    <a:pt x="1" y="20"/>
                    <a:pt x="0" y="41"/>
                    <a:pt x="2" y="43"/>
                  </a:cubicBezTo>
                  <a:cubicBezTo>
                    <a:pt x="5" y="46"/>
                    <a:pt x="7" y="50"/>
                    <a:pt x="10" y="50"/>
                  </a:cubicBezTo>
                  <a:cubicBezTo>
                    <a:pt x="13" y="50"/>
                    <a:pt x="63" y="40"/>
                    <a:pt x="70" y="37"/>
                  </a:cubicBezTo>
                  <a:cubicBezTo>
                    <a:pt x="77" y="33"/>
                    <a:pt x="74" y="23"/>
                    <a:pt x="65" y="24"/>
                  </a:cubicBezTo>
                  <a:cubicBezTo>
                    <a:pt x="57" y="25"/>
                    <a:pt x="28" y="0"/>
                    <a:pt x="19" y="13"/>
                  </a:cubicBezTo>
                  <a:close/>
                </a:path>
              </a:pathLst>
            </a:custGeom>
            <a:solidFill>
              <a:srgbClr val="F05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3" name="Freeform 55">
              <a:extLst>
                <a:ext uri="{FF2B5EF4-FFF2-40B4-BE49-F238E27FC236}">
                  <a16:creationId xmlns:a16="http://schemas.microsoft.com/office/drawing/2014/main" id="{97B3A77A-A944-413D-93F5-2920F2B1A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3926" y="4935538"/>
              <a:ext cx="277813" cy="82550"/>
            </a:xfrm>
            <a:custGeom>
              <a:avLst/>
              <a:gdLst>
                <a:gd name="T0" fmla="*/ 12 w 74"/>
                <a:gd name="T1" fmla="*/ 7 h 22"/>
                <a:gd name="T2" fmla="*/ 0 w 74"/>
                <a:gd name="T3" fmla="*/ 11 h 22"/>
                <a:gd name="T4" fmla="*/ 1 w 74"/>
                <a:gd name="T5" fmla="*/ 16 h 22"/>
                <a:gd name="T6" fmla="*/ 9 w 74"/>
                <a:gd name="T7" fmla="*/ 22 h 22"/>
                <a:gd name="T8" fmla="*/ 69 w 74"/>
                <a:gd name="T9" fmla="*/ 9 h 22"/>
                <a:gd name="T10" fmla="*/ 72 w 74"/>
                <a:gd name="T11" fmla="*/ 0 h 22"/>
                <a:gd name="T12" fmla="*/ 68 w 74"/>
                <a:gd name="T13" fmla="*/ 2 h 22"/>
                <a:gd name="T14" fmla="*/ 12 w 74"/>
                <a:gd name="T15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22">
                  <a:moveTo>
                    <a:pt x="12" y="7"/>
                  </a:moveTo>
                  <a:cubicBezTo>
                    <a:pt x="7" y="8"/>
                    <a:pt x="3" y="9"/>
                    <a:pt x="0" y="11"/>
                  </a:cubicBezTo>
                  <a:cubicBezTo>
                    <a:pt x="0" y="13"/>
                    <a:pt x="1" y="16"/>
                    <a:pt x="1" y="16"/>
                  </a:cubicBezTo>
                  <a:cubicBezTo>
                    <a:pt x="3" y="20"/>
                    <a:pt x="6" y="22"/>
                    <a:pt x="9" y="22"/>
                  </a:cubicBezTo>
                  <a:cubicBezTo>
                    <a:pt x="12" y="22"/>
                    <a:pt x="62" y="12"/>
                    <a:pt x="69" y="9"/>
                  </a:cubicBezTo>
                  <a:cubicBezTo>
                    <a:pt x="73" y="7"/>
                    <a:pt x="74" y="3"/>
                    <a:pt x="72" y="0"/>
                  </a:cubicBezTo>
                  <a:cubicBezTo>
                    <a:pt x="71" y="1"/>
                    <a:pt x="70" y="2"/>
                    <a:pt x="68" y="2"/>
                  </a:cubicBezTo>
                  <a:cubicBezTo>
                    <a:pt x="60" y="5"/>
                    <a:pt x="24" y="6"/>
                    <a:pt x="1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4" name="Freeform 56">
              <a:extLst>
                <a:ext uri="{FF2B5EF4-FFF2-40B4-BE49-F238E27FC236}">
                  <a16:creationId xmlns:a16="http://schemas.microsoft.com/office/drawing/2014/main" id="{3FCE0A5C-5F64-44FF-95A2-C7DE02C2D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9013" y="4722813"/>
              <a:ext cx="166688" cy="95250"/>
            </a:xfrm>
            <a:custGeom>
              <a:avLst/>
              <a:gdLst>
                <a:gd name="T0" fmla="*/ 5 w 44"/>
                <a:gd name="T1" fmla="*/ 22 h 25"/>
                <a:gd name="T2" fmla="*/ 39 w 44"/>
                <a:gd name="T3" fmla="*/ 22 h 25"/>
                <a:gd name="T4" fmla="*/ 39 w 44"/>
                <a:gd name="T5" fmla="*/ 2 h 25"/>
                <a:gd name="T6" fmla="*/ 5 w 44"/>
                <a:gd name="T7" fmla="*/ 2 h 25"/>
                <a:gd name="T8" fmla="*/ 5 w 44"/>
                <a:gd name="T9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5">
                  <a:moveTo>
                    <a:pt x="5" y="22"/>
                  </a:moveTo>
                  <a:cubicBezTo>
                    <a:pt x="13" y="25"/>
                    <a:pt x="34" y="24"/>
                    <a:pt x="39" y="22"/>
                  </a:cubicBezTo>
                  <a:cubicBezTo>
                    <a:pt x="44" y="20"/>
                    <a:pt x="44" y="3"/>
                    <a:pt x="39" y="2"/>
                  </a:cubicBezTo>
                  <a:cubicBezTo>
                    <a:pt x="32" y="0"/>
                    <a:pt x="13" y="0"/>
                    <a:pt x="5" y="2"/>
                  </a:cubicBezTo>
                  <a:cubicBezTo>
                    <a:pt x="0" y="2"/>
                    <a:pt x="0" y="20"/>
                    <a:pt x="5" y="22"/>
                  </a:cubicBezTo>
                  <a:close/>
                </a:path>
              </a:pathLst>
            </a:custGeom>
            <a:solidFill>
              <a:srgbClr val="4B5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5" name="Freeform 57">
              <a:extLst>
                <a:ext uri="{FF2B5EF4-FFF2-40B4-BE49-F238E27FC236}">
                  <a16:creationId xmlns:a16="http://schemas.microsoft.com/office/drawing/2014/main" id="{C52FE4F1-5AC4-44A3-B3A2-3454B322F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11701" y="3382963"/>
              <a:ext cx="90488" cy="180975"/>
            </a:xfrm>
            <a:custGeom>
              <a:avLst/>
              <a:gdLst>
                <a:gd name="T0" fmla="*/ 15 w 24"/>
                <a:gd name="T1" fmla="*/ 0 h 48"/>
                <a:gd name="T2" fmla="*/ 21 w 24"/>
                <a:gd name="T3" fmla="*/ 44 h 48"/>
                <a:gd name="T4" fmla="*/ 0 w 24"/>
                <a:gd name="T5" fmla="*/ 38 h 48"/>
                <a:gd name="T6" fmla="*/ 2 w 24"/>
                <a:gd name="T7" fmla="*/ 13 h 48"/>
                <a:gd name="T8" fmla="*/ 15 w 24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8">
                  <a:moveTo>
                    <a:pt x="15" y="0"/>
                  </a:moveTo>
                  <a:cubicBezTo>
                    <a:pt x="15" y="0"/>
                    <a:pt x="24" y="40"/>
                    <a:pt x="21" y="44"/>
                  </a:cubicBezTo>
                  <a:cubicBezTo>
                    <a:pt x="17" y="48"/>
                    <a:pt x="0" y="38"/>
                    <a:pt x="0" y="38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5" y="0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7C3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6" name="Freeform 58">
              <a:extLst>
                <a:ext uri="{FF2B5EF4-FFF2-40B4-BE49-F238E27FC236}">
                  <a16:creationId xmlns:a16="http://schemas.microsoft.com/office/drawing/2014/main" id="{5E8148C0-9875-4C66-B0B3-6BC348B12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0451" y="2928938"/>
              <a:ext cx="619125" cy="654050"/>
            </a:xfrm>
            <a:custGeom>
              <a:avLst/>
              <a:gdLst>
                <a:gd name="T0" fmla="*/ 88 w 164"/>
                <a:gd name="T1" fmla="*/ 109 h 173"/>
                <a:gd name="T2" fmla="*/ 131 w 164"/>
                <a:gd name="T3" fmla="*/ 37 h 173"/>
                <a:gd name="T4" fmla="*/ 136 w 164"/>
                <a:gd name="T5" fmla="*/ 18 h 173"/>
                <a:gd name="T6" fmla="*/ 138 w 164"/>
                <a:gd name="T7" fmla="*/ 19 h 173"/>
                <a:gd name="T8" fmla="*/ 138 w 164"/>
                <a:gd name="T9" fmla="*/ 24 h 173"/>
                <a:gd name="T10" fmla="*/ 140 w 164"/>
                <a:gd name="T11" fmla="*/ 28 h 173"/>
                <a:gd name="T12" fmla="*/ 148 w 164"/>
                <a:gd name="T13" fmla="*/ 4 h 173"/>
                <a:gd name="T14" fmla="*/ 150 w 164"/>
                <a:gd name="T15" fmla="*/ 10 h 173"/>
                <a:gd name="T16" fmla="*/ 147 w 164"/>
                <a:gd name="T17" fmla="*/ 17 h 173"/>
                <a:gd name="T18" fmla="*/ 146 w 164"/>
                <a:gd name="T19" fmla="*/ 24 h 173"/>
                <a:gd name="T20" fmla="*/ 158 w 164"/>
                <a:gd name="T21" fmla="*/ 1 h 173"/>
                <a:gd name="T22" fmla="*/ 149 w 164"/>
                <a:gd name="T23" fmla="*/ 28 h 173"/>
                <a:gd name="T24" fmla="*/ 162 w 164"/>
                <a:gd name="T25" fmla="*/ 6 h 173"/>
                <a:gd name="T26" fmla="*/ 154 w 164"/>
                <a:gd name="T27" fmla="*/ 29 h 173"/>
                <a:gd name="T28" fmla="*/ 157 w 164"/>
                <a:gd name="T29" fmla="*/ 28 h 173"/>
                <a:gd name="T30" fmla="*/ 164 w 164"/>
                <a:gd name="T31" fmla="*/ 22 h 173"/>
                <a:gd name="T32" fmla="*/ 143 w 164"/>
                <a:gd name="T33" fmla="*/ 51 h 173"/>
                <a:gd name="T34" fmla="*/ 143 w 164"/>
                <a:gd name="T35" fmla="*/ 51 h 173"/>
                <a:gd name="T36" fmla="*/ 111 w 164"/>
                <a:gd name="T37" fmla="*/ 129 h 173"/>
                <a:gd name="T38" fmla="*/ 30 w 164"/>
                <a:gd name="T39" fmla="*/ 167 h 173"/>
                <a:gd name="T40" fmla="*/ 9 w 164"/>
                <a:gd name="T41" fmla="*/ 141 h 173"/>
                <a:gd name="T42" fmla="*/ 20 w 164"/>
                <a:gd name="T43" fmla="*/ 133 h 173"/>
                <a:gd name="T44" fmla="*/ 88 w 164"/>
                <a:gd name="T45" fmla="*/ 10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4" h="173">
                  <a:moveTo>
                    <a:pt x="88" y="109"/>
                  </a:moveTo>
                  <a:cubicBezTo>
                    <a:pt x="111" y="90"/>
                    <a:pt x="122" y="58"/>
                    <a:pt x="131" y="37"/>
                  </a:cubicBezTo>
                  <a:cubicBezTo>
                    <a:pt x="132" y="37"/>
                    <a:pt x="132" y="21"/>
                    <a:pt x="136" y="18"/>
                  </a:cubicBezTo>
                  <a:cubicBezTo>
                    <a:pt x="137" y="18"/>
                    <a:pt x="137" y="18"/>
                    <a:pt x="138" y="19"/>
                  </a:cubicBezTo>
                  <a:cubicBezTo>
                    <a:pt x="139" y="20"/>
                    <a:pt x="138" y="21"/>
                    <a:pt x="138" y="24"/>
                  </a:cubicBezTo>
                  <a:cubicBezTo>
                    <a:pt x="138" y="26"/>
                    <a:pt x="139" y="28"/>
                    <a:pt x="140" y="28"/>
                  </a:cubicBezTo>
                  <a:cubicBezTo>
                    <a:pt x="141" y="27"/>
                    <a:pt x="145" y="9"/>
                    <a:pt x="148" y="4"/>
                  </a:cubicBezTo>
                  <a:cubicBezTo>
                    <a:pt x="150" y="2"/>
                    <a:pt x="152" y="2"/>
                    <a:pt x="150" y="10"/>
                  </a:cubicBezTo>
                  <a:cubicBezTo>
                    <a:pt x="149" y="12"/>
                    <a:pt x="148" y="15"/>
                    <a:pt x="147" y="17"/>
                  </a:cubicBezTo>
                  <a:cubicBezTo>
                    <a:pt x="146" y="22"/>
                    <a:pt x="145" y="26"/>
                    <a:pt x="146" y="24"/>
                  </a:cubicBezTo>
                  <a:cubicBezTo>
                    <a:pt x="149" y="21"/>
                    <a:pt x="155" y="0"/>
                    <a:pt x="158" y="1"/>
                  </a:cubicBezTo>
                  <a:cubicBezTo>
                    <a:pt x="160" y="1"/>
                    <a:pt x="149" y="27"/>
                    <a:pt x="149" y="28"/>
                  </a:cubicBezTo>
                  <a:cubicBezTo>
                    <a:pt x="150" y="32"/>
                    <a:pt x="160" y="2"/>
                    <a:pt x="162" y="6"/>
                  </a:cubicBezTo>
                  <a:cubicBezTo>
                    <a:pt x="163" y="8"/>
                    <a:pt x="155" y="25"/>
                    <a:pt x="154" y="29"/>
                  </a:cubicBezTo>
                  <a:cubicBezTo>
                    <a:pt x="153" y="31"/>
                    <a:pt x="155" y="30"/>
                    <a:pt x="157" y="28"/>
                  </a:cubicBezTo>
                  <a:cubicBezTo>
                    <a:pt x="159" y="26"/>
                    <a:pt x="163" y="18"/>
                    <a:pt x="164" y="22"/>
                  </a:cubicBezTo>
                  <a:cubicBezTo>
                    <a:pt x="164" y="26"/>
                    <a:pt x="148" y="44"/>
                    <a:pt x="143" y="51"/>
                  </a:cubicBezTo>
                  <a:cubicBezTo>
                    <a:pt x="143" y="51"/>
                    <a:pt x="143" y="51"/>
                    <a:pt x="143" y="51"/>
                  </a:cubicBezTo>
                  <a:cubicBezTo>
                    <a:pt x="139" y="58"/>
                    <a:pt x="130" y="109"/>
                    <a:pt x="111" y="129"/>
                  </a:cubicBezTo>
                  <a:cubicBezTo>
                    <a:pt x="98" y="143"/>
                    <a:pt x="53" y="158"/>
                    <a:pt x="30" y="167"/>
                  </a:cubicBezTo>
                  <a:cubicBezTo>
                    <a:pt x="15" y="173"/>
                    <a:pt x="0" y="156"/>
                    <a:pt x="9" y="141"/>
                  </a:cubicBezTo>
                  <a:cubicBezTo>
                    <a:pt x="11" y="137"/>
                    <a:pt x="15" y="134"/>
                    <a:pt x="20" y="133"/>
                  </a:cubicBezTo>
                  <a:cubicBezTo>
                    <a:pt x="32" y="131"/>
                    <a:pt x="82" y="115"/>
                    <a:pt x="88" y="109"/>
                  </a:cubicBezTo>
                  <a:close/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7" name="Freeform 59">
              <a:extLst>
                <a:ext uri="{FF2B5EF4-FFF2-40B4-BE49-F238E27FC236}">
                  <a16:creationId xmlns:a16="http://schemas.microsoft.com/office/drawing/2014/main" id="{C6A777C5-BC65-43F3-BCEF-C62341DD9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9826" y="3378200"/>
              <a:ext cx="317500" cy="227013"/>
            </a:xfrm>
            <a:custGeom>
              <a:avLst/>
              <a:gdLst>
                <a:gd name="T0" fmla="*/ 78 w 84"/>
                <a:gd name="T1" fmla="*/ 1 h 60"/>
                <a:gd name="T2" fmla="*/ 6 w 84"/>
                <a:gd name="T3" fmla="*/ 21 h 60"/>
                <a:gd name="T4" fmla="*/ 23 w 84"/>
                <a:gd name="T5" fmla="*/ 60 h 60"/>
                <a:gd name="T6" fmla="*/ 84 w 84"/>
                <a:gd name="T7" fmla="*/ 45 h 60"/>
                <a:gd name="T8" fmla="*/ 78 w 84"/>
                <a:gd name="T9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60">
                  <a:moveTo>
                    <a:pt x="78" y="1"/>
                  </a:moveTo>
                  <a:cubicBezTo>
                    <a:pt x="79" y="0"/>
                    <a:pt x="12" y="12"/>
                    <a:pt x="6" y="21"/>
                  </a:cubicBezTo>
                  <a:cubicBezTo>
                    <a:pt x="0" y="31"/>
                    <a:pt x="7" y="60"/>
                    <a:pt x="23" y="60"/>
                  </a:cubicBezTo>
                  <a:cubicBezTo>
                    <a:pt x="39" y="60"/>
                    <a:pt x="84" y="45"/>
                    <a:pt x="84" y="45"/>
                  </a:cubicBezTo>
                  <a:cubicBezTo>
                    <a:pt x="84" y="45"/>
                    <a:pt x="69" y="9"/>
                    <a:pt x="78" y="1"/>
                  </a:cubicBezTo>
                </a:path>
              </a:pathLst>
            </a:custGeom>
            <a:solidFill>
              <a:srgbClr val="BA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8" name="Freeform 60">
              <a:extLst>
                <a:ext uri="{FF2B5EF4-FFF2-40B4-BE49-F238E27FC236}">
                  <a16:creationId xmlns:a16="http://schemas.microsoft.com/office/drawing/2014/main" id="{5F723FC2-EDBE-43C3-B23C-2D44EEEBD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54626" y="3378200"/>
              <a:ext cx="508000" cy="642938"/>
            </a:xfrm>
            <a:custGeom>
              <a:avLst/>
              <a:gdLst>
                <a:gd name="T0" fmla="*/ 126 w 135"/>
                <a:gd name="T1" fmla="*/ 23 h 170"/>
                <a:gd name="T2" fmla="*/ 129 w 135"/>
                <a:gd name="T3" fmla="*/ 32 h 170"/>
                <a:gd name="T4" fmla="*/ 129 w 135"/>
                <a:gd name="T5" fmla="*/ 84 h 170"/>
                <a:gd name="T6" fmla="*/ 99 w 135"/>
                <a:gd name="T7" fmla="*/ 153 h 170"/>
                <a:gd name="T8" fmla="*/ 10 w 135"/>
                <a:gd name="T9" fmla="*/ 159 h 170"/>
                <a:gd name="T10" fmla="*/ 56 w 135"/>
                <a:gd name="T11" fmla="*/ 18 h 170"/>
                <a:gd name="T12" fmla="*/ 85 w 135"/>
                <a:gd name="T13" fmla="*/ 1 h 170"/>
                <a:gd name="T14" fmla="*/ 126 w 135"/>
                <a:gd name="T15" fmla="*/ 2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70">
                  <a:moveTo>
                    <a:pt x="126" y="23"/>
                  </a:moveTo>
                  <a:cubicBezTo>
                    <a:pt x="128" y="26"/>
                    <a:pt x="129" y="29"/>
                    <a:pt x="129" y="32"/>
                  </a:cubicBezTo>
                  <a:cubicBezTo>
                    <a:pt x="133" y="46"/>
                    <a:pt x="135" y="74"/>
                    <a:pt x="129" y="84"/>
                  </a:cubicBezTo>
                  <a:cubicBezTo>
                    <a:pt x="124" y="94"/>
                    <a:pt x="107" y="150"/>
                    <a:pt x="99" y="153"/>
                  </a:cubicBezTo>
                  <a:cubicBezTo>
                    <a:pt x="91" y="155"/>
                    <a:pt x="24" y="170"/>
                    <a:pt x="10" y="159"/>
                  </a:cubicBezTo>
                  <a:cubicBezTo>
                    <a:pt x="0" y="152"/>
                    <a:pt x="44" y="43"/>
                    <a:pt x="56" y="18"/>
                  </a:cubicBezTo>
                  <a:cubicBezTo>
                    <a:pt x="61" y="8"/>
                    <a:pt x="73" y="3"/>
                    <a:pt x="85" y="1"/>
                  </a:cubicBezTo>
                  <a:cubicBezTo>
                    <a:pt x="87" y="0"/>
                    <a:pt x="121" y="9"/>
                    <a:pt x="126" y="23"/>
                  </a:cubicBezTo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9" name="Freeform 61">
              <a:extLst>
                <a:ext uri="{FF2B5EF4-FFF2-40B4-BE49-F238E27FC236}">
                  <a16:creationId xmlns:a16="http://schemas.microsoft.com/office/drawing/2014/main" id="{9CE3054F-0EA7-4681-A2E6-C5648BBD7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32376" y="3498850"/>
              <a:ext cx="203200" cy="396875"/>
            </a:xfrm>
            <a:custGeom>
              <a:avLst/>
              <a:gdLst>
                <a:gd name="T0" fmla="*/ 50 w 54"/>
                <a:gd name="T1" fmla="*/ 105 h 105"/>
                <a:gd name="T2" fmla="*/ 41 w 54"/>
                <a:gd name="T3" fmla="*/ 97 h 105"/>
                <a:gd name="T4" fmla="*/ 41 w 54"/>
                <a:gd name="T5" fmla="*/ 97 h 105"/>
                <a:gd name="T6" fmla="*/ 31 w 54"/>
                <a:gd name="T7" fmla="*/ 94 h 105"/>
                <a:gd name="T8" fmla="*/ 8 w 54"/>
                <a:gd name="T9" fmla="*/ 40 h 105"/>
                <a:gd name="T10" fmla="*/ 12 w 54"/>
                <a:gd name="T11" fmla="*/ 2 h 105"/>
                <a:gd name="T12" fmla="*/ 15 w 54"/>
                <a:gd name="T13" fmla="*/ 0 h 105"/>
                <a:gd name="T14" fmla="*/ 49 w 54"/>
                <a:gd name="T15" fmla="*/ 44 h 105"/>
                <a:gd name="T16" fmla="*/ 31 w 54"/>
                <a:gd name="T17" fmla="*/ 45 h 105"/>
                <a:gd name="T18" fmla="*/ 31 w 54"/>
                <a:gd name="T19" fmla="*/ 45 h 105"/>
                <a:gd name="T20" fmla="*/ 31 w 54"/>
                <a:gd name="T21" fmla="*/ 45 h 105"/>
                <a:gd name="T22" fmla="*/ 31 w 54"/>
                <a:gd name="T23" fmla="*/ 45 h 105"/>
                <a:gd name="T24" fmla="*/ 31 w 54"/>
                <a:gd name="T25" fmla="*/ 45 h 105"/>
                <a:gd name="T26" fmla="*/ 31 w 54"/>
                <a:gd name="T27" fmla="*/ 45 h 105"/>
                <a:gd name="T28" fmla="*/ 31 w 54"/>
                <a:gd name="T29" fmla="*/ 45 h 105"/>
                <a:gd name="T30" fmla="*/ 31 w 54"/>
                <a:gd name="T31" fmla="*/ 45 h 105"/>
                <a:gd name="T32" fmla="*/ 31 w 54"/>
                <a:gd name="T33" fmla="*/ 45 h 105"/>
                <a:gd name="T34" fmla="*/ 31 w 54"/>
                <a:gd name="T35" fmla="*/ 45 h 105"/>
                <a:gd name="T36" fmla="*/ 31 w 54"/>
                <a:gd name="T37" fmla="*/ 45 h 105"/>
                <a:gd name="T38" fmla="*/ 31 w 54"/>
                <a:gd name="T39" fmla="*/ 46 h 105"/>
                <a:gd name="T40" fmla="*/ 31 w 54"/>
                <a:gd name="T41" fmla="*/ 46 h 105"/>
                <a:gd name="T42" fmla="*/ 31 w 54"/>
                <a:gd name="T43" fmla="*/ 46 h 105"/>
                <a:gd name="T44" fmla="*/ 31 w 54"/>
                <a:gd name="T45" fmla="*/ 46 h 105"/>
                <a:gd name="T46" fmla="*/ 31 w 54"/>
                <a:gd name="T47" fmla="*/ 46 h 105"/>
                <a:gd name="T48" fmla="*/ 31 w 54"/>
                <a:gd name="T49" fmla="*/ 46 h 105"/>
                <a:gd name="T50" fmla="*/ 31 w 54"/>
                <a:gd name="T51" fmla="*/ 46 h 105"/>
                <a:gd name="T52" fmla="*/ 31 w 54"/>
                <a:gd name="T53" fmla="*/ 46 h 105"/>
                <a:gd name="T54" fmla="*/ 31 w 54"/>
                <a:gd name="T55" fmla="*/ 46 h 105"/>
                <a:gd name="T56" fmla="*/ 45 w 54"/>
                <a:gd name="T57" fmla="*/ 86 h 105"/>
                <a:gd name="T58" fmla="*/ 45 w 54"/>
                <a:gd name="T59" fmla="*/ 86 h 105"/>
                <a:gd name="T60" fmla="*/ 46 w 54"/>
                <a:gd name="T61" fmla="*/ 88 h 105"/>
                <a:gd name="T62" fmla="*/ 46 w 54"/>
                <a:gd name="T63" fmla="*/ 88 h 105"/>
                <a:gd name="T64" fmla="*/ 54 w 54"/>
                <a:gd name="T65" fmla="*/ 95 h 105"/>
                <a:gd name="T66" fmla="*/ 50 w 54"/>
                <a:gd name="T6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105">
                  <a:moveTo>
                    <a:pt x="50" y="105"/>
                  </a:moveTo>
                  <a:cubicBezTo>
                    <a:pt x="46" y="101"/>
                    <a:pt x="43" y="99"/>
                    <a:pt x="41" y="97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0" y="96"/>
                    <a:pt x="32" y="96"/>
                    <a:pt x="31" y="94"/>
                  </a:cubicBezTo>
                  <a:cubicBezTo>
                    <a:pt x="21" y="82"/>
                    <a:pt x="16" y="68"/>
                    <a:pt x="8" y="40"/>
                  </a:cubicBezTo>
                  <a:cubicBezTo>
                    <a:pt x="0" y="12"/>
                    <a:pt x="12" y="2"/>
                    <a:pt x="12" y="2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24" y="0"/>
                    <a:pt x="38" y="23"/>
                    <a:pt x="49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8"/>
                    <a:pt x="41" y="79"/>
                    <a:pt x="45" y="86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6" y="87"/>
                    <a:pt x="46" y="88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8" y="89"/>
                    <a:pt x="51" y="92"/>
                    <a:pt x="54" y="95"/>
                  </a:cubicBezTo>
                  <a:cubicBezTo>
                    <a:pt x="52" y="98"/>
                    <a:pt x="51" y="101"/>
                    <a:pt x="50" y="105"/>
                  </a:cubicBezTo>
                </a:path>
              </a:pathLst>
            </a:custGeom>
            <a:solidFill>
              <a:srgbClr val="ED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0" name="Freeform 62">
              <a:extLst>
                <a:ext uri="{FF2B5EF4-FFF2-40B4-BE49-F238E27FC236}">
                  <a16:creationId xmlns:a16="http://schemas.microsoft.com/office/drawing/2014/main" id="{E9D4C945-22D4-4CB6-9269-FBCED51A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33951" y="3260725"/>
              <a:ext cx="142875" cy="215900"/>
            </a:xfrm>
            <a:custGeom>
              <a:avLst/>
              <a:gdLst>
                <a:gd name="T0" fmla="*/ 38 w 38"/>
                <a:gd name="T1" fmla="*/ 8 h 57"/>
                <a:gd name="T2" fmla="*/ 35 w 38"/>
                <a:gd name="T3" fmla="*/ 32 h 57"/>
                <a:gd name="T4" fmla="*/ 33 w 38"/>
                <a:gd name="T5" fmla="*/ 51 h 57"/>
                <a:gd name="T6" fmla="*/ 0 w 38"/>
                <a:gd name="T7" fmla="*/ 32 h 57"/>
                <a:gd name="T8" fmla="*/ 18 w 38"/>
                <a:gd name="T9" fmla="*/ 0 h 57"/>
                <a:gd name="T10" fmla="*/ 38 w 38"/>
                <a:gd name="T11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7">
                  <a:moveTo>
                    <a:pt x="38" y="8"/>
                  </a:move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4" y="51"/>
                    <a:pt x="33" y="51"/>
                  </a:cubicBezTo>
                  <a:cubicBezTo>
                    <a:pt x="25" y="57"/>
                    <a:pt x="0" y="32"/>
                    <a:pt x="0" y="3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8" y="8"/>
                    <a:pt x="38" y="8"/>
                    <a:pt x="38" y="8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1" name="Freeform 63">
              <a:extLst>
                <a:ext uri="{FF2B5EF4-FFF2-40B4-BE49-F238E27FC236}">
                  <a16:creationId xmlns:a16="http://schemas.microsoft.com/office/drawing/2014/main" id="{5E55D121-3ADB-404A-B580-6E613BE71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81563" y="3284538"/>
              <a:ext cx="87313" cy="98425"/>
            </a:xfrm>
            <a:custGeom>
              <a:avLst/>
              <a:gdLst>
                <a:gd name="T0" fmla="*/ 21 w 23"/>
                <a:gd name="T1" fmla="*/ 26 h 26"/>
                <a:gd name="T2" fmla="*/ 14 w 23"/>
                <a:gd name="T3" fmla="*/ 23 h 26"/>
                <a:gd name="T4" fmla="*/ 0 w 23"/>
                <a:gd name="T5" fmla="*/ 2 h 26"/>
                <a:gd name="T6" fmla="*/ 1 w 23"/>
                <a:gd name="T7" fmla="*/ 0 h 26"/>
                <a:gd name="T8" fmla="*/ 10 w 23"/>
                <a:gd name="T9" fmla="*/ 9 h 26"/>
                <a:gd name="T10" fmla="*/ 23 w 23"/>
                <a:gd name="T11" fmla="*/ 12 h 26"/>
                <a:gd name="T12" fmla="*/ 21 w 23"/>
                <a:gd name="T13" fmla="*/ 26 h 26"/>
                <a:gd name="T14" fmla="*/ 21 w 23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21" y="26"/>
                  </a:moveTo>
                  <a:cubicBezTo>
                    <a:pt x="19" y="25"/>
                    <a:pt x="16" y="24"/>
                    <a:pt x="14" y="23"/>
                  </a:cubicBezTo>
                  <a:cubicBezTo>
                    <a:pt x="9" y="19"/>
                    <a:pt x="3" y="11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4"/>
                    <a:pt x="7" y="8"/>
                    <a:pt x="10" y="9"/>
                  </a:cubicBezTo>
                  <a:cubicBezTo>
                    <a:pt x="13" y="11"/>
                    <a:pt x="18" y="12"/>
                    <a:pt x="23" y="1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</a:path>
              </a:pathLst>
            </a:custGeom>
            <a:solidFill>
              <a:srgbClr val="F159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2" name="Freeform 64">
              <a:extLst>
                <a:ext uri="{FF2B5EF4-FFF2-40B4-BE49-F238E27FC236}">
                  <a16:creationId xmlns:a16="http://schemas.microsoft.com/office/drawing/2014/main" id="{56495BF6-C17B-441D-97B4-451270010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08551" y="3084513"/>
              <a:ext cx="200025" cy="252413"/>
            </a:xfrm>
            <a:custGeom>
              <a:avLst/>
              <a:gdLst>
                <a:gd name="T0" fmla="*/ 30 w 53"/>
                <a:gd name="T1" fmla="*/ 2 h 67"/>
                <a:gd name="T2" fmla="*/ 36 w 53"/>
                <a:gd name="T3" fmla="*/ 10 h 67"/>
                <a:gd name="T4" fmla="*/ 46 w 53"/>
                <a:gd name="T5" fmla="*/ 29 h 67"/>
                <a:gd name="T6" fmla="*/ 50 w 53"/>
                <a:gd name="T7" fmla="*/ 60 h 67"/>
                <a:gd name="T8" fmla="*/ 17 w 53"/>
                <a:gd name="T9" fmla="*/ 62 h 67"/>
                <a:gd name="T10" fmla="*/ 1 w 53"/>
                <a:gd name="T11" fmla="*/ 31 h 67"/>
                <a:gd name="T12" fmla="*/ 30 w 53"/>
                <a:gd name="T13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7">
                  <a:moveTo>
                    <a:pt x="30" y="2"/>
                  </a:moveTo>
                  <a:cubicBezTo>
                    <a:pt x="30" y="2"/>
                    <a:pt x="31" y="2"/>
                    <a:pt x="36" y="10"/>
                  </a:cubicBezTo>
                  <a:cubicBezTo>
                    <a:pt x="41" y="16"/>
                    <a:pt x="43" y="22"/>
                    <a:pt x="46" y="29"/>
                  </a:cubicBezTo>
                  <a:cubicBezTo>
                    <a:pt x="50" y="39"/>
                    <a:pt x="53" y="50"/>
                    <a:pt x="50" y="60"/>
                  </a:cubicBezTo>
                  <a:cubicBezTo>
                    <a:pt x="49" y="66"/>
                    <a:pt x="26" y="67"/>
                    <a:pt x="17" y="62"/>
                  </a:cubicBezTo>
                  <a:cubicBezTo>
                    <a:pt x="8" y="58"/>
                    <a:pt x="0" y="42"/>
                    <a:pt x="1" y="31"/>
                  </a:cubicBezTo>
                  <a:cubicBezTo>
                    <a:pt x="1" y="21"/>
                    <a:pt x="26" y="0"/>
                    <a:pt x="30" y="2"/>
                  </a:cubicBezTo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3" name="Freeform 65">
              <a:extLst>
                <a:ext uri="{FF2B5EF4-FFF2-40B4-BE49-F238E27FC236}">
                  <a16:creationId xmlns:a16="http://schemas.microsoft.com/office/drawing/2014/main" id="{AE7C47CC-9726-452F-8651-EC7FA4060F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878388" y="3106738"/>
              <a:ext cx="120650" cy="44450"/>
            </a:xfrm>
            <a:custGeom>
              <a:avLst/>
              <a:gdLst>
                <a:gd name="T0" fmla="*/ 0 w 32"/>
                <a:gd name="T1" fmla="*/ 12 h 12"/>
                <a:gd name="T2" fmla="*/ 0 w 32"/>
                <a:gd name="T3" fmla="*/ 12 h 12"/>
                <a:gd name="T4" fmla="*/ 2 w 32"/>
                <a:gd name="T5" fmla="*/ 10 h 12"/>
                <a:gd name="T6" fmla="*/ 32 w 32"/>
                <a:gd name="T7" fmla="*/ 10 h 12"/>
                <a:gd name="T8" fmla="*/ 32 w 32"/>
                <a:gd name="T9" fmla="*/ 10 h 12"/>
                <a:gd name="T10" fmla="*/ 32 w 32"/>
                <a:gd name="T11" fmla="*/ 10 h 12"/>
                <a:gd name="T12" fmla="*/ 32 w 32"/>
                <a:gd name="T13" fmla="*/ 10 h 12"/>
                <a:gd name="T14" fmla="*/ 32 w 32"/>
                <a:gd name="T15" fmla="*/ 10 h 12"/>
                <a:gd name="T16" fmla="*/ 32 w 32"/>
                <a:gd name="T17" fmla="*/ 9 h 12"/>
                <a:gd name="T18" fmla="*/ 32 w 32"/>
                <a:gd name="T19" fmla="*/ 9 h 12"/>
                <a:gd name="T20" fmla="*/ 32 w 32"/>
                <a:gd name="T21" fmla="*/ 9 h 12"/>
                <a:gd name="T22" fmla="*/ 32 w 32"/>
                <a:gd name="T23" fmla="*/ 9 h 12"/>
                <a:gd name="T24" fmla="*/ 32 w 32"/>
                <a:gd name="T25" fmla="*/ 9 h 12"/>
                <a:gd name="T26" fmla="*/ 32 w 32"/>
                <a:gd name="T27" fmla="*/ 9 h 12"/>
                <a:gd name="T28" fmla="*/ 32 w 32"/>
                <a:gd name="T29" fmla="*/ 9 h 12"/>
                <a:gd name="T30" fmla="*/ 32 w 32"/>
                <a:gd name="T31" fmla="*/ 9 h 12"/>
                <a:gd name="T32" fmla="*/ 32 w 32"/>
                <a:gd name="T33" fmla="*/ 9 h 12"/>
                <a:gd name="T34" fmla="*/ 31 w 32"/>
                <a:gd name="T35" fmla="*/ 8 h 12"/>
                <a:gd name="T36" fmla="*/ 31 w 32"/>
                <a:gd name="T37" fmla="*/ 8 h 12"/>
                <a:gd name="T38" fmla="*/ 31 w 32"/>
                <a:gd name="T39" fmla="*/ 8 h 12"/>
                <a:gd name="T40" fmla="*/ 31 w 32"/>
                <a:gd name="T41" fmla="*/ 8 h 12"/>
                <a:gd name="T42" fmla="*/ 31 w 32"/>
                <a:gd name="T43" fmla="*/ 8 h 12"/>
                <a:gd name="T44" fmla="*/ 31 w 32"/>
                <a:gd name="T45" fmla="*/ 8 h 12"/>
                <a:gd name="T46" fmla="*/ 31 w 32"/>
                <a:gd name="T47" fmla="*/ 8 h 12"/>
                <a:gd name="T48" fmla="*/ 31 w 32"/>
                <a:gd name="T49" fmla="*/ 8 h 12"/>
                <a:gd name="T50" fmla="*/ 31 w 32"/>
                <a:gd name="T51" fmla="*/ 8 h 12"/>
                <a:gd name="T52" fmla="*/ 29 w 32"/>
                <a:gd name="T53" fmla="*/ 5 h 12"/>
                <a:gd name="T54" fmla="*/ 29 w 32"/>
                <a:gd name="T55" fmla="*/ 5 h 12"/>
                <a:gd name="T56" fmla="*/ 29 w 32"/>
                <a:gd name="T57" fmla="*/ 5 h 12"/>
                <a:gd name="T58" fmla="*/ 29 w 32"/>
                <a:gd name="T59" fmla="*/ 4 h 12"/>
                <a:gd name="T60" fmla="*/ 29 w 32"/>
                <a:gd name="T61" fmla="*/ 4 h 12"/>
                <a:gd name="T62" fmla="*/ 29 w 32"/>
                <a:gd name="T63" fmla="*/ 4 h 12"/>
                <a:gd name="T64" fmla="*/ 29 w 32"/>
                <a:gd name="T65" fmla="*/ 4 h 12"/>
                <a:gd name="T66" fmla="*/ 29 w 32"/>
                <a:gd name="T67" fmla="*/ 4 h 12"/>
                <a:gd name="T68" fmla="*/ 29 w 32"/>
                <a:gd name="T69" fmla="*/ 4 h 12"/>
                <a:gd name="T70" fmla="*/ 29 w 32"/>
                <a:gd name="T71" fmla="*/ 4 h 12"/>
                <a:gd name="T72" fmla="*/ 29 w 32"/>
                <a:gd name="T73" fmla="*/ 4 h 12"/>
                <a:gd name="T74" fmla="*/ 29 w 32"/>
                <a:gd name="T75" fmla="*/ 4 h 12"/>
                <a:gd name="T76" fmla="*/ 25 w 32"/>
                <a:gd name="T7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1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11"/>
                    <a:pt x="1" y="10"/>
                  </a:cubicBezTo>
                  <a:cubicBezTo>
                    <a:pt x="1" y="11"/>
                    <a:pt x="0" y="11"/>
                    <a:pt x="0" y="12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moveTo>
                    <a:pt x="32" y="10"/>
                  </a:moveTo>
                  <a:cubicBezTo>
                    <a:pt x="32" y="10"/>
                    <a:pt x="32" y="9"/>
                    <a:pt x="32" y="9"/>
                  </a:cubicBezTo>
                  <a:cubicBezTo>
                    <a:pt x="32" y="9"/>
                    <a:pt x="32" y="10"/>
                    <a:pt x="32" y="10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moveTo>
                    <a:pt x="32" y="9"/>
                  </a:moveTo>
                  <a:cubicBezTo>
                    <a:pt x="32" y="9"/>
                    <a:pt x="31" y="8"/>
                    <a:pt x="31" y="8"/>
                  </a:cubicBezTo>
                  <a:cubicBezTo>
                    <a:pt x="31" y="8"/>
                    <a:pt x="32" y="9"/>
                    <a:pt x="32" y="9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moveTo>
                    <a:pt x="31" y="8"/>
                  </a:moveTo>
                  <a:cubicBezTo>
                    <a:pt x="30" y="7"/>
                    <a:pt x="30" y="6"/>
                    <a:pt x="29" y="5"/>
                  </a:cubicBezTo>
                  <a:cubicBezTo>
                    <a:pt x="30" y="6"/>
                    <a:pt x="30" y="7"/>
                    <a:pt x="31" y="8"/>
                  </a:cubicBezTo>
                  <a:moveTo>
                    <a:pt x="29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moveTo>
                    <a:pt x="29" y="5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5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28" y="4"/>
                  </a:moveTo>
                  <a:cubicBezTo>
                    <a:pt x="27" y="2"/>
                    <a:pt x="26" y="1"/>
                    <a:pt x="25" y="0"/>
                  </a:cubicBezTo>
                  <a:cubicBezTo>
                    <a:pt x="26" y="1"/>
                    <a:pt x="27" y="2"/>
                    <a:pt x="28" y="4"/>
                  </a:cubicBezTo>
                </a:path>
              </a:pathLst>
            </a:custGeom>
            <a:solidFill>
              <a:srgbClr val="F07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4" name="Freeform 66">
              <a:extLst>
                <a:ext uri="{FF2B5EF4-FFF2-40B4-BE49-F238E27FC236}">
                  <a16:creationId xmlns:a16="http://schemas.microsoft.com/office/drawing/2014/main" id="{97E1848F-DD1E-469E-AEC2-A6D714B81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8388" y="3101975"/>
              <a:ext cx="125413" cy="128588"/>
            </a:xfrm>
            <a:custGeom>
              <a:avLst/>
              <a:gdLst>
                <a:gd name="T0" fmla="*/ 4 w 33"/>
                <a:gd name="T1" fmla="*/ 34 h 34"/>
                <a:gd name="T2" fmla="*/ 0 w 33"/>
                <a:gd name="T3" fmla="*/ 13 h 34"/>
                <a:gd name="T4" fmla="*/ 1 w 33"/>
                <a:gd name="T5" fmla="*/ 11 h 34"/>
                <a:gd name="T6" fmla="*/ 2 w 33"/>
                <a:gd name="T7" fmla="*/ 11 h 34"/>
                <a:gd name="T8" fmla="*/ 2 w 33"/>
                <a:gd name="T9" fmla="*/ 11 h 34"/>
                <a:gd name="T10" fmla="*/ 4 w 33"/>
                <a:gd name="T11" fmla="*/ 8 h 34"/>
                <a:gd name="T12" fmla="*/ 24 w 33"/>
                <a:gd name="T13" fmla="*/ 0 h 34"/>
                <a:gd name="T14" fmla="*/ 25 w 33"/>
                <a:gd name="T15" fmla="*/ 1 h 34"/>
                <a:gd name="T16" fmla="*/ 28 w 33"/>
                <a:gd name="T17" fmla="*/ 5 h 34"/>
                <a:gd name="T18" fmla="*/ 28 w 33"/>
                <a:gd name="T19" fmla="*/ 5 h 34"/>
                <a:gd name="T20" fmla="*/ 28 w 33"/>
                <a:gd name="T21" fmla="*/ 5 h 34"/>
                <a:gd name="T22" fmla="*/ 29 w 33"/>
                <a:gd name="T23" fmla="*/ 5 h 34"/>
                <a:gd name="T24" fmla="*/ 29 w 33"/>
                <a:gd name="T25" fmla="*/ 5 h 34"/>
                <a:gd name="T26" fmla="*/ 29 w 33"/>
                <a:gd name="T27" fmla="*/ 5 h 34"/>
                <a:gd name="T28" fmla="*/ 29 w 33"/>
                <a:gd name="T29" fmla="*/ 5 h 34"/>
                <a:gd name="T30" fmla="*/ 29 w 33"/>
                <a:gd name="T31" fmla="*/ 5 h 34"/>
                <a:gd name="T32" fmla="*/ 29 w 33"/>
                <a:gd name="T33" fmla="*/ 5 h 34"/>
                <a:gd name="T34" fmla="*/ 29 w 33"/>
                <a:gd name="T35" fmla="*/ 5 h 34"/>
                <a:gd name="T36" fmla="*/ 29 w 33"/>
                <a:gd name="T37" fmla="*/ 5 h 34"/>
                <a:gd name="T38" fmla="*/ 29 w 33"/>
                <a:gd name="T39" fmla="*/ 5 h 34"/>
                <a:gd name="T40" fmla="*/ 29 w 33"/>
                <a:gd name="T41" fmla="*/ 5 h 34"/>
                <a:gd name="T42" fmla="*/ 29 w 33"/>
                <a:gd name="T43" fmla="*/ 6 h 34"/>
                <a:gd name="T44" fmla="*/ 29 w 33"/>
                <a:gd name="T45" fmla="*/ 6 h 34"/>
                <a:gd name="T46" fmla="*/ 29 w 33"/>
                <a:gd name="T47" fmla="*/ 6 h 34"/>
                <a:gd name="T48" fmla="*/ 29 w 33"/>
                <a:gd name="T49" fmla="*/ 6 h 34"/>
                <a:gd name="T50" fmla="*/ 31 w 33"/>
                <a:gd name="T51" fmla="*/ 9 h 34"/>
                <a:gd name="T52" fmla="*/ 31 w 33"/>
                <a:gd name="T53" fmla="*/ 9 h 34"/>
                <a:gd name="T54" fmla="*/ 31 w 33"/>
                <a:gd name="T55" fmla="*/ 9 h 34"/>
                <a:gd name="T56" fmla="*/ 31 w 33"/>
                <a:gd name="T57" fmla="*/ 9 h 34"/>
                <a:gd name="T58" fmla="*/ 31 w 33"/>
                <a:gd name="T59" fmla="*/ 9 h 34"/>
                <a:gd name="T60" fmla="*/ 31 w 33"/>
                <a:gd name="T61" fmla="*/ 9 h 34"/>
                <a:gd name="T62" fmla="*/ 31 w 33"/>
                <a:gd name="T63" fmla="*/ 9 h 34"/>
                <a:gd name="T64" fmla="*/ 31 w 33"/>
                <a:gd name="T65" fmla="*/ 9 h 34"/>
                <a:gd name="T66" fmla="*/ 31 w 33"/>
                <a:gd name="T67" fmla="*/ 9 h 34"/>
                <a:gd name="T68" fmla="*/ 31 w 33"/>
                <a:gd name="T69" fmla="*/ 9 h 34"/>
                <a:gd name="T70" fmla="*/ 31 w 33"/>
                <a:gd name="T71" fmla="*/ 9 h 34"/>
                <a:gd name="T72" fmla="*/ 31 w 33"/>
                <a:gd name="T73" fmla="*/ 9 h 34"/>
                <a:gd name="T74" fmla="*/ 32 w 33"/>
                <a:gd name="T75" fmla="*/ 10 h 34"/>
                <a:gd name="T76" fmla="*/ 32 w 33"/>
                <a:gd name="T77" fmla="*/ 10 h 34"/>
                <a:gd name="T78" fmla="*/ 32 w 33"/>
                <a:gd name="T79" fmla="*/ 10 h 34"/>
                <a:gd name="T80" fmla="*/ 32 w 33"/>
                <a:gd name="T81" fmla="*/ 10 h 34"/>
                <a:gd name="T82" fmla="*/ 32 w 33"/>
                <a:gd name="T83" fmla="*/ 10 h 34"/>
                <a:gd name="T84" fmla="*/ 32 w 33"/>
                <a:gd name="T85" fmla="*/ 10 h 34"/>
                <a:gd name="T86" fmla="*/ 32 w 33"/>
                <a:gd name="T87" fmla="*/ 10 h 34"/>
                <a:gd name="T88" fmla="*/ 32 w 33"/>
                <a:gd name="T89" fmla="*/ 10 h 34"/>
                <a:gd name="T90" fmla="*/ 32 w 33"/>
                <a:gd name="T91" fmla="*/ 10 h 34"/>
                <a:gd name="T92" fmla="*/ 32 w 33"/>
                <a:gd name="T93" fmla="*/ 10 h 34"/>
                <a:gd name="T94" fmla="*/ 32 w 33"/>
                <a:gd name="T95" fmla="*/ 10 h 34"/>
                <a:gd name="T96" fmla="*/ 32 w 33"/>
                <a:gd name="T97" fmla="*/ 10 h 34"/>
                <a:gd name="T98" fmla="*/ 32 w 33"/>
                <a:gd name="T99" fmla="*/ 11 h 34"/>
                <a:gd name="T100" fmla="*/ 32 w 33"/>
                <a:gd name="T101" fmla="*/ 11 h 34"/>
                <a:gd name="T102" fmla="*/ 32 w 33"/>
                <a:gd name="T103" fmla="*/ 11 h 34"/>
                <a:gd name="T104" fmla="*/ 32 w 33"/>
                <a:gd name="T105" fmla="*/ 11 h 34"/>
                <a:gd name="T106" fmla="*/ 32 w 33"/>
                <a:gd name="T107" fmla="*/ 11 h 34"/>
                <a:gd name="T108" fmla="*/ 32 w 33"/>
                <a:gd name="T109" fmla="*/ 11 h 34"/>
                <a:gd name="T110" fmla="*/ 32 w 33"/>
                <a:gd name="T111" fmla="*/ 11 h 34"/>
                <a:gd name="T112" fmla="*/ 33 w 33"/>
                <a:gd name="T113" fmla="*/ 13 h 34"/>
                <a:gd name="T114" fmla="*/ 30 w 33"/>
                <a:gd name="T115" fmla="*/ 13 h 34"/>
                <a:gd name="T116" fmla="*/ 21 w 33"/>
                <a:gd name="T117" fmla="*/ 14 h 34"/>
                <a:gd name="T118" fmla="*/ 8 w 33"/>
                <a:gd name="T119" fmla="*/ 23 h 34"/>
                <a:gd name="T120" fmla="*/ 4 w 33"/>
                <a:gd name="T12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" h="34">
                  <a:moveTo>
                    <a:pt x="4" y="3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1" y="12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9" y="6"/>
                    <a:pt x="18" y="2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6" y="2"/>
                    <a:pt x="27" y="3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0" y="7"/>
                    <a:pt x="30" y="8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2"/>
                    <a:pt x="33" y="12"/>
                    <a:pt x="33" y="13"/>
                  </a:cubicBezTo>
                  <a:cubicBezTo>
                    <a:pt x="32" y="13"/>
                    <a:pt x="31" y="13"/>
                    <a:pt x="30" y="13"/>
                  </a:cubicBezTo>
                  <a:cubicBezTo>
                    <a:pt x="27" y="13"/>
                    <a:pt x="24" y="13"/>
                    <a:pt x="21" y="14"/>
                  </a:cubicBezTo>
                  <a:cubicBezTo>
                    <a:pt x="12" y="16"/>
                    <a:pt x="8" y="23"/>
                    <a:pt x="8" y="23"/>
                  </a:cubicBezTo>
                  <a:cubicBezTo>
                    <a:pt x="4" y="34"/>
                    <a:pt x="4" y="34"/>
                    <a:pt x="4" y="34"/>
                  </a:cubicBezTo>
                </a:path>
              </a:pathLst>
            </a:custGeom>
            <a:solidFill>
              <a:srgbClr val="F2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5" name="Freeform 67">
              <a:extLst>
                <a:ext uri="{FF2B5EF4-FFF2-40B4-BE49-F238E27FC236}">
                  <a16:creationId xmlns:a16="http://schemas.microsoft.com/office/drawing/2014/main" id="{C7054AFC-A6B4-4E6E-8C0D-5E5B84804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4276" y="3038475"/>
              <a:ext cx="293688" cy="268288"/>
            </a:xfrm>
            <a:custGeom>
              <a:avLst/>
              <a:gdLst>
                <a:gd name="T0" fmla="*/ 38 w 78"/>
                <a:gd name="T1" fmla="*/ 67 h 71"/>
                <a:gd name="T2" fmla="*/ 27 w 78"/>
                <a:gd name="T3" fmla="*/ 71 h 71"/>
                <a:gd name="T4" fmla="*/ 7 w 78"/>
                <a:gd name="T5" fmla="*/ 52 h 71"/>
                <a:gd name="T6" fmla="*/ 45 w 78"/>
                <a:gd name="T7" fmla="*/ 1 h 71"/>
                <a:gd name="T8" fmla="*/ 54 w 78"/>
                <a:gd name="T9" fmla="*/ 3 h 71"/>
                <a:gd name="T10" fmla="*/ 66 w 78"/>
                <a:gd name="T11" fmla="*/ 7 h 71"/>
                <a:gd name="T12" fmla="*/ 74 w 78"/>
                <a:gd name="T13" fmla="*/ 9 h 71"/>
                <a:gd name="T14" fmla="*/ 63 w 78"/>
                <a:gd name="T15" fmla="*/ 27 h 71"/>
                <a:gd name="T16" fmla="*/ 38 w 78"/>
                <a:gd name="T17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1">
                  <a:moveTo>
                    <a:pt x="38" y="67"/>
                  </a:moveTo>
                  <a:cubicBezTo>
                    <a:pt x="36" y="70"/>
                    <a:pt x="34" y="71"/>
                    <a:pt x="27" y="71"/>
                  </a:cubicBezTo>
                  <a:cubicBezTo>
                    <a:pt x="18" y="71"/>
                    <a:pt x="9" y="64"/>
                    <a:pt x="7" y="52"/>
                  </a:cubicBezTo>
                  <a:cubicBezTo>
                    <a:pt x="0" y="14"/>
                    <a:pt x="36" y="5"/>
                    <a:pt x="45" y="1"/>
                  </a:cubicBezTo>
                  <a:cubicBezTo>
                    <a:pt x="49" y="0"/>
                    <a:pt x="52" y="1"/>
                    <a:pt x="54" y="3"/>
                  </a:cubicBezTo>
                  <a:cubicBezTo>
                    <a:pt x="57" y="6"/>
                    <a:pt x="61" y="7"/>
                    <a:pt x="66" y="7"/>
                  </a:cubicBezTo>
                  <a:cubicBezTo>
                    <a:pt x="68" y="6"/>
                    <a:pt x="73" y="6"/>
                    <a:pt x="74" y="9"/>
                  </a:cubicBezTo>
                  <a:cubicBezTo>
                    <a:pt x="78" y="18"/>
                    <a:pt x="78" y="27"/>
                    <a:pt x="63" y="27"/>
                  </a:cubicBezTo>
                  <a:cubicBezTo>
                    <a:pt x="29" y="27"/>
                    <a:pt x="41" y="61"/>
                    <a:pt x="38" y="67"/>
                  </a:cubicBezTo>
                  <a:close/>
                </a:path>
              </a:pathLst>
            </a:custGeom>
            <a:solidFill>
              <a:srgbClr val="2A2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6" name="Freeform 68">
              <a:extLst>
                <a:ext uri="{FF2B5EF4-FFF2-40B4-BE49-F238E27FC236}">
                  <a16:creationId xmlns:a16="http://schemas.microsoft.com/office/drawing/2014/main" id="{8CCE02D8-FD09-4BAD-BA70-16DFB2536D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81563" y="3170238"/>
              <a:ext cx="57150" cy="98425"/>
            </a:xfrm>
            <a:custGeom>
              <a:avLst/>
              <a:gdLst>
                <a:gd name="T0" fmla="*/ 9 w 15"/>
                <a:gd name="T1" fmla="*/ 11 h 26"/>
                <a:gd name="T2" fmla="*/ 2 w 15"/>
                <a:gd name="T3" fmla="*/ 7 h 26"/>
                <a:gd name="T4" fmla="*/ 8 w 15"/>
                <a:gd name="T5" fmla="*/ 22 h 26"/>
                <a:gd name="T6" fmla="*/ 9 w 15"/>
                <a:gd name="T7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6">
                  <a:moveTo>
                    <a:pt x="9" y="11"/>
                  </a:moveTo>
                  <a:cubicBezTo>
                    <a:pt x="9" y="11"/>
                    <a:pt x="3" y="0"/>
                    <a:pt x="2" y="7"/>
                  </a:cubicBezTo>
                  <a:cubicBezTo>
                    <a:pt x="0" y="13"/>
                    <a:pt x="2" y="26"/>
                    <a:pt x="8" y="22"/>
                  </a:cubicBezTo>
                  <a:cubicBezTo>
                    <a:pt x="15" y="18"/>
                    <a:pt x="9" y="11"/>
                    <a:pt x="9" y="11"/>
                  </a:cubicBezTo>
                  <a:close/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7" name="Oval 69">
              <a:extLst>
                <a:ext uri="{FF2B5EF4-FFF2-40B4-BE49-F238E27FC236}">
                  <a16:creationId xmlns:a16="http://schemas.microsoft.com/office/drawing/2014/main" id="{E5A815A4-7885-4F5C-AE08-031BC86EB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03838" y="4752975"/>
              <a:ext cx="120650" cy="120650"/>
            </a:xfrm>
            <a:prstGeom prst="ellipse">
              <a:avLst/>
            </a:pr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8" name="Oval 70">
              <a:extLst>
                <a:ext uri="{FF2B5EF4-FFF2-40B4-BE49-F238E27FC236}">
                  <a16:creationId xmlns:a16="http://schemas.microsoft.com/office/drawing/2014/main" id="{0215D820-4A95-4CAE-932C-5661496F9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295901" y="4760913"/>
              <a:ext cx="101600" cy="101600"/>
            </a:xfrm>
            <a:prstGeom prst="ellipse">
              <a:avLst/>
            </a:prstGeom>
            <a:solidFill>
              <a:srgbClr val="3FB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9" name="Oval 71">
              <a:extLst>
                <a:ext uri="{FF2B5EF4-FFF2-40B4-BE49-F238E27FC236}">
                  <a16:creationId xmlns:a16="http://schemas.microsoft.com/office/drawing/2014/main" id="{E294BB62-22C8-4C9B-A63E-5D0FC7F78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259388" y="4799013"/>
              <a:ext cx="30163" cy="26988"/>
            </a:xfrm>
            <a:prstGeom prst="ellipse">
              <a:avLst/>
            </a:prstGeom>
            <a:solidFill>
              <a:srgbClr val="5FC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0" name="Freeform 72">
              <a:extLst>
                <a:ext uri="{FF2B5EF4-FFF2-40B4-BE49-F238E27FC236}">
                  <a16:creationId xmlns:a16="http://schemas.microsoft.com/office/drawing/2014/main" id="{3A9CFF9E-9335-4AFC-9C20-46CB580BED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60863" y="4697413"/>
              <a:ext cx="342900" cy="358775"/>
            </a:xfrm>
            <a:custGeom>
              <a:avLst/>
              <a:gdLst>
                <a:gd name="T0" fmla="*/ 63 w 91"/>
                <a:gd name="T1" fmla="*/ 95 h 95"/>
                <a:gd name="T2" fmla="*/ 16 w 91"/>
                <a:gd name="T3" fmla="*/ 74 h 95"/>
                <a:gd name="T4" fmla="*/ 20 w 91"/>
                <a:gd name="T5" fmla="*/ 74 h 95"/>
                <a:gd name="T6" fmla="*/ 63 w 91"/>
                <a:gd name="T7" fmla="*/ 92 h 95"/>
                <a:gd name="T8" fmla="*/ 89 w 91"/>
                <a:gd name="T9" fmla="*/ 87 h 95"/>
                <a:gd name="T10" fmla="*/ 90 w 91"/>
                <a:gd name="T11" fmla="*/ 87 h 95"/>
                <a:gd name="T12" fmla="*/ 91 w 91"/>
                <a:gd name="T13" fmla="*/ 88 h 95"/>
                <a:gd name="T14" fmla="*/ 90 w 91"/>
                <a:gd name="T15" fmla="*/ 90 h 95"/>
                <a:gd name="T16" fmla="*/ 63 w 91"/>
                <a:gd name="T17" fmla="*/ 95 h 95"/>
                <a:gd name="T18" fmla="*/ 3 w 91"/>
                <a:gd name="T19" fmla="*/ 18 h 95"/>
                <a:gd name="T20" fmla="*/ 0 w 91"/>
                <a:gd name="T21" fmla="*/ 17 h 95"/>
                <a:gd name="T22" fmla="*/ 6 w 91"/>
                <a:gd name="T23" fmla="*/ 1 h 95"/>
                <a:gd name="T24" fmla="*/ 7 w 91"/>
                <a:gd name="T25" fmla="*/ 0 h 95"/>
                <a:gd name="T26" fmla="*/ 8 w 91"/>
                <a:gd name="T27" fmla="*/ 0 h 95"/>
                <a:gd name="T28" fmla="*/ 8 w 91"/>
                <a:gd name="T29" fmla="*/ 2 h 95"/>
                <a:gd name="T30" fmla="*/ 3 w 91"/>
                <a:gd name="T31" fmla="*/ 1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95">
                  <a:moveTo>
                    <a:pt x="63" y="95"/>
                  </a:moveTo>
                  <a:cubicBezTo>
                    <a:pt x="44" y="95"/>
                    <a:pt x="28" y="87"/>
                    <a:pt x="16" y="74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31" y="86"/>
                    <a:pt x="46" y="92"/>
                    <a:pt x="63" y="92"/>
                  </a:cubicBezTo>
                  <a:cubicBezTo>
                    <a:pt x="72" y="92"/>
                    <a:pt x="81" y="91"/>
                    <a:pt x="89" y="87"/>
                  </a:cubicBezTo>
                  <a:cubicBezTo>
                    <a:pt x="89" y="87"/>
                    <a:pt x="89" y="87"/>
                    <a:pt x="90" y="87"/>
                  </a:cubicBezTo>
                  <a:cubicBezTo>
                    <a:pt x="90" y="87"/>
                    <a:pt x="91" y="87"/>
                    <a:pt x="91" y="88"/>
                  </a:cubicBezTo>
                  <a:cubicBezTo>
                    <a:pt x="91" y="88"/>
                    <a:pt x="91" y="89"/>
                    <a:pt x="90" y="90"/>
                  </a:cubicBezTo>
                  <a:cubicBezTo>
                    <a:pt x="82" y="93"/>
                    <a:pt x="73" y="95"/>
                    <a:pt x="63" y="95"/>
                  </a:cubicBezTo>
                  <a:moveTo>
                    <a:pt x="3" y="18"/>
                  </a:moveTo>
                  <a:cubicBezTo>
                    <a:pt x="2" y="18"/>
                    <a:pt x="1" y="17"/>
                    <a:pt x="0" y="17"/>
                  </a:cubicBezTo>
                  <a:cubicBezTo>
                    <a:pt x="1" y="12"/>
                    <a:pt x="3" y="6"/>
                    <a:pt x="6" y="1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9" y="2"/>
                    <a:pt x="8" y="2"/>
                  </a:cubicBezTo>
                  <a:cubicBezTo>
                    <a:pt x="6" y="7"/>
                    <a:pt x="4" y="12"/>
                    <a:pt x="3" y="18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1" name="Freeform 73">
              <a:extLst>
                <a:ext uri="{FF2B5EF4-FFF2-40B4-BE49-F238E27FC236}">
                  <a16:creationId xmlns:a16="http://schemas.microsoft.com/office/drawing/2014/main" id="{00ABB27E-6EC4-4E1C-9424-F73BF1D3C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5626" y="4760913"/>
              <a:ext cx="15875" cy="71438"/>
            </a:xfrm>
            <a:custGeom>
              <a:avLst/>
              <a:gdLst>
                <a:gd name="T0" fmla="*/ 0 w 4"/>
                <a:gd name="T1" fmla="*/ 19 h 19"/>
                <a:gd name="T2" fmla="*/ 0 w 4"/>
                <a:gd name="T3" fmla="*/ 14 h 19"/>
                <a:gd name="T4" fmla="*/ 1 w 4"/>
                <a:gd name="T5" fmla="*/ 0 h 19"/>
                <a:gd name="T6" fmla="*/ 4 w 4"/>
                <a:gd name="T7" fmla="*/ 1 h 19"/>
                <a:gd name="T8" fmla="*/ 3 w 4"/>
                <a:gd name="T9" fmla="*/ 14 h 19"/>
                <a:gd name="T10" fmla="*/ 3 w 4"/>
                <a:gd name="T11" fmla="*/ 19 h 19"/>
                <a:gd name="T12" fmla="*/ 2 w 4"/>
                <a:gd name="T13" fmla="*/ 19 h 19"/>
                <a:gd name="T14" fmla="*/ 0 w 4"/>
                <a:gd name="T1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9">
                  <a:moveTo>
                    <a:pt x="0" y="19"/>
                  </a:moveTo>
                  <a:cubicBezTo>
                    <a:pt x="0" y="17"/>
                    <a:pt x="0" y="15"/>
                    <a:pt x="0" y="14"/>
                  </a:cubicBezTo>
                  <a:cubicBezTo>
                    <a:pt x="0" y="9"/>
                    <a:pt x="0" y="5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3" y="5"/>
                    <a:pt x="3" y="9"/>
                    <a:pt x="3" y="14"/>
                  </a:cubicBezTo>
                  <a:cubicBezTo>
                    <a:pt x="3" y="15"/>
                    <a:pt x="3" y="17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9"/>
                    <a:pt x="0" y="19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2" name="Freeform 74">
              <a:extLst>
                <a:ext uri="{FF2B5EF4-FFF2-40B4-BE49-F238E27FC236}">
                  <a16:creationId xmlns:a16="http://schemas.microsoft.com/office/drawing/2014/main" id="{FA4FB08A-C00F-4FD5-B3B0-9AC7DD776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65626" y="4832350"/>
              <a:ext cx="26988" cy="68263"/>
            </a:xfrm>
            <a:custGeom>
              <a:avLst/>
              <a:gdLst>
                <a:gd name="T0" fmla="*/ 7 w 7"/>
                <a:gd name="T1" fmla="*/ 18 h 18"/>
                <a:gd name="T2" fmla="*/ 4 w 7"/>
                <a:gd name="T3" fmla="*/ 18 h 18"/>
                <a:gd name="T4" fmla="*/ 0 w 7"/>
                <a:gd name="T5" fmla="*/ 0 h 18"/>
                <a:gd name="T6" fmla="*/ 2 w 7"/>
                <a:gd name="T7" fmla="*/ 0 h 18"/>
                <a:gd name="T8" fmla="*/ 3 w 7"/>
                <a:gd name="T9" fmla="*/ 0 h 18"/>
                <a:gd name="T10" fmla="*/ 7 w 7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8">
                  <a:moveTo>
                    <a:pt x="7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2" y="12"/>
                    <a:pt x="0" y="6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6"/>
                    <a:pt x="5" y="12"/>
                    <a:pt x="7" y="18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3" name="Freeform 75">
              <a:extLst>
                <a:ext uri="{FF2B5EF4-FFF2-40B4-BE49-F238E27FC236}">
                  <a16:creationId xmlns:a16="http://schemas.microsoft.com/office/drawing/2014/main" id="{CE689C70-144E-411F-A531-7C459165A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9751" y="4900613"/>
              <a:ext cx="63500" cy="76200"/>
            </a:xfrm>
            <a:custGeom>
              <a:avLst/>
              <a:gdLst>
                <a:gd name="T0" fmla="*/ 17 w 17"/>
                <a:gd name="T1" fmla="*/ 20 h 20"/>
                <a:gd name="T2" fmla="*/ 13 w 17"/>
                <a:gd name="T3" fmla="*/ 20 h 20"/>
                <a:gd name="T4" fmla="*/ 0 w 17"/>
                <a:gd name="T5" fmla="*/ 0 h 20"/>
                <a:gd name="T6" fmla="*/ 3 w 17"/>
                <a:gd name="T7" fmla="*/ 0 h 20"/>
                <a:gd name="T8" fmla="*/ 17 w 17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0">
                  <a:moveTo>
                    <a:pt x="17" y="20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7" y="15"/>
                    <a:pt x="3" y="8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8"/>
                    <a:pt x="11" y="15"/>
                    <a:pt x="17" y="20"/>
                  </a:cubicBezTo>
                </a:path>
              </a:pathLst>
            </a:custGeom>
            <a:solidFill>
              <a:srgbClr val="7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4" name="Freeform 76">
              <a:extLst>
                <a:ext uri="{FF2B5EF4-FFF2-40B4-BE49-F238E27FC236}">
                  <a16:creationId xmlns:a16="http://schemas.microsoft.com/office/drawing/2014/main" id="{FA7E2CAD-C13A-4A4F-ACCE-FAA0F31C67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81513" y="4451350"/>
              <a:ext cx="719138" cy="720725"/>
            </a:xfrm>
            <a:custGeom>
              <a:avLst/>
              <a:gdLst>
                <a:gd name="T0" fmla="*/ 95 w 191"/>
                <a:gd name="T1" fmla="*/ 12 h 191"/>
                <a:gd name="T2" fmla="*/ 12 w 191"/>
                <a:gd name="T3" fmla="*/ 96 h 191"/>
                <a:gd name="T4" fmla="*/ 95 w 191"/>
                <a:gd name="T5" fmla="*/ 179 h 191"/>
                <a:gd name="T6" fmla="*/ 179 w 191"/>
                <a:gd name="T7" fmla="*/ 96 h 191"/>
                <a:gd name="T8" fmla="*/ 95 w 191"/>
                <a:gd name="T9" fmla="*/ 12 h 191"/>
                <a:gd name="T10" fmla="*/ 95 w 191"/>
                <a:gd name="T11" fmla="*/ 191 h 191"/>
                <a:gd name="T12" fmla="*/ 0 w 191"/>
                <a:gd name="T13" fmla="*/ 96 h 191"/>
                <a:gd name="T14" fmla="*/ 95 w 191"/>
                <a:gd name="T15" fmla="*/ 0 h 191"/>
                <a:gd name="T16" fmla="*/ 191 w 191"/>
                <a:gd name="T17" fmla="*/ 96 h 191"/>
                <a:gd name="T18" fmla="*/ 95 w 191"/>
                <a:gd name="T1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95" y="12"/>
                  </a:moveTo>
                  <a:cubicBezTo>
                    <a:pt x="49" y="12"/>
                    <a:pt x="12" y="50"/>
                    <a:pt x="12" y="96"/>
                  </a:cubicBezTo>
                  <a:cubicBezTo>
                    <a:pt x="12" y="142"/>
                    <a:pt x="49" y="179"/>
                    <a:pt x="95" y="179"/>
                  </a:cubicBezTo>
                  <a:cubicBezTo>
                    <a:pt x="141" y="179"/>
                    <a:pt x="179" y="142"/>
                    <a:pt x="179" y="96"/>
                  </a:cubicBezTo>
                  <a:cubicBezTo>
                    <a:pt x="179" y="50"/>
                    <a:pt x="141" y="12"/>
                    <a:pt x="95" y="12"/>
                  </a:cubicBezTo>
                  <a:moveTo>
                    <a:pt x="95" y="191"/>
                  </a:moveTo>
                  <a:cubicBezTo>
                    <a:pt x="43" y="191"/>
                    <a:pt x="0" y="148"/>
                    <a:pt x="0" y="96"/>
                  </a:cubicBezTo>
                  <a:cubicBezTo>
                    <a:pt x="0" y="43"/>
                    <a:pt x="43" y="0"/>
                    <a:pt x="95" y="0"/>
                  </a:cubicBezTo>
                  <a:cubicBezTo>
                    <a:pt x="148" y="0"/>
                    <a:pt x="191" y="43"/>
                    <a:pt x="191" y="96"/>
                  </a:cubicBezTo>
                  <a:cubicBezTo>
                    <a:pt x="191" y="148"/>
                    <a:pt x="148" y="191"/>
                    <a:pt x="95" y="191"/>
                  </a:cubicBezTo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5" name="Freeform 77">
              <a:extLst>
                <a:ext uri="{FF2B5EF4-FFF2-40B4-BE49-F238E27FC236}">
                  <a16:creationId xmlns:a16="http://schemas.microsoft.com/office/drawing/2014/main" id="{79957364-8431-4A09-8AF9-A1070E7309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51351" y="4481513"/>
              <a:ext cx="658813" cy="660400"/>
            </a:xfrm>
            <a:custGeom>
              <a:avLst/>
              <a:gdLst>
                <a:gd name="T0" fmla="*/ 87 w 175"/>
                <a:gd name="T1" fmla="*/ 5 h 175"/>
                <a:gd name="T2" fmla="*/ 4 w 175"/>
                <a:gd name="T3" fmla="*/ 88 h 175"/>
                <a:gd name="T4" fmla="*/ 87 w 175"/>
                <a:gd name="T5" fmla="*/ 171 h 175"/>
                <a:gd name="T6" fmla="*/ 170 w 175"/>
                <a:gd name="T7" fmla="*/ 88 h 175"/>
                <a:gd name="T8" fmla="*/ 87 w 175"/>
                <a:gd name="T9" fmla="*/ 5 h 175"/>
                <a:gd name="T10" fmla="*/ 87 w 175"/>
                <a:gd name="T11" fmla="*/ 175 h 175"/>
                <a:gd name="T12" fmla="*/ 0 w 175"/>
                <a:gd name="T13" fmla="*/ 88 h 175"/>
                <a:gd name="T14" fmla="*/ 87 w 175"/>
                <a:gd name="T15" fmla="*/ 0 h 175"/>
                <a:gd name="T16" fmla="*/ 175 w 175"/>
                <a:gd name="T17" fmla="*/ 88 h 175"/>
                <a:gd name="T18" fmla="*/ 87 w 175"/>
                <a:gd name="T1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75">
                  <a:moveTo>
                    <a:pt x="87" y="5"/>
                  </a:moveTo>
                  <a:cubicBezTo>
                    <a:pt x="42" y="5"/>
                    <a:pt x="4" y="42"/>
                    <a:pt x="4" y="88"/>
                  </a:cubicBezTo>
                  <a:cubicBezTo>
                    <a:pt x="4" y="133"/>
                    <a:pt x="42" y="171"/>
                    <a:pt x="87" y="171"/>
                  </a:cubicBezTo>
                  <a:cubicBezTo>
                    <a:pt x="133" y="171"/>
                    <a:pt x="170" y="133"/>
                    <a:pt x="170" y="88"/>
                  </a:cubicBezTo>
                  <a:cubicBezTo>
                    <a:pt x="170" y="42"/>
                    <a:pt x="133" y="5"/>
                    <a:pt x="87" y="5"/>
                  </a:cubicBezTo>
                  <a:moveTo>
                    <a:pt x="87" y="175"/>
                  </a:moveTo>
                  <a:cubicBezTo>
                    <a:pt x="39" y="175"/>
                    <a:pt x="0" y="136"/>
                    <a:pt x="0" y="88"/>
                  </a:cubicBezTo>
                  <a:cubicBezTo>
                    <a:pt x="0" y="39"/>
                    <a:pt x="39" y="0"/>
                    <a:pt x="87" y="0"/>
                  </a:cubicBezTo>
                  <a:cubicBezTo>
                    <a:pt x="136" y="0"/>
                    <a:pt x="175" y="39"/>
                    <a:pt x="175" y="88"/>
                  </a:cubicBezTo>
                  <a:cubicBezTo>
                    <a:pt x="175" y="136"/>
                    <a:pt x="136" y="175"/>
                    <a:pt x="87" y="175"/>
                  </a:cubicBezTo>
                </a:path>
              </a:pathLst>
            </a:custGeom>
            <a:solidFill>
              <a:srgbClr val="F4C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6" name="Freeform 78">
              <a:extLst>
                <a:ext uri="{FF2B5EF4-FFF2-40B4-BE49-F238E27FC236}">
                  <a16:creationId xmlns:a16="http://schemas.microsoft.com/office/drawing/2014/main" id="{DD72A8FE-94A8-443F-8C30-32DF2438C3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95788" y="4533900"/>
              <a:ext cx="550863" cy="558800"/>
            </a:xfrm>
            <a:custGeom>
              <a:avLst/>
              <a:gdLst>
                <a:gd name="T0" fmla="*/ 72 w 146"/>
                <a:gd name="T1" fmla="*/ 148 h 148"/>
                <a:gd name="T2" fmla="*/ 13 w 146"/>
                <a:gd name="T3" fmla="*/ 117 h 148"/>
                <a:gd name="T4" fmla="*/ 16 w 146"/>
                <a:gd name="T5" fmla="*/ 117 h 148"/>
                <a:gd name="T6" fmla="*/ 72 w 146"/>
                <a:gd name="T7" fmla="*/ 145 h 148"/>
                <a:gd name="T8" fmla="*/ 128 w 146"/>
                <a:gd name="T9" fmla="*/ 117 h 148"/>
                <a:gd name="T10" fmla="*/ 132 w 146"/>
                <a:gd name="T11" fmla="*/ 117 h 148"/>
                <a:gd name="T12" fmla="*/ 72 w 146"/>
                <a:gd name="T13" fmla="*/ 148 h 148"/>
                <a:gd name="T14" fmla="*/ 143 w 146"/>
                <a:gd name="T15" fmla="*/ 71 h 148"/>
                <a:gd name="T16" fmla="*/ 72 w 146"/>
                <a:gd name="T17" fmla="*/ 2 h 148"/>
                <a:gd name="T18" fmla="*/ 3 w 146"/>
                <a:gd name="T19" fmla="*/ 59 h 148"/>
                <a:gd name="T20" fmla="*/ 0 w 146"/>
                <a:gd name="T21" fmla="*/ 58 h 148"/>
                <a:gd name="T22" fmla="*/ 72 w 146"/>
                <a:gd name="T23" fmla="*/ 0 h 148"/>
                <a:gd name="T24" fmla="*/ 146 w 146"/>
                <a:gd name="T25" fmla="*/ 70 h 148"/>
                <a:gd name="T26" fmla="*/ 143 w 146"/>
                <a:gd name="T27" fmla="*/ 7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48">
                  <a:moveTo>
                    <a:pt x="72" y="148"/>
                  </a:moveTo>
                  <a:cubicBezTo>
                    <a:pt x="48" y="148"/>
                    <a:pt x="26" y="136"/>
                    <a:pt x="13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29" y="134"/>
                    <a:pt x="50" y="145"/>
                    <a:pt x="72" y="145"/>
                  </a:cubicBezTo>
                  <a:cubicBezTo>
                    <a:pt x="95" y="145"/>
                    <a:pt x="115" y="134"/>
                    <a:pt x="128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19" y="136"/>
                    <a:pt x="97" y="148"/>
                    <a:pt x="72" y="148"/>
                  </a:cubicBezTo>
                  <a:moveTo>
                    <a:pt x="143" y="71"/>
                  </a:moveTo>
                  <a:cubicBezTo>
                    <a:pt x="142" y="33"/>
                    <a:pt x="111" y="2"/>
                    <a:pt x="72" y="2"/>
                  </a:cubicBezTo>
                  <a:cubicBezTo>
                    <a:pt x="38" y="2"/>
                    <a:pt x="10" y="27"/>
                    <a:pt x="3" y="59"/>
                  </a:cubicBezTo>
                  <a:cubicBezTo>
                    <a:pt x="2" y="58"/>
                    <a:pt x="1" y="58"/>
                    <a:pt x="0" y="58"/>
                  </a:cubicBezTo>
                  <a:cubicBezTo>
                    <a:pt x="7" y="25"/>
                    <a:pt x="37" y="0"/>
                    <a:pt x="72" y="0"/>
                  </a:cubicBezTo>
                  <a:cubicBezTo>
                    <a:pt x="112" y="0"/>
                    <a:pt x="144" y="31"/>
                    <a:pt x="146" y="70"/>
                  </a:cubicBezTo>
                  <a:cubicBezTo>
                    <a:pt x="145" y="70"/>
                    <a:pt x="144" y="70"/>
                    <a:pt x="143" y="71"/>
                  </a:cubicBezTo>
                </a:path>
              </a:pathLst>
            </a:custGeom>
            <a:solidFill>
              <a:srgbClr val="DEF0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7" name="Freeform 79">
              <a:extLst>
                <a:ext uri="{FF2B5EF4-FFF2-40B4-BE49-F238E27FC236}">
                  <a16:creationId xmlns:a16="http://schemas.microsoft.com/office/drawing/2014/main" id="{2798B487-5F30-4798-B26C-AC030657D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02138" y="4752975"/>
              <a:ext cx="557213" cy="79375"/>
            </a:xfrm>
            <a:custGeom>
              <a:avLst/>
              <a:gdLst>
                <a:gd name="T0" fmla="*/ 0 w 148"/>
                <a:gd name="T1" fmla="*/ 21 h 21"/>
                <a:gd name="T2" fmla="*/ 0 w 148"/>
                <a:gd name="T3" fmla="*/ 16 h 21"/>
                <a:gd name="T4" fmla="*/ 2 w 148"/>
                <a:gd name="T5" fmla="*/ 0 h 21"/>
                <a:gd name="T6" fmla="*/ 5 w 148"/>
                <a:gd name="T7" fmla="*/ 1 h 21"/>
                <a:gd name="T8" fmla="*/ 3 w 148"/>
                <a:gd name="T9" fmla="*/ 16 h 21"/>
                <a:gd name="T10" fmla="*/ 3 w 148"/>
                <a:gd name="T11" fmla="*/ 21 h 21"/>
                <a:gd name="T12" fmla="*/ 0 w 148"/>
                <a:gd name="T13" fmla="*/ 21 h 21"/>
                <a:gd name="T14" fmla="*/ 145 w 148"/>
                <a:gd name="T15" fmla="*/ 20 h 21"/>
                <a:gd name="T16" fmla="*/ 145 w 148"/>
                <a:gd name="T17" fmla="*/ 16 h 21"/>
                <a:gd name="T18" fmla="*/ 145 w 148"/>
                <a:gd name="T19" fmla="*/ 13 h 21"/>
                <a:gd name="T20" fmla="*/ 148 w 148"/>
                <a:gd name="T21" fmla="*/ 12 h 21"/>
                <a:gd name="T22" fmla="*/ 148 w 148"/>
                <a:gd name="T23" fmla="*/ 16 h 21"/>
                <a:gd name="T24" fmla="*/ 148 w 148"/>
                <a:gd name="T25" fmla="*/ 19 h 21"/>
                <a:gd name="T26" fmla="*/ 145 w 148"/>
                <a:gd name="T2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21">
                  <a:moveTo>
                    <a:pt x="0" y="21"/>
                  </a:moveTo>
                  <a:cubicBezTo>
                    <a:pt x="0" y="19"/>
                    <a:pt x="0" y="17"/>
                    <a:pt x="0" y="16"/>
                  </a:cubicBezTo>
                  <a:cubicBezTo>
                    <a:pt x="0" y="10"/>
                    <a:pt x="1" y="5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4" y="5"/>
                    <a:pt x="3" y="10"/>
                    <a:pt x="3" y="16"/>
                  </a:cubicBezTo>
                  <a:cubicBezTo>
                    <a:pt x="3" y="17"/>
                    <a:pt x="3" y="19"/>
                    <a:pt x="3" y="21"/>
                  </a:cubicBezTo>
                  <a:cubicBezTo>
                    <a:pt x="2" y="21"/>
                    <a:pt x="1" y="21"/>
                    <a:pt x="0" y="21"/>
                  </a:cubicBezTo>
                  <a:moveTo>
                    <a:pt x="145" y="20"/>
                  </a:moveTo>
                  <a:cubicBezTo>
                    <a:pt x="145" y="18"/>
                    <a:pt x="145" y="17"/>
                    <a:pt x="145" y="16"/>
                  </a:cubicBezTo>
                  <a:cubicBezTo>
                    <a:pt x="145" y="15"/>
                    <a:pt x="145" y="14"/>
                    <a:pt x="145" y="13"/>
                  </a:cubicBezTo>
                  <a:cubicBezTo>
                    <a:pt x="146" y="12"/>
                    <a:pt x="147" y="12"/>
                    <a:pt x="148" y="12"/>
                  </a:cubicBezTo>
                  <a:cubicBezTo>
                    <a:pt x="148" y="13"/>
                    <a:pt x="148" y="14"/>
                    <a:pt x="148" y="16"/>
                  </a:cubicBezTo>
                  <a:cubicBezTo>
                    <a:pt x="148" y="17"/>
                    <a:pt x="148" y="18"/>
                    <a:pt x="148" y="19"/>
                  </a:cubicBezTo>
                  <a:cubicBezTo>
                    <a:pt x="147" y="19"/>
                    <a:pt x="146" y="19"/>
                    <a:pt x="145" y="20"/>
                  </a:cubicBezTo>
                </a:path>
              </a:pathLst>
            </a:custGeom>
            <a:solidFill>
              <a:srgbClr val="D9D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8" name="Freeform 80">
              <a:extLst>
                <a:ext uri="{FF2B5EF4-FFF2-40B4-BE49-F238E27FC236}">
                  <a16:creationId xmlns:a16="http://schemas.microsoft.com/office/drawing/2014/main" id="{5ABDC73E-7DF6-448B-A025-9576B25AFB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402138" y="4826000"/>
              <a:ext cx="557213" cy="74613"/>
            </a:xfrm>
            <a:custGeom>
              <a:avLst/>
              <a:gdLst>
                <a:gd name="T0" fmla="*/ 145 w 148"/>
                <a:gd name="T1" fmla="*/ 20 h 20"/>
                <a:gd name="T2" fmla="*/ 141 w 148"/>
                <a:gd name="T3" fmla="*/ 20 h 20"/>
                <a:gd name="T4" fmla="*/ 145 w 148"/>
                <a:gd name="T5" fmla="*/ 1 h 20"/>
                <a:gd name="T6" fmla="*/ 148 w 148"/>
                <a:gd name="T7" fmla="*/ 0 h 20"/>
                <a:gd name="T8" fmla="*/ 145 w 148"/>
                <a:gd name="T9" fmla="*/ 20 h 20"/>
                <a:gd name="T10" fmla="*/ 7 w 148"/>
                <a:gd name="T11" fmla="*/ 20 h 20"/>
                <a:gd name="T12" fmla="*/ 4 w 148"/>
                <a:gd name="T13" fmla="*/ 20 h 20"/>
                <a:gd name="T14" fmla="*/ 0 w 148"/>
                <a:gd name="T15" fmla="*/ 2 h 20"/>
                <a:gd name="T16" fmla="*/ 3 w 148"/>
                <a:gd name="T17" fmla="*/ 2 h 20"/>
                <a:gd name="T18" fmla="*/ 7 w 148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8" h="20">
                  <a:moveTo>
                    <a:pt x="145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4" y="14"/>
                    <a:pt x="145" y="7"/>
                    <a:pt x="145" y="1"/>
                  </a:cubicBezTo>
                  <a:cubicBezTo>
                    <a:pt x="146" y="0"/>
                    <a:pt x="147" y="0"/>
                    <a:pt x="148" y="0"/>
                  </a:cubicBezTo>
                  <a:cubicBezTo>
                    <a:pt x="148" y="7"/>
                    <a:pt x="147" y="14"/>
                    <a:pt x="145" y="20"/>
                  </a:cubicBezTo>
                  <a:moveTo>
                    <a:pt x="7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2" y="14"/>
                    <a:pt x="1" y="8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8"/>
                    <a:pt x="5" y="14"/>
                    <a:pt x="7" y="20"/>
                  </a:cubicBezTo>
                </a:path>
              </a:pathLst>
            </a:custGeom>
            <a:solidFill>
              <a:srgbClr val="77B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9" name="Freeform 81">
              <a:extLst>
                <a:ext uri="{FF2B5EF4-FFF2-40B4-BE49-F238E27FC236}">
                  <a16:creationId xmlns:a16="http://schemas.microsoft.com/office/drawing/2014/main" id="{973715F4-E65A-458C-B4AF-56CBA83C35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387851" y="4900613"/>
              <a:ext cx="531813" cy="76200"/>
            </a:xfrm>
            <a:custGeom>
              <a:avLst/>
              <a:gdLst>
                <a:gd name="T0" fmla="*/ 130 w 141"/>
                <a:gd name="T1" fmla="*/ 20 h 20"/>
                <a:gd name="T2" fmla="*/ 126 w 141"/>
                <a:gd name="T3" fmla="*/ 20 h 20"/>
                <a:gd name="T4" fmla="*/ 137 w 141"/>
                <a:gd name="T5" fmla="*/ 0 h 20"/>
                <a:gd name="T6" fmla="*/ 141 w 141"/>
                <a:gd name="T7" fmla="*/ 0 h 20"/>
                <a:gd name="T8" fmla="*/ 130 w 141"/>
                <a:gd name="T9" fmla="*/ 20 h 20"/>
                <a:gd name="T10" fmla="*/ 14 w 141"/>
                <a:gd name="T11" fmla="*/ 20 h 20"/>
                <a:gd name="T12" fmla="*/ 11 w 141"/>
                <a:gd name="T13" fmla="*/ 20 h 20"/>
                <a:gd name="T14" fmla="*/ 0 w 141"/>
                <a:gd name="T15" fmla="*/ 0 h 20"/>
                <a:gd name="T16" fmla="*/ 3 w 141"/>
                <a:gd name="T17" fmla="*/ 0 h 20"/>
                <a:gd name="T18" fmla="*/ 14 w 141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0">
                  <a:moveTo>
                    <a:pt x="130" y="20"/>
                  </a:moveTo>
                  <a:cubicBezTo>
                    <a:pt x="126" y="20"/>
                    <a:pt x="126" y="20"/>
                    <a:pt x="126" y="20"/>
                  </a:cubicBezTo>
                  <a:cubicBezTo>
                    <a:pt x="131" y="14"/>
                    <a:pt x="135" y="7"/>
                    <a:pt x="137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38" y="7"/>
                    <a:pt x="135" y="14"/>
                    <a:pt x="130" y="20"/>
                  </a:cubicBezTo>
                  <a:moveTo>
                    <a:pt x="14" y="20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6" y="14"/>
                    <a:pt x="2" y="7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6" y="7"/>
                    <a:pt x="10" y="14"/>
                    <a:pt x="14" y="20"/>
                  </a:cubicBezTo>
                </a:path>
              </a:pathLst>
            </a:custGeom>
            <a:solidFill>
              <a:srgbClr val="77B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0" name="Freeform 82">
              <a:extLst>
                <a:ext uri="{FF2B5EF4-FFF2-40B4-BE49-F238E27FC236}">
                  <a16:creationId xmlns:a16="http://schemas.microsoft.com/office/drawing/2014/main" id="{FD140C16-CD61-4836-AE1A-832203D3C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29151" y="4016375"/>
              <a:ext cx="528638" cy="809625"/>
            </a:xfrm>
            <a:custGeom>
              <a:avLst/>
              <a:gdLst>
                <a:gd name="T0" fmla="*/ 136 w 140"/>
                <a:gd name="T1" fmla="*/ 214 h 214"/>
                <a:gd name="T2" fmla="*/ 133 w 140"/>
                <a:gd name="T3" fmla="*/ 212 h 214"/>
                <a:gd name="T4" fmla="*/ 32 w 140"/>
                <a:gd name="T5" fmla="*/ 30 h 214"/>
                <a:gd name="T6" fmla="*/ 31 w 140"/>
                <a:gd name="T7" fmla="*/ 24 h 214"/>
                <a:gd name="T8" fmla="*/ 31 w 140"/>
                <a:gd name="T9" fmla="*/ 12 h 214"/>
                <a:gd name="T10" fmla="*/ 29 w 140"/>
                <a:gd name="T11" fmla="*/ 8 h 214"/>
                <a:gd name="T12" fmla="*/ 24 w 140"/>
                <a:gd name="T13" fmla="*/ 8 h 214"/>
                <a:gd name="T14" fmla="*/ 7 w 140"/>
                <a:gd name="T15" fmla="*/ 19 h 214"/>
                <a:gd name="T16" fmla="*/ 1 w 140"/>
                <a:gd name="T17" fmla="*/ 17 h 214"/>
                <a:gd name="T18" fmla="*/ 3 w 140"/>
                <a:gd name="T19" fmla="*/ 12 h 214"/>
                <a:gd name="T20" fmla="*/ 20 w 140"/>
                <a:gd name="T21" fmla="*/ 2 h 214"/>
                <a:gd name="T22" fmla="*/ 32 w 140"/>
                <a:gd name="T23" fmla="*/ 2 h 214"/>
                <a:gd name="T24" fmla="*/ 38 w 140"/>
                <a:gd name="T25" fmla="*/ 12 h 214"/>
                <a:gd name="T26" fmla="*/ 38 w 140"/>
                <a:gd name="T27" fmla="*/ 24 h 214"/>
                <a:gd name="T28" fmla="*/ 39 w 140"/>
                <a:gd name="T29" fmla="*/ 26 h 214"/>
                <a:gd name="T30" fmla="*/ 139 w 140"/>
                <a:gd name="T31" fmla="*/ 209 h 214"/>
                <a:gd name="T32" fmla="*/ 138 w 140"/>
                <a:gd name="T33" fmla="*/ 214 h 214"/>
                <a:gd name="T34" fmla="*/ 136 w 140"/>
                <a:gd name="T3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0" h="214">
                  <a:moveTo>
                    <a:pt x="136" y="214"/>
                  </a:moveTo>
                  <a:cubicBezTo>
                    <a:pt x="135" y="214"/>
                    <a:pt x="133" y="214"/>
                    <a:pt x="133" y="21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28"/>
                    <a:pt x="31" y="26"/>
                    <a:pt x="31" y="2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0"/>
                    <a:pt x="29" y="9"/>
                    <a:pt x="29" y="8"/>
                  </a:cubicBezTo>
                  <a:cubicBezTo>
                    <a:pt x="28" y="8"/>
                    <a:pt x="26" y="7"/>
                    <a:pt x="24" y="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" y="20"/>
                    <a:pt x="2" y="19"/>
                    <a:pt x="1" y="17"/>
                  </a:cubicBezTo>
                  <a:cubicBezTo>
                    <a:pt x="0" y="16"/>
                    <a:pt x="1" y="13"/>
                    <a:pt x="3" y="1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4" y="0"/>
                    <a:pt x="28" y="0"/>
                    <a:pt x="32" y="2"/>
                  </a:cubicBezTo>
                  <a:cubicBezTo>
                    <a:pt x="36" y="4"/>
                    <a:pt x="38" y="8"/>
                    <a:pt x="38" y="12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5"/>
                    <a:pt x="38" y="25"/>
                    <a:pt x="39" y="26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0" y="211"/>
                    <a:pt x="140" y="213"/>
                    <a:pt x="138" y="214"/>
                  </a:cubicBezTo>
                  <a:cubicBezTo>
                    <a:pt x="137" y="214"/>
                    <a:pt x="137" y="214"/>
                    <a:pt x="136" y="214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1" name="Freeform 83">
              <a:extLst>
                <a:ext uri="{FF2B5EF4-FFF2-40B4-BE49-F238E27FC236}">
                  <a16:creationId xmlns:a16="http://schemas.microsoft.com/office/drawing/2014/main" id="{BBA9A91F-6430-40E2-975F-191FCD12D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4901" y="3662363"/>
              <a:ext cx="395288" cy="441325"/>
            </a:xfrm>
            <a:custGeom>
              <a:avLst/>
              <a:gdLst>
                <a:gd name="T0" fmla="*/ 85 w 105"/>
                <a:gd name="T1" fmla="*/ 88 h 117"/>
                <a:gd name="T2" fmla="*/ 48 w 105"/>
                <a:gd name="T3" fmla="*/ 44 h 117"/>
                <a:gd name="T4" fmla="*/ 35 w 105"/>
                <a:gd name="T5" fmla="*/ 16 h 117"/>
                <a:gd name="T6" fmla="*/ 31 w 105"/>
                <a:gd name="T7" fmla="*/ 0 h 117"/>
                <a:gd name="T8" fmla="*/ 0 w 105"/>
                <a:gd name="T9" fmla="*/ 2 h 117"/>
                <a:gd name="T10" fmla="*/ 15 w 105"/>
                <a:gd name="T11" fmla="*/ 45 h 117"/>
                <a:gd name="T12" fmla="*/ 15 w 105"/>
                <a:gd name="T13" fmla="*/ 45 h 117"/>
                <a:gd name="T14" fmla="*/ 69 w 105"/>
                <a:gd name="T15" fmla="*/ 93 h 117"/>
                <a:gd name="T16" fmla="*/ 81 w 105"/>
                <a:gd name="T17" fmla="*/ 110 h 117"/>
                <a:gd name="T18" fmla="*/ 105 w 105"/>
                <a:gd name="T19" fmla="*/ 107 h 117"/>
                <a:gd name="T20" fmla="*/ 85 w 105"/>
                <a:gd name="T21" fmla="*/ 8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17">
                  <a:moveTo>
                    <a:pt x="85" y="88"/>
                  </a:moveTo>
                  <a:cubicBezTo>
                    <a:pt x="81" y="88"/>
                    <a:pt x="60" y="60"/>
                    <a:pt x="48" y="44"/>
                  </a:cubicBezTo>
                  <a:cubicBezTo>
                    <a:pt x="42" y="35"/>
                    <a:pt x="37" y="26"/>
                    <a:pt x="35" y="1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1" y="41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26" y="54"/>
                    <a:pt x="65" y="90"/>
                    <a:pt x="69" y="93"/>
                  </a:cubicBezTo>
                  <a:cubicBezTo>
                    <a:pt x="75" y="98"/>
                    <a:pt x="81" y="103"/>
                    <a:pt x="81" y="110"/>
                  </a:cubicBezTo>
                  <a:cubicBezTo>
                    <a:pt x="81" y="117"/>
                    <a:pt x="105" y="112"/>
                    <a:pt x="105" y="107"/>
                  </a:cubicBezTo>
                  <a:cubicBezTo>
                    <a:pt x="105" y="102"/>
                    <a:pt x="91" y="88"/>
                    <a:pt x="85" y="88"/>
                  </a:cubicBezTo>
                </a:path>
              </a:pathLst>
            </a:custGeom>
            <a:solidFill>
              <a:srgbClr val="FB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2" name="Freeform 84">
              <a:extLst>
                <a:ext uri="{FF2B5EF4-FFF2-40B4-BE49-F238E27FC236}">
                  <a16:creationId xmlns:a16="http://schemas.microsoft.com/office/drawing/2014/main" id="{36BF9523-A392-41E6-B538-27C32D806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4901" y="3673475"/>
              <a:ext cx="52388" cy="150813"/>
            </a:xfrm>
            <a:custGeom>
              <a:avLst/>
              <a:gdLst>
                <a:gd name="T0" fmla="*/ 14 w 14"/>
                <a:gd name="T1" fmla="*/ 40 h 40"/>
                <a:gd name="T2" fmla="*/ 0 w 14"/>
                <a:gd name="T3" fmla="*/ 0 h 40"/>
                <a:gd name="T4" fmla="*/ 14 w 14"/>
                <a:gd name="T5" fmla="*/ 40 h 40"/>
                <a:gd name="T6" fmla="*/ 14 w 14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0">
                  <a:moveTo>
                    <a:pt x="14" y="40"/>
                  </a:moveTo>
                  <a:cubicBezTo>
                    <a:pt x="10" y="33"/>
                    <a:pt x="1" y="2"/>
                    <a:pt x="0" y="0"/>
                  </a:cubicBezTo>
                  <a:cubicBezTo>
                    <a:pt x="1" y="2"/>
                    <a:pt x="10" y="33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3" name="Freeform 85">
              <a:extLst>
                <a:ext uri="{FF2B5EF4-FFF2-40B4-BE49-F238E27FC236}">
                  <a16:creationId xmlns:a16="http://schemas.microsoft.com/office/drawing/2014/main" id="{9EDB9C5F-A37C-48AB-863C-03A2C89CE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83138" y="3729038"/>
              <a:ext cx="22225" cy="53975"/>
            </a:xfrm>
            <a:custGeom>
              <a:avLst/>
              <a:gdLst>
                <a:gd name="T0" fmla="*/ 6 w 6"/>
                <a:gd name="T1" fmla="*/ 14 h 14"/>
                <a:gd name="T2" fmla="*/ 6 w 6"/>
                <a:gd name="T3" fmla="*/ 14 h 14"/>
                <a:gd name="T4" fmla="*/ 6 w 6"/>
                <a:gd name="T5" fmla="*/ 14 h 14"/>
                <a:gd name="T6" fmla="*/ 6 w 6"/>
                <a:gd name="T7" fmla="*/ 14 h 14"/>
                <a:gd name="T8" fmla="*/ 6 w 6"/>
                <a:gd name="T9" fmla="*/ 14 h 14"/>
                <a:gd name="T10" fmla="*/ 6 w 6"/>
                <a:gd name="T11" fmla="*/ 14 h 14"/>
                <a:gd name="T12" fmla="*/ 5 w 6"/>
                <a:gd name="T13" fmla="*/ 14 h 14"/>
                <a:gd name="T14" fmla="*/ 5 w 6"/>
                <a:gd name="T15" fmla="*/ 14 h 14"/>
                <a:gd name="T16" fmla="*/ 5 w 6"/>
                <a:gd name="T17" fmla="*/ 13 h 14"/>
                <a:gd name="T18" fmla="*/ 5 w 6"/>
                <a:gd name="T19" fmla="*/ 13 h 14"/>
                <a:gd name="T20" fmla="*/ 5 w 6"/>
                <a:gd name="T21" fmla="*/ 13 h 14"/>
                <a:gd name="T22" fmla="*/ 5 w 6"/>
                <a:gd name="T23" fmla="*/ 13 h 14"/>
                <a:gd name="T24" fmla="*/ 5 w 6"/>
                <a:gd name="T25" fmla="*/ 13 h 14"/>
                <a:gd name="T26" fmla="*/ 5 w 6"/>
                <a:gd name="T27" fmla="*/ 13 h 14"/>
                <a:gd name="T28" fmla="*/ 5 w 6"/>
                <a:gd name="T29" fmla="*/ 12 h 14"/>
                <a:gd name="T30" fmla="*/ 5 w 6"/>
                <a:gd name="T31" fmla="*/ 12 h 14"/>
                <a:gd name="T32" fmla="*/ 5 w 6"/>
                <a:gd name="T33" fmla="*/ 12 h 14"/>
                <a:gd name="T34" fmla="*/ 5 w 6"/>
                <a:gd name="T35" fmla="*/ 12 h 14"/>
                <a:gd name="T36" fmla="*/ 5 w 6"/>
                <a:gd name="T37" fmla="*/ 12 h 14"/>
                <a:gd name="T38" fmla="*/ 5 w 6"/>
                <a:gd name="T39" fmla="*/ 12 h 14"/>
                <a:gd name="T40" fmla="*/ 4 w 6"/>
                <a:gd name="T41" fmla="*/ 11 h 14"/>
                <a:gd name="T42" fmla="*/ 2 w 6"/>
                <a:gd name="T43" fmla="*/ 6 h 14"/>
                <a:gd name="T44" fmla="*/ 2 w 6"/>
                <a:gd name="T45" fmla="*/ 6 h 14"/>
                <a:gd name="T46" fmla="*/ 2 w 6"/>
                <a:gd name="T47" fmla="*/ 5 h 14"/>
                <a:gd name="T48" fmla="*/ 2 w 6"/>
                <a:gd name="T49" fmla="*/ 5 h 14"/>
                <a:gd name="T50" fmla="*/ 2 w 6"/>
                <a:gd name="T51" fmla="*/ 5 h 14"/>
                <a:gd name="T52" fmla="*/ 2 w 6"/>
                <a:gd name="T53" fmla="*/ 4 h 14"/>
                <a:gd name="T54" fmla="*/ 2 w 6"/>
                <a:gd name="T55" fmla="*/ 4 h 14"/>
                <a:gd name="T56" fmla="*/ 2 w 6"/>
                <a:gd name="T57" fmla="*/ 4 h 14"/>
                <a:gd name="T58" fmla="*/ 1 w 6"/>
                <a:gd name="T59" fmla="*/ 3 h 14"/>
                <a:gd name="T60" fmla="*/ 1 w 6"/>
                <a:gd name="T61" fmla="*/ 3 h 14"/>
                <a:gd name="T62" fmla="*/ 1 w 6"/>
                <a:gd name="T63" fmla="*/ 3 h 14"/>
                <a:gd name="T64" fmla="*/ 1 w 6"/>
                <a:gd name="T65" fmla="*/ 3 h 14"/>
                <a:gd name="T66" fmla="*/ 1 w 6"/>
                <a:gd name="T67" fmla="*/ 3 h 14"/>
                <a:gd name="T68" fmla="*/ 1 w 6"/>
                <a:gd name="T69" fmla="*/ 3 h 14"/>
                <a:gd name="T70" fmla="*/ 1 w 6"/>
                <a:gd name="T71" fmla="*/ 2 h 14"/>
                <a:gd name="T72" fmla="*/ 1 w 6"/>
                <a:gd name="T73" fmla="*/ 2 h 14"/>
                <a:gd name="T74" fmla="*/ 1 w 6"/>
                <a:gd name="T75" fmla="*/ 2 h 14"/>
                <a:gd name="T76" fmla="*/ 1 w 6"/>
                <a:gd name="T77" fmla="*/ 2 h 14"/>
                <a:gd name="T78" fmla="*/ 1 w 6"/>
                <a:gd name="T79" fmla="*/ 2 h 14"/>
                <a:gd name="T80" fmla="*/ 1 w 6"/>
                <a:gd name="T81" fmla="*/ 2 h 14"/>
                <a:gd name="T82" fmla="*/ 1 w 6"/>
                <a:gd name="T83" fmla="*/ 2 h 14"/>
                <a:gd name="T84" fmla="*/ 1 w 6"/>
                <a:gd name="T85" fmla="*/ 1 h 14"/>
                <a:gd name="T86" fmla="*/ 1 w 6"/>
                <a:gd name="T87" fmla="*/ 1 h 14"/>
                <a:gd name="T88" fmla="*/ 1 w 6"/>
                <a:gd name="T89" fmla="*/ 1 h 14"/>
                <a:gd name="T90" fmla="*/ 1 w 6"/>
                <a:gd name="T91" fmla="*/ 1 h 14"/>
                <a:gd name="T92" fmla="*/ 1 w 6"/>
                <a:gd name="T93" fmla="*/ 1 h 14"/>
                <a:gd name="T94" fmla="*/ 1 w 6"/>
                <a:gd name="T95" fmla="*/ 1 h 14"/>
                <a:gd name="T96" fmla="*/ 0 w 6"/>
                <a:gd name="T97" fmla="*/ 0 h 14"/>
                <a:gd name="T98" fmla="*/ 0 w 6"/>
                <a:gd name="T9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" h="14"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07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4" name="Freeform 86">
              <a:extLst>
                <a:ext uri="{FF2B5EF4-FFF2-40B4-BE49-F238E27FC236}">
                  <a16:creationId xmlns:a16="http://schemas.microsoft.com/office/drawing/2014/main" id="{9CB59B9B-E7E8-482A-8672-A7F683BCEE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783138" y="3722688"/>
              <a:ext cx="0" cy="6350"/>
            </a:xfrm>
            <a:custGeom>
              <a:avLst/>
              <a:gdLst>
                <a:gd name="T0" fmla="*/ 2 h 2"/>
                <a:gd name="T1" fmla="*/ 2 h 2"/>
                <a:gd name="T2" fmla="*/ 2 h 2"/>
                <a:gd name="T3" fmla="*/ 2 h 2"/>
                <a:gd name="T4" fmla="*/ 2 h 2"/>
                <a:gd name="T5" fmla="*/ 2 h 2"/>
                <a:gd name="T6" fmla="*/ 2 h 2"/>
                <a:gd name="T7" fmla="*/ 2 h 2"/>
                <a:gd name="T8" fmla="*/ 2 h 2"/>
                <a:gd name="T9" fmla="*/ 1 h 2"/>
                <a:gd name="T10" fmla="*/ 1 h 2"/>
                <a:gd name="T11" fmla="*/ 1 h 2"/>
                <a:gd name="T12" fmla="*/ 1 h 2"/>
                <a:gd name="T13" fmla="*/ 1 h 2"/>
                <a:gd name="T14" fmla="*/ 1 h 2"/>
                <a:gd name="T15" fmla="*/ 1 h 2"/>
                <a:gd name="T16" fmla="*/ 1 h 2"/>
                <a:gd name="T17" fmla="*/ 1 h 2"/>
                <a:gd name="T18" fmla="*/ 1 h 2"/>
                <a:gd name="T19" fmla="*/ 1 h 2"/>
                <a:gd name="T20" fmla="*/ 1 h 2"/>
                <a:gd name="T21" fmla="*/ 1 h 2"/>
                <a:gd name="T22" fmla="*/ 1 h 2"/>
                <a:gd name="T23" fmla="*/ 1 h 2"/>
                <a:gd name="T24" fmla="*/ 0 h 2"/>
                <a:gd name="T25" fmla="*/ 0 h 2"/>
                <a:gd name="T26" fmla="*/ 0 h 2"/>
                <a:gd name="T27" fmla="*/ 0 h 2"/>
                <a:gd name="T28" fmla="*/ 0 h 2"/>
                <a:gd name="T29" fmla="*/ 0 h 2"/>
                <a:gd name="T30" fmla="*/ 0 h 2"/>
                <a:gd name="T31" fmla="*/ 0 h 2"/>
                <a:gd name="T3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E3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5" name="Freeform 87">
              <a:extLst>
                <a:ext uri="{FF2B5EF4-FFF2-40B4-BE49-F238E27FC236}">
                  <a16:creationId xmlns:a16="http://schemas.microsoft.com/office/drawing/2014/main" id="{EE00C8B3-8B53-4B84-880D-614A6CA62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914901" y="366871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1 h 1"/>
                <a:gd name="T4" fmla="*/ 1 h 1"/>
                <a:gd name="T5" fmla="*/ 1 h 1"/>
                <a:gd name="T6" fmla="*/ 1 h 1"/>
                <a:gd name="T7" fmla="*/ 1 h 1"/>
                <a:gd name="T8" fmla="*/ 1 h 1"/>
                <a:gd name="T9" fmla="*/ 1 h 1"/>
                <a:gd name="T10" fmla="*/ 1 h 1"/>
                <a:gd name="T11" fmla="*/ 1 h 1"/>
                <a:gd name="T12" fmla="*/ 0 h 1"/>
                <a:gd name="T13" fmla="*/ 0 h 1"/>
                <a:gd name="T14" fmla="*/ 0 h 1"/>
                <a:gd name="T15" fmla="*/ 0 h 1"/>
                <a:gd name="T16" fmla="*/ 0 h 1"/>
                <a:gd name="T17" fmla="*/ 0 h 1"/>
                <a:gd name="T18" fmla="*/ 0 h 1"/>
                <a:gd name="T19" fmla="*/ 0 h 1"/>
                <a:gd name="T20" fmla="*/ 0 h 1"/>
                <a:gd name="T21" fmla="*/ 0 h 1"/>
                <a:gd name="T22" fmla="*/ 0 h 1"/>
                <a:gd name="T2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D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6" name="Freeform 88">
              <a:extLst>
                <a:ext uri="{FF2B5EF4-FFF2-40B4-BE49-F238E27FC236}">
                  <a16:creationId xmlns:a16="http://schemas.microsoft.com/office/drawing/2014/main" id="{61923858-F8E9-4019-9A13-21ABE27F1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14901" y="3662363"/>
              <a:ext cx="153988" cy="161925"/>
            </a:xfrm>
            <a:custGeom>
              <a:avLst/>
              <a:gdLst>
                <a:gd name="T0" fmla="*/ 0 w 41"/>
                <a:gd name="T1" fmla="*/ 3 h 43"/>
                <a:gd name="T2" fmla="*/ 0 w 41"/>
                <a:gd name="T3" fmla="*/ 3 h 43"/>
                <a:gd name="T4" fmla="*/ 0 w 41"/>
                <a:gd name="T5" fmla="*/ 3 h 43"/>
                <a:gd name="T6" fmla="*/ 0 w 41"/>
                <a:gd name="T7" fmla="*/ 3 h 43"/>
                <a:gd name="T8" fmla="*/ 0 w 41"/>
                <a:gd name="T9" fmla="*/ 3 h 43"/>
                <a:gd name="T10" fmla="*/ 0 w 41"/>
                <a:gd name="T11" fmla="*/ 2 h 43"/>
                <a:gd name="T12" fmla="*/ 0 w 41"/>
                <a:gd name="T13" fmla="*/ 2 h 43"/>
                <a:gd name="T14" fmla="*/ 0 w 41"/>
                <a:gd name="T15" fmla="*/ 2 h 43"/>
                <a:gd name="T16" fmla="*/ 0 w 41"/>
                <a:gd name="T17" fmla="*/ 2 h 43"/>
                <a:gd name="T18" fmla="*/ 0 w 41"/>
                <a:gd name="T19" fmla="*/ 2 h 43"/>
                <a:gd name="T20" fmla="*/ 35 w 41"/>
                <a:gd name="T21" fmla="*/ 16 h 43"/>
                <a:gd name="T22" fmla="*/ 35 w 41"/>
                <a:gd name="T23" fmla="*/ 16 h 43"/>
                <a:gd name="T24" fmla="*/ 35 w 41"/>
                <a:gd name="T25" fmla="*/ 16 h 43"/>
                <a:gd name="T26" fmla="*/ 35 w 41"/>
                <a:gd name="T27" fmla="*/ 16 h 43"/>
                <a:gd name="T28" fmla="*/ 35 w 41"/>
                <a:gd name="T29" fmla="*/ 17 h 43"/>
                <a:gd name="T30" fmla="*/ 35 w 41"/>
                <a:gd name="T31" fmla="*/ 17 h 43"/>
                <a:gd name="T32" fmla="*/ 35 w 41"/>
                <a:gd name="T33" fmla="*/ 17 h 43"/>
                <a:gd name="T34" fmla="*/ 35 w 41"/>
                <a:gd name="T35" fmla="*/ 17 h 43"/>
                <a:gd name="T36" fmla="*/ 35 w 41"/>
                <a:gd name="T37" fmla="*/ 17 h 43"/>
                <a:gd name="T38" fmla="*/ 35 w 41"/>
                <a:gd name="T39" fmla="*/ 18 h 43"/>
                <a:gd name="T40" fmla="*/ 35 w 41"/>
                <a:gd name="T41" fmla="*/ 18 h 43"/>
                <a:gd name="T42" fmla="*/ 35 w 41"/>
                <a:gd name="T43" fmla="*/ 18 h 43"/>
                <a:gd name="T44" fmla="*/ 35 w 41"/>
                <a:gd name="T45" fmla="*/ 18 h 43"/>
                <a:gd name="T46" fmla="*/ 36 w 41"/>
                <a:gd name="T47" fmla="*/ 19 h 43"/>
                <a:gd name="T48" fmla="*/ 36 w 41"/>
                <a:gd name="T49" fmla="*/ 19 h 43"/>
                <a:gd name="T50" fmla="*/ 36 w 41"/>
                <a:gd name="T51" fmla="*/ 19 h 43"/>
                <a:gd name="T52" fmla="*/ 36 w 41"/>
                <a:gd name="T53" fmla="*/ 19 h 43"/>
                <a:gd name="T54" fmla="*/ 36 w 41"/>
                <a:gd name="T55" fmla="*/ 20 h 43"/>
                <a:gd name="T56" fmla="*/ 36 w 41"/>
                <a:gd name="T57" fmla="*/ 20 h 43"/>
                <a:gd name="T58" fmla="*/ 36 w 41"/>
                <a:gd name="T59" fmla="*/ 20 h 43"/>
                <a:gd name="T60" fmla="*/ 36 w 41"/>
                <a:gd name="T61" fmla="*/ 20 h 43"/>
                <a:gd name="T62" fmla="*/ 36 w 41"/>
                <a:gd name="T63" fmla="*/ 21 h 43"/>
                <a:gd name="T64" fmla="*/ 36 w 41"/>
                <a:gd name="T65" fmla="*/ 21 h 43"/>
                <a:gd name="T66" fmla="*/ 36 w 41"/>
                <a:gd name="T67" fmla="*/ 21 h 43"/>
                <a:gd name="T68" fmla="*/ 36 w 41"/>
                <a:gd name="T69" fmla="*/ 21 h 43"/>
                <a:gd name="T70" fmla="*/ 36 w 41"/>
                <a:gd name="T71" fmla="*/ 21 h 43"/>
                <a:gd name="T72" fmla="*/ 37 w 41"/>
                <a:gd name="T73" fmla="*/ 22 h 43"/>
                <a:gd name="T74" fmla="*/ 37 w 41"/>
                <a:gd name="T75" fmla="*/ 22 h 43"/>
                <a:gd name="T76" fmla="*/ 37 w 41"/>
                <a:gd name="T77" fmla="*/ 23 h 43"/>
                <a:gd name="T78" fmla="*/ 37 w 41"/>
                <a:gd name="T79" fmla="*/ 23 h 43"/>
                <a:gd name="T80" fmla="*/ 37 w 41"/>
                <a:gd name="T81" fmla="*/ 24 h 43"/>
                <a:gd name="T82" fmla="*/ 39 w 41"/>
                <a:gd name="T83" fmla="*/ 29 h 43"/>
                <a:gd name="T84" fmla="*/ 40 w 41"/>
                <a:gd name="T85" fmla="*/ 30 h 43"/>
                <a:gd name="T86" fmla="*/ 40 w 41"/>
                <a:gd name="T87" fmla="*/ 30 h 43"/>
                <a:gd name="T88" fmla="*/ 40 w 41"/>
                <a:gd name="T89" fmla="*/ 30 h 43"/>
                <a:gd name="T90" fmla="*/ 40 w 41"/>
                <a:gd name="T91" fmla="*/ 30 h 43"/>
                <a:gd name="T92" fmla="*/ 40 w 41"/>
                <a:gd name="T93" fmla="*/ 31 h 43"/>
                <a:gd name="T94" fmla="*/ 40 w 41"/>
                <a:gd name="T95" fmla="*/ 31 h 43"/>
                <a:gd name="T96" fmla="*/ 40 w 41"/>
                <a:gd name="T97" fmla="*/ 31 h 43"/>
                <a:gd name="T98" fmla="*/ 40 w 41"/>
                <a:gd name="T99" fmla="*/ 31 h 43"/>
                <a:gd name="T100" fmla="*/ 40 w 41"/>
                <a:gd name="T101" fmla="*/ 32 h 43"/>
                <a:gd name="T102" fmla="*/ 41 w 41"/>
                <a:gd name="T103" fmla="*/ 32 h 43"/>
                <a:gd name="T104" fmla="*/ 41 w 41"/>
                <a:gd name="T105" fmla="*/ 32 h 43"/>
                <a:gd name="T106" fmla="*/ 41 w 41"/>
                <a:gd name="T107" fmla="*/ 32 h 43"/>
                <a:gd name="T108" fmla="*/ 41 w 41"/>
                <a:gd name="T109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" h="43">
                  <a:moveTo>
                    <a:pt x="14" y="43"/>
                  </a:moveTo>
                  <a:cubicBezTo>
                    <a:pt x="10" y="36"/>
                    <a:pt x="1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8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5"/>
                    <a:pt x="38" y="27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34" y="33"/>
                    <a:pt x="21" y="40"/>
                    <a:pt x="14" y="43"/>
                  </a:cubicBezTo>
                </a:path>
              </a:pathLst>
            </a:custGeom>
            <a:solidFill>
              <a:srgbClr val="F26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7" name="Freeform 89">
              <a:extLst>
                <a:ext uri="{FF2B5EF4-FFF2-40B4-BE49-F238E27FC236}">
                  <a16:creationId xmlns:a16="http://schemas.microsoft.com/office/drawing/2014/main" id="{9677314D-8C7B-465A-B0A1-74EF0EEB2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0151" y="3389313"/>
              <a:ext cx="260350" cy="431800"/>
            </a:xfrm>
            <a:custGeom>
              <a:avLst/>
              <a:gdLst>
                <a:gd name="T0" fmla="*/ 11 w 69"/>
                <a:gd name="T1" fmla="*/ 22 h 114"/>
                <a:gd name="T2" fmla="*/ 9 w 69"/>
                <a:gd name="T3" fmla="*/ 50 h 114"/>
                <a:gd name="T4" fmla="*/ 30 w 69"/>
                <a:gd name="T5" fmla="*/ 114 h 114"/>
                <a:gd name="T6" fmla="*/ 69 w 69"/>
                <a:gd name="T7" fmla="*/ 92 h 114"/>
                <a:gd name="T8" fmla="*/ 11 w 69"/>
                <a:gd name="T9" fmla="*/ 2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14">
                  <a:moveTo>
                    <a:pt x="11" y="22"/>
                  </a:moveTo>
                  <a:cubicBezTo>
                    <a:pt x="11" y="22"/>
                    <a:pt x="0" y="22"/>
                    <a:pt x="9" y="50"/>
                  </a:cubicBezTo>
                  <a:cubicBezTo>
                    <a:pt x="17" y="77"/>
                    <a:pt x="30" y="114"/>
                    <a:pt x="30" y="114"/>
                  </a:cubicBezTo>
                  <a:cubicBezTo>
                    <a:pt x="30" y="114"/>
                    <a:pt x="54" y="106"/>
                    <a:pt x="69" y="92"/>
                  </a:cubicBezTo>
                  <a:cubicBezTo>
                    <a:pt x="69" y="92"/>
                    <a:pt x="52" y="0"/>
                    <a:pt x="11" y="22"/>
                  </a:cubicBezTo>
                  <a:close/>
                </a:path>
              </a:pathLst>
            </a:custGeom>
            <a:solidFill>
              <a:srgbClr val="F48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8" name="Oval 90">
              <a:extLst>
                <a:ext uri="{FF2B5EF4-FFF2-40B4-BE49-F238E27FC236}">
                  <a16:creationId xmlns:a16="http://schemas.microsoft.com/office/drawing/2014/main" id="{28F61198-2E7C-492E-9EDB-831327F0B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84651" y="4752975"/>
              <a:ext cx="120650" cy="120650"/>
            </a:xfrm>
            <a:prstGeom prst="ellipse">
              <a:avLst/>
            </a:pr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9" name="Oval 91">
              <a:extLst>
                <a:ext uri="{FF2B5EF4-FFF2-40B4-BE49-F238E27FC236}">
                  <a16:creationId xmlns:a16="http://schemas.microsoft.com/office/drawing/2014/main" id="{388C9121-8270-4ED4-9C0C-021B9497E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73538" y="4760913"/>
              <a:ext cx="103188" cy="101600"/>
            </a:xfrm>
            <a:prstGeom prst="ellipse">
              <a:avLst/>
            </a:prstGeom>
            <a:solidFill>
              <a:srgbClr val="3FB6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0" name="Oval 92">
              <a:extLst>
                <a:ext uri="{FF2B5EF4-FFF2-40B4-BE49-F238E27FC236}">
                  <a16:creationId xmlns:a16="http://schemas.microsoft.com/office/drawing/2014/main" id="{ED5EA827-00C2-4D01-9C70-DEEB2E874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138613" y="4799013"/>
              <a:ext cx="30163" cy="26988"/>
            </a:xfrm>
            <a:prstGeom prst="ellipse">
              <a:avLst/>
            </a:prstGeom>
            <a:solidFill>
              <a:srgbClr val="5FCC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1" name="Freeform 93">
              <a:extLst>
                <a:ext uri="{FF2B5EF4-FFF2-40B4-BE49-F238E27FC236}">
                  <a16:creationId xmlns:a16="http://schemas.microsoft.com/office/drawing/2014/main" id="{6214D40A-9629-4C8A-8EA7-7FC18D45B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06688" y="3706813"/>
              <a:ext cx="49213" cy="38100"/>
            </a:xfrm>
            <a:custGeom>
              <a:avLst/>
              <a:gdLst>
                <a:gd name="T0" fmla="*/ 9 w 13"/>
                <a:gd name="T1" fmla="*/ 1 h 10"/>
                <a:gd name="T2" fmla="*/ 2 w 13"/>
                <a:gd name="T3" fmla="*/ 4 h 10"/>
                <a:gd name="T4" fmla="*/ 1 w 13"/>
                <a:gd name="T5" fmla="*/ 10 h 10"/>
                <a:gd name="T6" fmla="*/ 5 w 13"/>
                <a:gd name="T7" fmla="*/ 6 h 10"/>
                <a:gd name="T8" fmla="*/ 12 w 13"/>
                <a:gd name="T9" fmla="*/ 5 h 10"/>
                <a:gd name="T10" fmla="*/ 9 w 13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">
                  <a:moveTo>
                    <a:pt x="9" y="1"/>
                  </a:moveTo>
                  <a:cubicBezTo>
                    <a:pt x="9" y="1"/>
                    <a:pt x="3" y="0"/>
                    <a:pt x="2" y="4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12" y="6"/>
                    <a:pt x="12" y="5"/>
                  </a:cubicBezTo>
                  <a:cubicBezTo>
                    <a:pt x="13" y="3"/>
                    <a:pt x="9" y="1"/>
                    <a:pt x="9" y="1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2" name="Freeform 94">
              <a:extLst>
                <a:ext uri="{FF2B5EF4-FFF2-40B4-BE49-F238E27FC236}">
                  <a16:creationId xmlns:a16="http://schemas.microsoft.com/office/drawing/2014/main" id="{29C653D7-75F2-4F36-A93E-E86F3CB3C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22601" y="3711575"/>
              <a:ext cx="350838" cy="285750"/>
            </a:xfrm>
            <a:custGeom>
              <a:avLst/>
              <a:gdLst>
                <a:gd name="T0" fmla="*/ 16 w 93"/>
                <a:gd name="T1" fmla="*/ 0 h 76"/>
                <a:gd name="T2" fmla="*/ 39 w 93"/>
                <a:gd name="T3" fmla="*/ 48 h 76"/>
                <a:gd name="T4" fmla="*/ 85 w 93"/>
                <a:gd name="T5" fmla="*/ 13 h 76"/>
                <a:gd name="T6" fmla="*/ 93 w 93"/>
                <a:gd name="T7" fmla="*/ 23 h 76"/>
                <a:gd name="T8" fmla="*/ 36 w 93"/>
                <a:gd name="T9" fmla="*/ 69 h 76"/>
                <a:gd name="T10" fmla="*/ 0 w 93"/>
                <a:gd name="T11" fmla="*/ 39 h 76"/>
                <a:gd name="T12" fmla="*/ 16 w 93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6">
                  <a:moveTo>
                    <a:pt x="16" y="0"/>
                  </a:moveTo>
                  <a:cubicBezTo>
                    <a:pt x="16" y="0"/>
                    <a:pt x="28" y="44"/>
                    <a:pt x="39" y="48"/>
                  </a:cubicBezTo>
                  <a:cubicBezTo>
                    <a:pt x="50" y="51"/>
                    <a:pt x="85" y="13"/>
                    <a:pt x="85" y="1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23"/>
                    <a:pt x="63" y="61"/>
                    <a:pt x="36" y="69"/>
                  </a:cubicBezTo>
                  <a:cubicBezTo>
                    <a:pt x="9" y="76"/>
                    <a:pt x="0" y="39"/>
                    <a:pt x="0" y="3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3" name="Freeform 95">
              <a:extLst>
                <a:ext uri="{FF2B5EF4-FFF2-40B4-BE49-F238E27FC236}">
                  <a16:creationId xmlns:a16="http://schemas.microsoft.com/office/drawing/2014/main" id="{E4F01E0D-B1C2-491B-8952-A342CDEF4B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22601" y="3756025"/>
              <a:ext cx="41275" cy="101600"/>
            </a:xfrm>
            <a:custGeom>
              <a:avLst/>
              <a:gdLst>
                <a:gd name="T0" fmla="*/ 0 w 11"/>
                <a:gd name="T1" fmla="*/ 27 h 27"/>
                <a:gd name="T2" fmla="*/ 0 w 11"/>
                <a:gd name="T3" fmla="*/ 27 h 27"/>
                <a:gd name="T4" fmla="*/ 0 w 11"/>
                <a:gd name="T5" fmla="*/ 27 h 27"/>
                <a:gd name="T6" fmla="*/ 0 w 11"/>
                <a:gd name="T7" fmla="*/ 27 h 27"/>
                <a:gd name="T8" fmla="*/ 0 w 11"/>
                <a:gd name="T9" fmla="*/ 27 h 27"/>
                <a:gd name="T10" fmla="*/ 0 w 11"/>
                <a:gd name="T11" fmla="*/ 27 h 27"/>
                <a:gd name="T12" fmla="*/ 0 w 11"/>
                <a:gd name="T13" fmla="*/ 27 h 27"/>
                <a:gd name="T14" fmla="*/ 0 w 11"/>
                <a:gd name="T15" fmla="*/ 27 h 27"/>
                <a:gd name="T16" fmla="*/ 0 w 11"/>
                <a:gd name="T17" fmla="*/ 27 h 27"/>
                <a:gd name="T18" fmla="*/ 0 w 11"/>
                <a:gd name="T19" fmla="*/ 27 h 27"/>
                <a:gd name="T20" fmla="*/ 0 w 11"/>
                <a:gd name="T21" fmla="*/ 27 h 27"/>
                <a:gd name="T22" fmla="*/ 0 w 11"/>
                <a:gd name="T23" fmla="*/ 27 h 27"/>
                <a:gd name="T24" fmla="*/ 0 w 11"/>
                <a:gd name="T25" fmla="*/ 27 h 27"/>
                <a:gd name="T26" fmla="*/ 0 w 11"/>
                <a:gd name="T27" fmla="*/ 27 h 27"/>
                <a:gd name="T28" fmla="*/ 0 w 11"/>
                <a:gd name="T29" fmla="*/ 27 h 27"/>
                <a:gd name="T30" fmla="*/ 0 w 11"/>
                <a:gd name="T31" fmla="*/ 27 h 27"/>
                <a:gd name="T32" fmla="*/ 0 w 11"/>
                <a:gd name="T33" fmla="*/ 27 h 27"/>
                <a:gd name="T34" fmla="*/ 11 w 11"/>
                <a:gd name="T35" fmla="*/ 0 h 27"/>
                <a:gd name="T36" fmla="*/ 11 w 11"/>
                <a:gd name="T37" fmla="*/ 0 h 27"/>
                <a:gd name="T38" fmla="*/ 0 w 11"/>
                <a:gd name="T3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27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7"/>
                    <a:pt x="0" y="27"/>
                    <a:pt x="0" y="27"/>
                  </a:cubicBezTo>
                </a:path>
              </a:pathLst>
            </a:custGeom>
            <a:solidFill>
              <a:srgbClr val="F0B2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4" name="Freeform 96">
              <a:extLst>
                <a:ext uri="{FF2B5EF4-FFF2-40B4-BE49-F238E27FC236}">
                  <a16:creationId xmlns:a16="http://schemas.microsoft.com/office/drawing/2014/main" id="{C0BA6ACD-F885-459F-A6D6-A3CF7DF61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22601" y="3748088"/>
              <a:ext cx="109538" cy="212725"/>
            </a:xfrm>
            <a:custGeom>
              <a:avLst/>
              <a:gdLst>
                <a:gd name="T0" fmla="*/ 17 w 29"/>
                <a:gd name="T1" fmla="*/ 56 h 56"/>
                <a:gd name="T2" fmla="*/ 0 w 29"/>
                <a:gd name="T3" fmla="*/ 29 h 56"/>
                <a:gd name="T4" fmla="*/ 0 w 29"/>
                <a:gd name="T5" fmla="*/ 29 h 56"/>
                <a:gd name="T6" fmla="*/ 0 w 29"/>
                <a:gd name="T7" fmla="*/ 29 h 56"/>
                <a:gd name="T8" fmla="*/ 0 w 29"/>
                <a:gd name="T9" fmla="*/ 29 h 56"/>
                <a:gd name="T10" fmla="*/ 0 w 29"/>
                <a:gd name="T11" fmla="*/ 29 h 56"/>
                <a:gd name="T12" fmla="*/ 0 w 29"/>
                <a:gd name="T13" fmla="*/ 29 h 56"/>
                <a:gd name="T14" fmla="*/ 0 w 29"/>
                <a:gd name="T15" fmla="*/ 29 h 56"/>
                <a:gd name="T16" fmla="*/ 0 w 29"/>
                <a:gd name="T17" fmla="*/ 29 h 56"/>
                <a:gd name="T18" fmla="*/ 0 w 29"/>
                <a:gd name="T19" fmla="*/ 29 h 56"/>
                <a:gd name="T20" fmla="*/ 0 w 29"/>
                <a:gd name="T21" fmla="*/ 29 h 56"/>
                <a:gd name="T22" fmla="*/ 0 w 29"/>
                <a:gd name="T23" fmla="*/ 29 h 56"/>
                <a:gd name="T24" fmla="*/ 11 w 29"/>
                <a:gd name="T25" fmla="*/ 2 h 56"/>
                <a:gd name="T26" fmla="*/ 21 w 29"/>
                <a:gd name="T27" fmla="*/ 22 h 56"/>
                <a:gd name="T28" fmla="*/ 21 w 29"/>
                <a:gd name="T29" fmla="*/ 19 h 56"/>
                <a:gd name="T30" fmla="*/ 19 w 29"/>
                <a:gd name="T31" fmla="*/ 0 h 56"/>
                <a:gd name="T32" fmla="*/ 23 w 29"/>
                <a:gd name="T33" fmla="*/ 49 h 56"/>
                <a:gd name="T34" fmla="*/ 17 w 29"/>
                <a:gd name="T3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56">
                  <a:moveTo>
                    <a:pt x="17" y="56"/>
                  </a:moveTo>
                  <a:cubicBezTo>
                    <a:pt x="5" y="48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5" y="12"/>
                    <a:pt x="19" y="22"/>
                    <a:pt x="21" y="22"/>
                  </a:cubicBezTo>
                  <a:cubicBezTo>
                    <a:pt x="21" y="22"/>
                    <a:pt x="21" y="21"/>
                    <a:pt x="21" y="19"/>
                  </a:cubicBezTo>
                  <a:cubicBezTo>
                    <a:pt x="21" y="13"/>
                    <a:pt x="20" y="6"/>
                    <a:pt x="19" y="0"/>
                  </a:cubicBezTo>
                  <a:cubicBezTo>
                    <a:pt x="23" y="13"/>
                    <a:pt x="29" y="36"/>
                    <a:pt x="23" y="49"/>
                  </a:cubicBezTo>
                  <a:cubicBezTo>
                    <a:pt x="22" y="52"/>
                    <a:pt x="20" y="55"/>
                    <a:pt x="17" y="56"/>
                  </a:cubicBezTo>
                </a:path>
              </a:pathLst>
            </a:custGeom>
            <a:solidFill>
              <a:srgbClr val="F26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5" name="Freeform 97">
              <a:extLst>
                <a:ext uri="{FF2B5EF4-FFF2-40B4-BE49-F238E27FC236}">
                  <a16:creationId xmlns:a16="http://schemas.microsoft.com/office/drawing/2014/main" id="{8D70B15E-DDD2-47E4-A921-B7EC1E0E8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28913" y="3668713"/>
              <a:ext cx="161925" cy="125413"/>
            </a:xfrm>
            <a:custGeom>
              <a:avLst/>
              <a:gdLst>
                <a:gd name="T0" fmla="*/ 38 w 43"/>
                <a:gd name="T1" fmla="*/ 4 h 33"/>
                <a:gd name="T2" fmla="*/ 23 w 43"/>
                <a:gd name="T3" fmla="*/ 3 h 33"/>
                <a:gd name="T4" fmla="*/ 1 w 43"/>
                <a:gd name="T5" fmla="*/ 28 h 33"/>
                <a:gd name="T6" fmla="*/ 15 w 43"/>
                <a:gd name="T7" fmla="*/ 32 h 33"/>
                <a:gd name="T8" fmla="*/ 38 w 43"/>
                <a:gd name="T9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3">
                  <a:moveTo>
                    <a:pt x="38" y="4"/>
                  </a:moveTo>
                  <a:cubicBezTo>
                    <a:pt x="38" y="4"/>
                    <a:pt x="26" y="0"/>
                    <a:pt x="23" y="3"/>
                  </a:cubicBezTo>
                  <a:cubicBezTo>
                    <a:pt x="21" y="6"/>
                    <a:pt x="0" y="26"/>
                    <a:pt x="1" y="28"/>
                  </a:cubicBezTo>
                  <a:cubicBezTo>
                    <a:pt x="1" y="29"/>
                    <a:pt x="10" y="33"/>
                    <a:pt x="15" y="32"/>
                  </a:cubicBezTo>
                  <a:cubicBezTo>
                    <a:pt x="20" y="31"/>
                    <a:pt x="43" y="6"/>
                    <a:pt x="38" y="4"/>
                  </a:cubicBezTo>
                  <a:close/>
                </a:path>
              </a:pathLst>
            </a:custGeom>
            <a:solidFill>
              <a:srgbClr val="242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6" name="Freeform 98">
              <a:extLst>
                <a:ext uri="{FF2B5EF4-FFF2-40B4-BE49-F238E27FC236}">
                  <a16:creationId xmlns:a16="http://schemas.microsoft.com/office/drawing/2014/main" id="{957574F0-39B2-46F8-A7B2-35079FE33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90813" y="3673475"/>
              <a:ext cx="123825" cy="117475"/>
            </a:xfrm>
            <a:custGeom>
              <a:avLst/>
              <a:gdLst>
                <a:gd name="T0" fmla="*/ 22 w 33"/>
                <a:gd name="T1" fmla="*/ 3 h 31"/>
                <a:gd name="T2" fmla="*/ 14 w 33"/>
                <a:gd name="T3" fmla="*/ 1 h 31"/>
                <a:gd name="T4" fmla="*/ 28 w 33"/>
                <a:gd name="T5" fmla="*/ 3 h 31"/>
                <a:gd name="T6" fmla="*/ 5 w 33"/>
                <a:gd name="T7" fmla="*/ 31 h 31"/>
                <a:gd name="T8" fmla="*/ 0 w 33"/>
                <a:gd name="T9" fmla="*/ 31 h 31"/>
                <a:gd name="T10" fmla="*/ 22 w 33"/>
                <a:gd name="T1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1">
                  <a:moveTo>
                    <a:pt x="22" y="3"/>
                  </a:moveTo>
                  <a:cubicBezTo>
                    <a:pt x="22" y="3"/>
                    <a:pt x="18" y="2"/>
                    <a:pt x="14" y="1"/>
                  </a:cubicBezTo>
                  <a:cubicBezTo>
                    <a:pt x="18" y="0"/>
                    <a:pt x="28" y="3"/>
                    <a:pt x="28" y="3"/>
                  </a:cubicBezTo>
                  <a:cubicBezTo>
                    <a:pt x="33" y="5"/>
                    <a:pt x="10" y="30"/>
                    <a:pt x="5" y="31"/>
                  </a:cubicBezTo>
                  <a:cubicBezTo>
                    <a:pt x="3" y="31"/>
                    <a:pt x="2" y="31"/>
                    <a:pt x="0" y="31"/>
                  </a:cubicBezTo>
                  <a:cubicBezTo>
                    <a:pt x="6" y="28"/>
                    <a:pt x="27" y="5"/>
                    <a:pt x="22" y="3"/>
                  </a:cubicBezTo>
                  <a:close/>
                </a:path>
              </a:pathLst>
            </a:custGeom>
            <a:solidFill>
              <a:srgbClr val="191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7" name="Freeform 99">
              <a:extLst>
                <a:ext uri="{FF2B5EF4-FFF2-40B4-BE49-F238E27FC236}">
                  <a16:creationId xmlns:a16="http://schemas.microsoft.com/office/drawing/2014/main" id="{B8C4B000-04FE-4FF8-BC70-136BEA1DD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17801" y="3733800"/>
              <a:ext cx="101600" cy="68263"/>
            </a:xfrm>
            <a:custGeom>
              <a:avLst/>
              <a:gdLst>
                <a:gd name="T0" fmla="*/ 27 w 27"/>
                <a:gd name="T1" fmla="*/ 2 h 18"/>
                <a:gd name="T2" fmla="*/ 25 w 27"/>
                <a:gd name="T3" fmla="*/ 8 h 18"/>
                <a:gd name="T4" fmla="*/ 12 w 27"/>
                <a:gd name="T5" fmla="*/ 18 h 18"/>
                <a:gd name="T6" fmla="*/ 1 w 27"/>
                <a:gd name="T7" fmla="*/ 9 h 18"/>
                <a:gd name="T8" fmla="*/ 9 w 27"/>
                <a:gd name="T9" fmla="*/ 3 h 18"/>
                <a:gd name="T10" fmla="*/ 27 w 27"/>
                <a:gd name="T1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8">
                  <a:moveTo>
                    <a:pt x="27" y="2"/>
                  </a:moveTo>
                  <a:cubicBezTo>
                    <a:pt x="27" y="2"/>
                    <a:pt x="26" y="3"/>
                    <a:pt x="25" y="8"/>
                  </a:cubicBezTo>
                  <a:cubicBezTo>
                    <a:pt x="23" y="13"/>
                    <a:pt x="14" y="18"/>
                    <a:pt x="12" y="18"/>
                  </a:cubicBezTo>
                  <a:cubicBezTo>
                    <a:pt x="10" y="18"/>
                    <a:pt x="0" y="11"/>
                    <a:pt x="1" y="9"/>
                  </a:cubicBezTo>
                  <a:cubicBezTo>
                    <a:pt x="3" y="8"/>
                    <a:pt x="9" y="4"/>
                    <a:pt x="9" y="3"/>
                  </a:cubicBezTo>
                  <a:cubicBezTo>
                    <a:pt x="9" y="2"/>
                    <a:pt x="20" y="0"/>
                    <a:pt x="27" y="2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8" name="Freeform 100">
              <a:extLst>
                <a:ext uri="{FF2B5EF4-FFF2-40B4-BE49-F238E27FC236}">
                  <a16:creationId xmlns:a16="http://schemas.microsoft.com/office/drawing/2014/main" id="{49531480-4B36-471D-AF76-9810623A6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65413" y="4500563"/>
              <a:ext cx="687388" cy="684213"/>
            </a:xfrm>
            <a:custGeom>
              <a:avLst/>
              <a:gdLst>
                <a:gd name="T0" fmla="*/ 91 w 182"/>
                <a:gd name="T1" fmla="*/ 11 h 181"/>
                <a:gd name="T2" fmla="*/ 12 w 182"/>
                <a:gd name="T3" fmla="*/ 90 h 181"/>
                <a:gd name="T4" fmla="*/ 91 w 182"/>
                <a:gd name="T5" fmla="*/ 170 h 181"/>
                <a:gd name="T6" fmla="*/ 170 w 182"/>
                <a:gd name="T7" fmla="*/ 90 h 181"/>
                <a:gd name="T8" fmla="*/ 91 w 182"/>
                <a:gd name="T9" fmla="*/ 11 h 181"/>
                <a:gd name="T10" fmla="*/ 91 w 182"/>
                <a:gd name="T11" fmla="*/ 181 h 181"/>
                <a:gd name="T12" fmla="*/ 0 w 182"/>
                <a:gd name="T13" fmla="*/ 90 h 181"/>
                <a:gd name="T14" fmla="*/ 91 w 182"/>
                <a:gd name="T15" fmla="*/ 0 h 181"/>
                <a:gd name="T16" fmla="*/ 182 w 182"/>
                <a:gd name="T17" fmla="*/ 90 h 181"/>
                <a:gd name="T18" fmla="*/ 91 w 182"/>
                <a:gd name="T1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181">
                  <a:moveTo>
                    <a:pt x="91" y="11"/>
                  </a:moveTo>
                  <a:cubicBezTo>
                    <a:pt x="47" y="11"/>
                    <a:pt x="12" y="47"/>
                    <a:pt x="12" y="90"/>
                  </a:cubicBezTo>
                  <a:cubicBezTo>
                    <a:pt x="12" y="134"/>
                    <a:pt x="47" y="170"/>
                    <a:pt x="91" y="170"/>
                  </a:cubicBezTo>
                  <a:cubicBezTo>
                    <a:pt x="135" y="170"/>
                    <a:pt x="170" y="134"/>
                    <a:pt x="170" y="90"/>
                  </a:cubicBezTo>
                  <a:cubicBezTo>
                    <a:pt x="170" y="47"/>
                    <a:pt x="135" y="11"/>
                    <a:pt x="91" y="11"/>
                  </a:cubicBezTo>
                  <a:close/>
                  <a:moveTo>
                    <a:pt x="91" y="181"/>
                  </a:moveTo>
                  <a:cubicBezTo>
                    <a:pt x="41" y="181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2" y="40"/>
                    <a:pt x="182" y="90"/>
                  </a:cubicBezTo>
                  <a:cubicBezTo>
                    <a:pt x="182" y="140"/>
                    <a:pt x="141" y="181"/>
                    <a:pt x="91" y="181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9" name="Freeform 101">
              <a:extLst>
                <a:ext uri="{FF2B5EF4-FFF2-40B4-BE49-F238E27FC236}">
                  <a16:creationId xmlns:a16="http://schemas.microsoft.com/office/drawing/2014/main" id="{DE975D67-1012-4C25-BF6E-876FD6417B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86038" y="4575175"/>
              <a:ext cx="528638" cy="533400"/>
            </a:xfrm>
            <a:custGeom>
              <a:avLst/>
              <a:gdLst>
                <a:gd name="T0" fmla="*/ 70 w 140"/>
                <a:gd name="T1" fmla="*/ 3 h 141"/>
                <a:gd name="T2" fmla="*/ 2 w 140"/>
                <a:gd name="T3" fmla="*/ 70 h 141"/>
                <a:gd name="T4" fmla="*/ 70 w 140"/>
                <a:gd name="T5" fmla="*/ 138 h 141"/>
                <a:gd name="T6" fmla="*/ 138 w 140"/>
                <a:gd name="T7" fmla="*/ 70 h 141"/>
                <a:gd name="T8" fmla="*/ 70 w 140"/>
                <a:gd name="T9" fmla="*/ 3 h 141"/>
                <a:gd name="T10" fmla="*/ 70 w 140"/>
                <a:gd name="T11" fmla="*/ 141 h 141"/>
                <a:gd name="T12" fmla="*/ 0 w 140"/>
                <a:gd name="T13" fmla="*/ 70 h 141"/>
                <a:gd name="T14" fmla="*/ 70 w 140"/>
                <a:gd name="T15" fmla="*/ 0 h 141"/>
                <a:gd name="T16" fmla="*/ 140 w 140"/>
                <a:gd name="T17" fmla="*/ 70 h 141"/>
                <a:gd name="T18" fmla="*/ 70 w 140"/>
                <a:gd name="T1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41">
                  <a:moveTo>
                    <a:pt x="70" y="3"/>
                  </a:moveTo>
                  <a:cubicBezTo>
                    <a:pt x="33" y="3"/>
                    <a:pt x="2" y="33"/>
                    <a:pt x="2" y="70"/>
                  </a:cubicBezTo>
                  <a:cubicBezTo>
                    <a:pt x="2" y="108"/>
                    <a:pt x="33" y="138"/>
                    <a:pt x="70" y="138"/>
                  </a:cubicBezTo>
                  <a:cubicBezTo>
                    <a:pt x="107" y="138"/>
                    <a:pt x="138" y="108"/>
                    <a:pt x="138" y="70"/>
                  </a:cubicBezTo>
                  <a:cubicBezTo>
                    <a:pt x="138" y="33"/>
                    <a:pt x="107" y="3"/>
                    <a:pt x="70" y="3"/>
                  </a:cubicBezTo>
                  <a:close/>
                  <a:moveTo>
                    <a:pt x="70" y="141"/>
                  </a:moveTo>
                  <a:cubicBezTo>
                    <a:pt x="31" y="141"/>
                    <a:pt x="0" y="109"/>
                    <a:pt x="0" y="70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109" y="0"/>
                    <a:pt x="140" y="32"/>
                    <a:pt x="140" y="70"/>
                  </a:cubicBezTo>
                  <a:cubicBezTo>
                    <a:pt x="140" y="109"/>
                    <a:pt x="109" y="141"/>
                    <a:pt x="70" y="141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0" name="Freeform 102">
              <a:extLst>
                <a:ext uri="{FF2B5EF4-FFF2-40B4-BE49-F238E27FC236}">
                  <a16:creationId xmlns:a16="http://schemas.microsoft.com/office/drawing/2014/main" id="{2179EA9D-2D11-4830-A284-2759685E5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55876" y="4730750"/>
              <a:ext cx="336550" cy="344488"/>
            </a:xfrm>
            <a:custGeom>
              <a:avLst/>
              <a:gdLst>
                <a:gd name="T0" fmla="*/ 62 w 89"/>
                <a:gd name="T1" fmla="*/ 91 h 91"/>
                <a:gd name="T2" fmla="*/ 0 w 89"/>
                <a:gd name="T3" fmla="*/ 29 h 91"/>
                <a:gd name="T4" fmla="*/ 7 w 89"/>
                <a:gd name="T5" fmla="*/ 1 h 91"/>
                <a:gd name="T6" fmla="*/ 9 w 89"/>
                <a:gd name="T7" fmla="*/ 1 h 91"/>
                <a:gd name="T8" fmla="*/ 10 w 89"/>
                <a:gd name="T9" fmla="*/ 3 h 91"/>
                <a:gd name="T10" fmla="*/ 3 w 89"/>
                <a:gd name="T11" fmla="*/ 29 h 91"/>
                <a:gd name="T12" fmla="*/ 62 w 89"/>
                <a:gd name="T13" fmla="*/ 88 h 91"/>
                <a:gd name="T14" fmla="*/ 86 w 89"/>
                <a:gd name="T15" fmla="*/ 83 h 91"/>
                <a:gd name="T16" fmla="*/ 88 w 89"/>
                <a:gd name="T17" fmla="*/ 84 h 91"/>
                <a:gd name="T18" fmla="*/ 88 w 89"/>
                <a:gd name="T19" fmla="*/ 85 h 91"/>
                <a:gd name="T20" fmla="*/ 62 w 89"/>
                <a:gd name="T21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91">
                  <a:moveTo>
                    <a:pt x="62" y="91"/>
                  </a:moveTo>
                  <a:cubicBezTo>
                    <a:pt x="28" y="91"/>
                    <a:pt x="0" y="63"/>
                    <a:pt x="0" y="29"/>
                  </a:cubicBezTo>
                  <a:cubicBezTo>
                    <a:pt x="0" y="20"/>
                    <a:pt x="3" y="10"/>
                    <a:pt x="7" y="1"/>
                  </a:cubicBezTo>
                  <a:cubicBezTo>
                    <a:pt x="8" y="1"/>
                    <a:pt x="8" y="0"/>
                    <a:pt x="9" y="1"/>
                  </a:cubicBezTo>
                  <a:cubicBezTo>
                    <a:pt x="10" y="1"/>
                    <a:pt x="10" y="2"/>
                    <a:pt x="10" y="3"/>
                  </a:cubicBezTo>
                  <a:cubicBezTo>
                    <a:pt x="5" y="11"/>
                    <a:pt x="3" y="20"/>
                    <a:pt x="3" y="29"/>
                  </a:cubicBezTo>
                  <a:cubicBezTo>
                    <a:pt x="3" y="62"/>
                    <a:pt x="30" y="88"/>
                    <a:pt x="62" y="88"/>
                  </a:cubicBezTo>
                  <a:cubicBezTo>
                    <a:pt x="71" y="88"/>
                    <a:pt x="79" y="86"/>
                    <a:pt x="86" y="83"/>
                  </a:cubicBezTo>
                  <a:cubicBezTo>
                    <a:pt x="87" y="83"/>
                    <a:pt x="88" y="83"/>
                    <a:pt x="88" y="84"/>
                  </a:cubicBezTo>
                  <a:cubicBezTo>
                    <a:pt x="89" y="84"/>
                    <a:pt x="88" y="85"/>
                    <a:pt x="88" y="85"/>
                  </a:cubicBezTo>
                  <a:cubicBezTo>
                    <a:pt x="80" y="89"/>
                    <a:pt x="71" y="91"/>
                    <a:pt x="62" y="91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1" name="Freeform 103">
              <a:extLst>
                <a:ext uri="{FF2B5EF4-FFF2-40B4-BE49-F238E27FC236}">
                  <a16:creationId xmlns:a16="http://schemas.microsoft.com/office/drawing/2014/main" id="{0A2AB88F-C737-40BC-99F0-A089B5710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25688" y="4610100"/>
              <a:ext cx="173038" cy="82550"/>
            </a:xfrm>
            <a:custGeom>
              <a:avLst/>
              <a:gdLst>
                <a:gd name="T0" fmla="*/ 45 w 46"/>
                <a:gd name="T1" fmla="*/ 22 h 22"/>
                <a:gd name="T2" fmla="*/ 44 w 46"/>
                <a:gd name="T3" fmla="*/ 21 h 22"/>
                <a:gd name="T4" fmla="*/ 1 w 46"/>
                <a:gd name="T5" fmla="*/ 3 h 22"/>
                <a:gd name="T6" fmla="*/ 0 w 46"/>
                <a:gd name="T7" fmla="*/ 1 h 22"/>
                <a:gd name="T8" fmla="*/ 1 w 46"/>
                <a:gd name="T9" fmla="*/ 0 h 22"/>
                <a:gd name="T10" fmla="*/ 46 w 46"/>
                <a:gd name="T11" fmla="*/ 19 h 22"/>
                <a:gd name="T12" fmla="*/ 46 w 46"/>
                <a:gd name="T13" fmla="*/ 21 h 22"/>
                <a:gd name="T14" fmla="*/ 45 w 4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22">
                  <a:moveTo>
                    <a:pt x="45" y="22"/>
                  </a:moveTo>
                  <a:cubicBezTo>
                    <a:pt x="45" y="22"/>
                    <a:pt x="44" y="22"/>
                    <a:pt x="44" y="21"/>
                  </a:cubicBezTo>
                  <a:cubicBezTo>
                    <a:pt x="33" y="10"/>
                    <a:pt x="17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8" y="0"/>
                    <a:pt x="34" y="7"/>
                    <a:pt x="46" y="19"/>
                  </a:cubicBezTo>
                  <a:cubicBezTo>
                    <a:pt x="46" y="20"/>
                    <a:pt x="46" y="21"/>
                    <a:pt x="46" y="21"/>
                  </a:cubicBezTo>
                  <a:cubicBezTo>
                    <a:pt x="46" y="22"/>
                    <a:pt x="45" y="22"/>
                    <a:pt x="45" y="22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2" name="Freeform 104">
              <a:extLst>
                <a:ext uri="{FF2B5EF4-FFF2-40B4-BE49-F238E27FC236}">
                  <a16:creationId xmlns:a16="http://schemas.microsoft.com/office/drawing/2014/main" id="{FCA5E746-9981-4645-8B62-CA0B9A138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06688" y="4454525"/>
              <a:ext cx="641350" cy="404813"/>
            </a:xfrm>
            <a:custGeom>
              <a:avLst/>
              <a:gdLst>
                <a:gd name="T0" fmla="*/ 4 w 170"/>
                <a:gd name="T1" fmla="*/ 107 h 107"/>
                <a:gd name="T2" fmla="*/ 0 w 170"/>
                <a:gd name="T3" fmla="*/ 102 h 107"/>
                <a:gd name="T4" fmla="*/ 102 w 170"/>
                <a:gd name="T5" fmla="*/ 0 h 107"/>
                <a:gd name="T6" fmla="*/ 168 w 170"/>
                <a:gd name="T7" fmla="*/ 24 h 107"/>
                <a:gd name="T8" fmla="*/ 169 w 170"/>
                <a:gd name="T9" fmla="*/ 30 h 107"/>
                <a:gd name="T10" fmla="*/ 163 w 170"/>
                <a:gd name="T11" fmla="*/ 31 h 107"/>
                <a:gd name="T12" fmla="*/ 102 w 170"/>
                <a:gd name="T13" fmla="*/ 8 h 107"/>
                <a:gd name="T14" fmla="*/ 8 w 170"/>
                <a:gd name="T15" fmla="*/ 102 h 107"/>
                <a:gd name="T16" fmla="*/ 4 w 170"/>
                <a:gd name="T1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07">
                  <a:moveTo>
                    <a:pt x="4" y="107"/>
                  </a:moveTo>
                  <a:cubicBezTo>
                    <a:pt x="1" y="107"/>
                    <a:pt x="0" y="105"/>
                    <a:pt x="0" y="102"/>
                  </a:cubicBezTo>
                  <a:cubicBezTo>
                    <a:pt x="0" y="46"/>
                    <a:pt x="45" y="0"/>
                    <a:pt x="102" y="0"/>
                  </a:cubicBezTo>
                  <a:cubicBezTo>
                    <a:pt x="126" y="0"/>
                    <a:pt x="150" y="9"/>
                    <a:pt x="168" y="24"/>
                  </a:cubicBezTo>
                  <a:cubicBezTo>
                    <a:pt x="170" y="26"/>
                    <a:pt x="170" y="28"/>
                    <a:pt x="169" y="30"/>
                  </a:cubicBezTo>
                  <a:cubicBezTo>
                    <a:pt x="167" y="32"/>
                    <a:pt x="164" y="32"/>
                    <a:pt x="163" y="31"/>
                  </a:cubicBezTo>
                  <a:cubicBezTo>
                    <a:pt x="146" y="16"/>
                    <a:pt x="124" y="8"/>
                    <a:pt x="102" y="8"/>
                  </a:cubicBezTo>
                  <a:cubicBezTo>
                    <a:pt x="50" y="8"/>
                    <a:pt x="8" y="51"/>
                    <a:pt x="8" y="102"/>
                  </a:cubicBezTo>
                  <a:cubicBezTo>
                    <a:pt x="8" y="105"/>
                    <a:pt x="6" y="107"/>
                    <a:pt x="4" y="107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3" name="Freeform 105">
              <a:extLst>
                <a:ext uri="{FF2B5EF4-FFF2-40B4-BE49-F238E27FC236}">
                  <a16:creationId xmlns:a16="http://schemas.microsoft.com/office/drawing/2014/main" id="{16D8C0A0-6F73-4BFB-9DA9-B2C11A39D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40076" y="4624388"/>
              <a:ext cx="101600" cy="109538"/>
            </a:xfrm>
            <a:custGeom>
              <a:avLst/>
              <a:gdLst>
                <a:gd name="T0" fmla="*/ 27 w 27"/>
                <a:gd name="T1" fmla="*/ 13 h 29"/>
                <a:gd name="T2" fmla="*/ 10 w 27"/>
                <a:gd name="T3" fmla="*/ 28 h 29"/>
                <a:gd name="T4" fmla="*/ 2 w 27"/>
                <a:gd name="T5" fmla="*/ 26 h 29"/>
                <a:gd name="T6" fmla="*/ 0 w 27"/>
                <a:gd name="T7" fmla="*/ 19 h 29"/>
                <a:gd name="T8" fmla="*/ 16 w 27"/>
                <a:gd name="T9" fmla="*/ 0 h 29"/>
                <a:gd name="T10" fmla="*/ 27 w 27"/>
                <a:gd name="T11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9">
                  <a:moveTo>
                    <a:pt x="27" y="13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4" y="29"/>
                    <a:pt x="2" y="26"/>
                  </a:cubicBezTo>
                  <a:cubicBezTo>
                    <a:pt x="0" y="23"/>
                    <a:pt x="0" y="19"/>
                    <a:pt x="0" y="1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7" y="13"/>
                    <a:pt x="27" y="13"/>
                    <a:pt x="27" y="13"/>
                  </a:cubicBezTo>
                  <a:close/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4" name="Freeform 106">
              <a:extLst>
                <a:ext uri="{FF2B5EF4-FFF2-40B4-BE49-F238E27FC236}">
                  <a16:creationId xmlns:a16="http://schemas.microsoft.com/office/drawing/2014/main" id="{3DF4DE28-BE36-4D98-9CD0-41ED6A8DA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73413" y="4678363"/>
              <a:ext cx="131763" cy="153988"/>
            </a:xfrm>
            <a:custGeom>
              <a:avLst/>
              <a:gdLst>
                <a:gd name="T0" fmla="*/ 22 w 35"/>
                <a:gd name="T1" fmla="*/ 11 h 41"/>
                <a:gd name="T2" fmla="*/ 27 w 35"/>
                <a:gd name="T3" fmla="*/ 24 h 41"/>
                <a:gd name="T4" fmla="*/ 34 w 35"/>
                <a:gd name="T5" fmla="*/ 39 h 41"/>
                <a:gd name="T6" fmla="*/ 30 w 35"/>
                <a:gd name="T7" fmla="*/ 41 h 41"/>
                <a:gd name="T8" fmla="*/ 0 w 35"/>
                <a:gd name="T9" fmla="*/ 12 h 41"/>
                <a:gd name="T10" fmla="*/ 10 w 35"/>
                <a:gd name="T11" fmla="*/ 5 h 41"/>
                <a:gd name="T12" fmla="*/ 22 w 35"/>
                <a:gd name="T13" fmla="*/ 1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2" y="11"/>
                  </a:moveTo>
                  <a:cubicBezTo>
                    <a:pt x="26" y="10"/>
                    <a:pt x="22" y="11"/>
                    <a:pt x="27" y="24"/>
                  </a:cubicBezTo>
                  <a:cubicBezTo>
                    <a:pt x="31" y="33"/>
                    <a:pt x="35" y="37"/>
                    <a:pt x="34" y="39"/>
                  </a:cubicBezTo>
                  <a:cubicBezTo>
                    <a:pt x="32" y="40"/>
                    <a:pt x="30" y="41"/>
                    <a:pt x="30" y="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7" y="0"/>
                    <a:pt x="10" y="5"/>
                  </a:cubicBezTo>
                  <a:cubicBezTo>
                    <a:pt x="23" y="16"/>
                    <a:pt x="22" y="11"/>
                    <a:pt x="22" y="11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5" name="Freeform 107">
              <a:extLst>
                <a:ext uri="{FF2B5EF4-FFF2-40B4-BE49-F238E27FC236}">
                  <a16:creationId xmlns:a16="http://schemas.microsoft.com/office/drawing/2014/main" id="{4C04CDB2-DF73-43ED-B711-5FF5D5124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4137025"/>
              <a:ext cx="581025" cy="555625"/>
            </a:xfrm>
            <a:custGeom>
              <a:avLst/>
              <a:gdLst>
                <a:gd name="T0" fmla="*/ 53 w 154"/>
                <a:gd name="T1" fmla="*/ 2 h 147"/>
                <a:gd name="T2" fmla="*/ 80 w 154"/>
                <a:gd name="T3" fmla="*/ 8 h 147"/>
                <a:gd name="T4" fmla="*/ 152 w 154"/>
                <a:gd name="T5" fmla="*/ 70 h 147"/>
                <a:gd name="T6" fmla="*/ 79 w 154"/>
                <a:gd name="T7" fmla="*/ 147 h 147"/>
                <a:gd name="T8" fmla="*/ 63 w 154"/>
                <a:gd name="T9" fmla="*/ 130 h 147"/>
                <a:gd name="T10" fmla="*/ 101 w 154"/>
                <a:gd name="T11" fmla="*/ 78 h 147"/>
                <a:gd name="T12" fmla="*/ 3 w 154"/>
                <a:gd name="T13" fmla="*/ 25 h 147"/>
                <a:gd name="T14" fmla="*/ 16 w 154"/>
                <a:gd name="T15" fmla="*/ 0 h 147"/>
                <a:gd name="T16" fmla="*/ 53 w 154"/>
                <a:gd name="T17" fmla="*/ 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47">
                  <a:moveTo>
                    <a:pt x="53" y="2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154" y="46"/>
                    <a:pt x="152" y="70"/>
                  </a:cubicBezTo>
                  <a:cubicBezTo>
                    <a:pt x="149" y="94"/>
                    <a:pt x="79" y="147"/>
                    <a:pt x="79" y="147"/>
                  </a:cubicBezTo>
                  <a:cubicBezTo>
                    <a:pt x="63" y="130"/>
                    <a:pt x="63" y="130"/>
                    <a:pt x="63" y="130"/>
                  </a:cubicBezTo>
                  <a:cubicBezTo>
                    <a:pt x="63" y="130"/>
                    <a:pt x="103" y="84"/>
                    <a:pt x="101" y="78"/>
                  </a:cubicBezTo>
                  <a:cubicBezTo>
                    <a:pt x="100" y="73"/>
                    <a:pt x="6" y="35"/>
                    <a:pt x="3" y="25"/>
                  </a:cubicBezTo>
                  <a:cubicBezTo>
                    <a:pt x="0" y="16"/>
                    <a:pt x="16" y="0"/>
                    <a:pt x="16" y="0"/>
                  </a:cubicBezTo>
                  <a:cubicBezTo>
                    <a:pt x="53" y="2"/>
                    <a:pt x="53" y="2"/>
                    <a:pt x="53" y="2"/>
                  </a:cubicBezTo>
                </a:path>
              </a:pathLst>
            </a:custGeom>
            <a:solidFill>
              <a:srgbClr val="BA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6" name="Freeform 108">
              <a:extLst>
                <a:ext uri="{FF2B5EF4-FFF2-40B4-BE49-F238E27FC236}">
                  <a16:creationId xmlns:a16="http://schemas.microsoft.com/office/drawing/2014/main" id="{6477492A-EFED-4C05-ACCB-00C8A010A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4137025"/>
              <a:ext cx="512763" cy="522288"/>
            </a:xfrm>
            <a:custGeom>
              <a:avLst/>
              <a:gdLst>
                <a:gd name="T0" fmla="*/ 135 w 136"/>
                <a:gd name="T1" fmla="*/ 73 h 138"/>
                <a:gd name="T2" fmla="*/ 80 w 136"/>
                <a:gd name="T3" fmla="*/ 8 h 138"/>
                <a:gd name="T4" fmla="*/ 53 w 136"/>
                <a:gd name="T5" fmla="*/ 2 h 138"/>
                <a:gd name="T6" fmla="*/ 16 w 136"/>
                <a:gd name="T7" fmla="*/ 0 h 138"/>
                <a:gd name="T8" fmla="*/ 3 w 136"/>
                <a:gd name="T9" fmla="*/ 25 h 138"/>
                <a:gd name="T10" fmla="*/ 101 w 136"/>
                <a:gd name="T11" fmla="*/ 78 h 138"/>
                <a:gd name="T12" fmla="*/ 63 w 136"/>
                <a:gd name="T13" fmla="*/ 130 h 138"/>
                <a:gd name="T14" fmla="*/ 70 w 136"/>
                <a:gd name="T15" fmla="*/ 138 h 138"/>
                <a:gd name="T16" fmla="*/ 135 w 136"/>
                <a:gd name="T17" fmla="*/ 7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138">
                  <a:moveTo>
                    <a:pt x="135" y="73"/>
                  </a:moveTo>
                  <a:cubicBezTo>
                    <a:pt x="134" y="57"/>
                    <a:pt x="100" y="25"/>
                    <a:pt x="80" y="8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16"/>
                    <a:pt x="3" y="25"/>
                  </a:cubicBezTo>
                  <a:cubicBezTo>
                    <a:pt x="6" y="35"/>
                    <a:pt x="100" y="73"/>
                    <a:pt x="101" y="78"/>
                  </a:cubicBezTo>
                  <a:cubicBezTo>
                    <a:pt x="103" y="84"/>
                    <a:pt x="63" y="130"/>
                    <a:pt x="63" y="130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92" y="123"/>
                    <a:pt x="136" y="89"/>
                    <a:pt x="135" y="73"/>
                  </a:cubicBezTo>
                </a:path>
              </a:pathLst>
            </a:custGeom>
            <a:solidFill>
              <a:srgbClr val="8D2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7" name="Freeform 109">
              <a:extLst>
                <a:ext uri="{FF2B5EF4-FFF2-40B4-BE49-F238E27FC236}">
                  <a16:creationId xmlns:a16="http://schemas.microsoft.com/office/drawing/2014/main" id="{F18AB24A-1A20-4262-8CC8-D7746AEA0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735388" y="4500563"/>
              <a:ext cx="682625" cy="684213"/>
            </a:xfrm>
            <a:custGeom>
              <a:avLst/>
              <a:gdLst>
                <a:gd name="T0" fmla="*/ 91 w 181"/>
                <a:gd name="T1" fmla="*/ 11 h 181"/>
                <a:gd name="T2" fmla="*/ 11 w 181"/>
                <a:gd name="T3" fmla="*/ 90 h 181"/>
                <a:gd name="T4" fmla="*/ 91 w 181"/>
                <a:gd name="T5" fmla="*/ 170 h 181"/>
                <a:gd name="T6" fmla="*/ 170 w 181"/>
                <a:gd name="T7" fmla="*/ 90 h 181"/>
                <a:gd name="T8" fmla="*/ 91 w 181"/>
                <a:gd name="T9" fmla="*/ 11 h 181"/>
                <a:gd name="T10" fmla="*/ 91 w 181"/>
                <a:gd name="T11" fmla="*/ 181 h 181"/>
                <a:gd name="T12" fmla="*/ 0 w 181"/>
                <a:gd name="T13" fmla="*/ 90 h 181"/>
                <a:gd name="T14" fmla="*/ 91 w 181"/>
                <a:gd name="T15" fmla="*/ 0 h 181"/>
                <a:gd name="T16" fmla="*/ 181 w 181"/>
                <a:gd name="T17" fmla="*/ 90 h 181"/>
                <a:gd name="T18" fmla="*/ 91 w 181"/>
                <a:gd name="T1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91" y="11"/>
                  </a:moveTo>
                  <a:cubicBezTo>
                    <a:pt x="47" y="11"/>
                    <a:pt x="11" y="47"/>
                    <a:pt x="11" y="90"/>
                  </a:cubicBezTo>
                  <a:cubicBezTo>
                    <a:pt x="11" y="134"/>
                    <a:pt x="47" y="170"/>
                    <a:pt x="91" y="170"/>
                  </a:cubicBezTo>
                  <a:cubicBezTo>
                    <a:pt x="134" y="170"/>
                    <a:pt x="170" y="134"/>
                    <a:pt x="170" y="90"/>
                  </a:cubicBezTo>
                  <a:cubicBezTo>
                    <a:pt x="170" y="47"/>
                    <a:pt x="134" y="11"/>
                    <a:pt x="91" y="11"/>
                  </a:cubicBezTo>
                  <a:close/>
                  <a:moveTo>
                    <a:pt x="91" y="181"/>
                  </a:moveTo>
                  <a:cubicBezTo>
                    <a:pt x="41" y="181"/>
                    <a:pt x="0" y="140"/>
                    <a:pt x="0" y="90"/>
                  </a:cubicBezTo>
                  <a:cubicBezTo>
                    <a:pt x="0" y="40"/>
                    <a:pt x="41" y="0"/>
                    <a:pt x="91" y="0"/>
                  </a:cubicBezTo>
                  <a:cubicBezTo>
                    <a:pt x="141" y="0"/>
                    <a:pt x="181" y="40"/>
                    <a:pt x="181" y="90"/>
                  </a:cubicBezTo>
                  <a:cubicBezTo>
                    <a:pt x="181" y="140"/>
                    <a:pt x="141" y="181"/>
                    <a:pt x="91" y="181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8" name="Freeform 110">
              <a:extLst>
                <a:ext uri="{FF2B5EF4-FFF2-40B4-BE49-F238E27FC236}">
                  <a16:creationId xmlns:a16="http://schemas.microsoft.com/office/drawing/2014/main" id="{B506D355-3D87-4426-B606-C01E6D570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660776" y="4575175"/>
              <a:ext cx="531813" cy="533400"/>
            </a:xfrm>
            <a:custGeom>
              <a:avLst/>
              <a:gdLst>
                <a:gd name="T0" fmla="*/ 71 w 141"/>
                <a:gd name="T1" fmla="*/ 3 h 141"/>
                <a:gd name="T2" fmla="*/ 3 w 141"/>
                <a:gd name="T3" fmla="*/ 70 h 141"/>
                <a:gd name="T4" fmla="*/ 71 w 141"/>
                <a:gd name="T5" fmla="*/ 138 h 141"/>
                <a:gd name="T6" fmla="*/ 138 w 141"/>
                <a:gd name="T7" fmla="*/ 70 h 141"/>
                <a:gd name="T8" fmla="*/ 71 w 141"/>
                <a:gd name="T9" fmla="*/ 3 h 141"/>
                <a:gd name="T10" fmla="*/ 71 w 141"/>
                <a:gd name="T11" fmla="*/ 141 h 141"/>
                <a:gd name="T12" fmla="*/ 0 w 141"/>
                <a:gd name="T13" fmla="*/ 70 h 141"/>
                <a:gd name="T14" fmla="*/ 71 w 141"/>
                <a:gd name="T15" fmla="*/ 0 h 141"/>
                <a:gd name="T16" fmla="*/ 141 w 141"/>
                <a:gd name="T17" fmla="*/ 70 h 141"/>
                <a:gd name="T18" fmla="*/ 71 w 141"/>
                <a:gd name="T1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141">
                  <a:moveTo>
                    <a:pt x="71" y="3"/>
                  </a:moveTo>
                  <a:cubicBezTo>
                    <a:pt x="33" y="3"/>
                    <a:pt x="3" y="33"/>
                    <a:pt x="3" y="70"/>
                  </a:cubicBezTo>
                  <a:cubicBezTo>
                    <a:pt x="3" y="108"/>
                    <a:pt x="33" y="138"/>
                    <a:pt x="71" y="138"/>
                  </a:cubicBezTo>
                  <a:cubicBezTo>
                    <a:pt x="108" y="138"/>
                    <a:pt x="138" y="108"/>
                    <a:pt x="138" y="70"/>
                  </a:cubicBezTo>
                  <a:cubicBezTo>
                    <a:pt x="138" y="33"/>
                    <a:pt x="108" y="3"/>
                    <a:pt x="71" y="3"/>
                  </a:cubicBezTo>
                  <a:close/>
                  <a:moveTo>
                    <a:pt x="71" y="141"/>
                  </a:moveTo>
                  <a:cubicBezTo>
                    <a:pt x="32" y="141"/>
                    <a:pt x="0" y="109"/>
                    <a:pt x="0" y="70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9" y="0"/>
                    <a:pt x="141" y="32"/>
                    <a:pt x="141" y="70"/>
                  </a:cubicBezTo>
                  <a:cubicBezTo>
                    <a:pt x="141" y="109"/>
                    <a:pt x="109" y="141"/>
                    <a:pt x="71" y="141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9" name="Freeform 111">
              <a:extLst>
                <a:ext uri="{FF2B5EF4-FFF2-40B4-BE49-F238E27FC236}">
                  <a16:creationId xmlns:a16="http://schemas.microsoft.com/office/drawing/2014/main" id="{06D72D55-F4D1-43AE-83B6-578459860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25851" y="4730750"/>
              <a:ext cx="331788" cy="344488"/>
            </a:xfrm>
            <a:custGeom>
              <a:avLst/>
              <a:gdLst>
                <a:gd name="T0" fmla="*/ 62 w 88"/>
                <a:gd name="T1" fmla="*/ 91 h 91"/>
                <a:gd name="T2" fmla="*/ 0 w 88"/>
                <a:gd name="T3" fmla="*/ 29 h 91"/>
                <a:gd name="T4" fmla="*/ 7 w 88"/>
                <a:gd name="T5" fmla="*/ 1 h 91"/>
                <a:gd name="T6" fmla="*/ 9 w 88"/>
                <a:gd name="T7" fmla="*/ 1 h 91"/>
                <a:gd name="T8" fmla="*/ 9 w 88"/>
                <a:gd name="T9" fmla="*/ 3 h 91"/>
                <a:gd name="T10" fmla="*/ 3 w 88"/>
                <a:gd name="T11" fmla="*/ 29 h 91"/>
                <a:gd name="T12" fmla="*/ 62 w 88"/>
                <a:gd name="T13" fmla="*/ 88 h 91"/>
                <a:gd name="T14" fmla="*/ 86 w 88"/>
                <a:gd name="T15" fmla="*/ 83 h 91"/>
                <a:gd name="T16" fmla="*/ 88 w 88"/>
                <a:gd name="T17" fmla="*/ 84 h 91"/>
                <a:gd name="T18" fmla="*/ 87 w 88"/>
                <a:gd name="T19" fmla="*/ 85 h 91"/>
                <a:gd name="T20" fmla="*/ 62 w 88"/>
                <a:gd name="T21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91">
                  <a:moveTo>
                    <a:pt x="62" y="91"/>
                  </a:moveTo>
                  <a:cubicBezTo>
                    <a:pt x="28" y="91"/>
                    <a:pt x="0" y="63"/>
                    <a:pt x="0" y="29"/>
                  </a:cubicBezTo>
                  <a:cubicBezTo>
                    <a:pt x="0" y="20"/>
                    <a:pt x="2" y="10"/>
                    <a:pt x="7" y="1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9" y="1"/>
                    <a:pt x="10" y="2"/>
                    <a:pt x="9" y="3"/>
                  </a:cubicBezTo>
                  <a:cubicBezTo>
                    <a:pt x="5" y="11"/>
                    <a:pt x="3" y="20"/>
                    <a:pt x="3" y="29"/>
                  </a:cubicBezTo>
                  <a:cubicBezTo>
                    <a:pt x="3" y="62"/>
                    <a:pt x="29" y="88"/>
                    <a:pt x="62" y="88"/>
                  </a:cubicBezTo>
                  <a:cubicBezTo>
                    <a:pt x="70" y="88"/>
                    <a:pt x="78" y="86"/>
                    <a:pt x="86" y="83"/>
                  </a:cubicBezTo>
                  <a:cubicBezTo>
                    <a:pt x="87" y="83"/>
                    <a:pt x="88" y="83"/>
                    <a:pt x="88" y="84"/>
                  </a:cubicBezTo>
                  <a:cubicBezTo>
                    <a:pt x="88" y="84"/>
                    <a:pt x="88" y="85"/>
                    <a:pt x="87" y="85"/>
                  </a:cubicBezTo>
                  <a:cubicBezTo>
                    <a:pt x="79" y="89"/>
                    <a:pt x="71" y="91"/>
                    <a:pt x="62" y="91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0" name="Freeform 112">
              <a:extLst>
                <a:ext uri="{FF2B5EF4-FFF2-40B4-BE49-F238E27FC236}">
                  <a16:creationId xmlns:a16="http://schemas.microsoft.com/office/drawing/2014/main" id="{9BD2FE58-80BC-4F1F-80EE-5E482D81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0426" y="4610100"/>
              <a:ext cx="177800" cy="82550"/>
            </a:xfrm>
            <a:custGeom>
              <a:avLst/>
              <a:gdLst>
                <a:gd name="T0" fmla="*/ 45 w 47"/>
                <a:gd name="T1" fmla="*/ 22 h 22"/>
                <a:gd name="T2" fmla="*/ 44 w 47"/>
                <a:gd name="T3" fmla="*/ 21 h 22"/>
                <a:gd name="T4" fmla="*/ 2 w 47"/>
                <a:gd name="T5" fmla="*/ 3 h 22"/>
                <a:gd name="T6" fmla="*/ 0 w 47"/>
                <a:gd name="T7" fmla="*/ 1 h 22"/>
                <a:gd name="T8" fmla="*/ 2 w 47"/>
                <a:gd name="T9" fmla="*/ 0 h 22"/>
                <a:gd name="T10" fmla="*/ 47 w 47"/>
                <a:gd name="T11" fmla="*/ 19 h 22"/>
                <a:gd name="T12" fmla="*/ 46 w 47"/>
                <a:gd name="T13" fmla="*/ 21 h 22"/>
                <a:gd name="T14" fmla="*/ 45 w 47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2">
                  <a:moveTo>
                    <a:pt x="45" y="22"/>
                  </a:moveTo>
                  <a:cubicBezTo>
                    <a:pt x="45" y="22"/>
                    <a:pt x="45" y="22"/>
                    <a:pt x="44" y="21"/>
                  </a:cubicBezTo>
                  <a:cubicBezTo>
                    <a:pt x="33" y="10"/>
                    <a:pt x="18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35" y="7"/>
                    <a:pt x="47" y="19"/>
                  </a:cubicBezTo>
                  <a:cubicBezTo>
                    <a:pt x="47" y="20"/>
                    <a:pt x="47" y="21"/>
                    <a:pt x="46" y="21"/>
                  </a:cubicBezTo>
                  <a:cubicBezTo>
                    <a:pt x="46" y="22"/>
                    <a:pt x="46" y="22"/>
                    <a:pt x="45" y="22"/>
                  </a:cubicBezTo>
                  <a:close/>
                </a:path>
              </a:pathLst>
            </a:custGeom>
            <a:solidFill>
              <a:srgbClr val="D0E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1" name="Freeform 113">
              <a:extLst>
                <a:ext uri="{FF2B5EF4-FFF2-40B4-BE49-F238E27FC236}">
                  <a16:creationId xmlns:a16="http://schemas.microsoft.com/office/drawing/2014/main" id="{D4E7FC77-B20F-462E-8E55-11FC50081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17913" y="4454525"/>
              <a:ext cx="482600" cy="120650"/>
            </a:xfrm>
            <a:custGeom>
              <a:avLst/>
              <a:gdLst>
                <a:gd name="T0" fmla="*/ 123 w 128"/>
                <a:gd name="T1" fmla="*/ 32 h 32"/>
                <a:gd name="T2" fmla="*/ 120 w 128"/>
                <a:gd name="T3" fmla="*/ 31 h 32"/>
                <a:gd name="T4" fmla="*/ 60 w 128"/>
                <a:gd name="T5" fmla="*/ 8 h 32"/>
                <a:gd name="T6" fmla="*/ 7 w 128"/>
                <a:gd name="T7" fmla="*/ 24 h 32"/>
                <a:gd name="T8" fmla="*/ 1 w 128"/>
                <a:gd name="T9" fmla="*/ 23 h 32"/>
                <a:gd name="T10" fmla="*/ 3 w 128"/>
                <a:gd name="T11" fmla="*/ 17 h 32"/>
                <a:gd name="T12" fmla="*/ 60 w 128"/>
                <a:gd name="T13" fmla="*/ 0 h 32"/>
                <a:gd name="T14" fmla="*/ 126 w 128"/>
                <a:gd name="T15" fmla="*/ 24 h 32"/>
                <a:gd name="T16" fmla="*/ 126 w 128"/>
                <a:gd name="T17" fmla="*/ 30 h 32"/>
                <a:gd name="T18" fmla="*/ 123 w 128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32">
                  <a:moveTo>
                    <a:pt x="123" y="32"/>
                  </a:moveTo>
                  <a:cubicBezTo>
                    <a:pt x="122" y="32"/>
                    <a:pt x="121" y="31"/>
                    <a:pt x="120" y="31"/>
                  </a:cubicBezTo>
                  <a:cubicBezTo>
                    <a:pt x="103" y="16"/>
                    <a:pt x="82" y="8"/>
                    <a:pt x="60" y="8"/>
                  </a:cubicBezTo>
                  <a:cubicBezTo>
                    <a:pt x="41" y="8"/>
                    <a:pt x="23" y="14"/>
                    <a:pt x="7" y="24"/>
                  </a:cubicBezTo>
                  <a:cubicBezTo>
                    <a:pt x="5" y="26"/>
                    <a:pt x="3" y="25"/>
                    <a:pt x="1" y="23"/>
                  </a:cubicBezTo>
                  <a:cubicBezTo>
                    <a:pt x="0" y="21"/>
                    <a:pt x="1" y="19"/>
                    <a:pt x="3" y="17"/>
                  </a:cubicBezTo>
                  <a:cubicBezTo>
                    <a:pt x="19" y="6"/>
                    <a:pt x="39" y="0"/>
                    <a:pt x="60" y="0"/>
                  </a:cubicBezTo>
                  <a:cubicBezTo>
                    <a:pt x="84" y="0"/>
                    <a:pt x="107" y="9"/>
                    <a:pt x="126" y="24"/>
                  </a:cubicBezTo>
                  <a:cubicBezTo>
                    <a:pt x="128" y="26"/>
                    <a:pt x="128" y="28"/>
                    <a:pt x="126" y="30"/>
                  </a:cubicBezTo>
                  <a:cubicBezTo>
                    <a:pt x="125" y="31"/>
                    <a:pt x="124" y="32"/>
                    <a:pt x="123" y="32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2" name="Freeform 114">
              <a:extLst>
                <a:ext uri="{FF2B5EF4-FFF2-40B4-BE49-F238E27FC236}">
                  <a16:creationId xmlns:a16="http://schemas.microsoft.com/office/drawing/2014/main" id="{6865D0C8-2B8E-4D09-8664-8AF12C7BB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0426" y="4776788"/>
              <a:ext cx="482600" cy="30163"/>
            </a:xfrm>
            <a:custGeom>
              <a:avLst/>
              <a:gdLst>
                <a:gd name="T0" fmla="*/ 2 w 128"/>
                <a:gd name="T1" fmla="*/ 8 h 8"/>
                <a:gd name="T2" fmla="*/ 0 w 128"/>
                <a:gd name="T3" fmla="*/ 7 h 8"/>
                <a:gd name="T4" fmla="*/ 2 w 128"/>
                <a:gd name="T5" fmla="*/ 6 h 8"/>
                <a:gd name="T6" fmla="*/ 126 w 128"/>
                <a:gd name="T7" fmla="*/ 0 h 8"/>
                <a:gd name="T8" fmla="*/ 128 w 128"/>
                <a:gd name="T9" fmla="*/ 1 h 8"/>
                <a:gd name="T10" fmla="*/ 127 w 128"/>
                <a:gd name="T11" fmla="*/ 2 h 8"/>
                <a:gd name="T12" fmla="*/ 2 w 128"/>
                <a:gd name="T13" fmla="*/ 8 h 8"/>
                <a:gd name="T14" fmla="*/ 2 w 128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8">
                  <a:moveTo>
                    <a:pt x="2" y="8"/>
                  </a:moveTo>
                  <a:cubicBezTo>
                    <a:pt x="1" y="8"/>
                    <a:pt x="0" y="8"/>
                    <a:pt x="0" y="7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8" y="0"/>
                    <a:pt x="128" y="1"/>
                  </a:cubicBezTo>
                  <a:cubicBezTo>
                    <a:pt x="128" y="2"/>
                    <a:pt x="127" y="2"/>
                    <a:pt x="127" y="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3" name="Freeform 115">
              <a:extLst>
                <a:ext uri="{FF2B5EF4-FFF2-40B4-BE49-F238E27FC236}">
                  <a16:creationId xmlns:a16="http://schemas.microsoft.com/office/drawing/2014/main" id="{198AF8DD-A873-48C4-851C-BC03B3F5B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0426" y="4878388"/>
              <a:ext cx="487363" cy="30163"/>
            </a:xfrm>
            <a:custGeom>
              <a:avLst/>
              <a:gdLst>
                <a:gd name="T0" fmla="*/ 128 w 129"/>
                <a:gd name="T1" fmla="*/ 8 h 8"/>
                <a:gd name="T2" fmla="*/ 128 w 129"/>
                <a:gd name="T3" fmla="*/ 8 h 8"/>
                <a:gd name="T4" fmla="*/ 2 w 129"/>
                <a:gd name="T5" fmla="*/ 2 h 8"/>
                <a:gd name="T6" fmla="*/ 0 w 129"/>
                <a:gd name="T7" fmla="*/ 1 h 8"/>
                <a:gd name="T8" fmla="*/ 2 w 129"/>
                <a:gd name="T9" fmla="*/ 0 h 8"/>
                <a:gd name="T10" fmla="*/ 128 w 129"/>
                <a:gd name="T11" fmla="*/ 6 h 8"/>
                <a:gd name="T12" fmla="*/ 129 w 129"/>
                <a:gd name="T13" fmla="*/ 7 h 8"/>
                <a:gd name="T14" fmla="*/ 128 w 12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8">
                  <a:moveTo>
                    <a:pt x="128" y="8"/>
                  </a:moveTo>
                  <a:cubicBezTo>
                    <a:pt x="128" y="8"/>
                    <a:pt x="128" y="8"/>
                    <a:pt x="128" y="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9" y="6"/>
                    <a:pt x="129" y="6"/>
                    <a:pt x="129" y="7"/>
                  </a:cubicBezTo>
                  <a:cubicBezTo>
                    <a:pt x="129" y="7"/>
                    <a:pt x="129" y="8"/>
                    <a:pt x="128" y="8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4" name="Oval 116">
              <a:extLst>
                <a:ext uri="{FF2B5EF4-FFF2-40B4-BE49-F238E27FC236}">
                  <a16:creationId xmlns:a16="http://schemas.microsoft.com/office/drawing/2014/main" id="{EEE9EAB1-A61F-4FD2-B7BC-BC48DE3A2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41701" y="4794250"/>
              <a:ext cx="95250" cy="95250"/>
            </a:xfrm>
            <a:prstGeom prst="ellipse">
              <a:avLst/>
            </a:pr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5" name="Freeform 117">
              <a:extLst>
                <a:ext uri="{FF2B5EF4-FFF2-40B4-BE49-F238E27FC236}">
                  <a16:creationId xmlns:a16="http://schemas.microsoft.com/office/drawing/2014/main" id="{C8C786F9-91BB-4725-BBE7-97515BD46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92438" y="4314825"/>
              <a:ext cx="403225" cy="449263"/>
            </a:xfrm>
            <a:custGeom>
              <a:avLst/>
              <a:gdLst>
                <a:gd name="T0" fmla="*/ 4 w 107"/>
                <a:gd name="T1" fmla="*/ 119 h 119"/>
                <a:gd name="T2" fmla="*/ 0 w 107"/>
                <a:gd name="T3" fmla="*/ 117 h 119"/>
                <a:gd name="T4" fmla="*/ 2 w 107"/>
                <a:gd name="T5" fmla="*/ 112 h 119"/>
                <a:gd name="T6" fmla="*/ 39 w 107"/>
                <a:gd name="T7" fmla="*/ 79 h 119"/>
                <a:gd name="T8" fmla="*/ 59 w 107"/>
                <a:gd name="T9" fmla="*/ 40 h 119"/>
                <a:gd name="T10" fmla="*/ 89 w 107"/>
                <a:gd name="T11" fmla="*/ 9 h 119"/>
                <a:gd name="T12" fmla="*/ 101 w 107"/>
                <a:gd name="T13" fmla="*/ 1 h 119"/>
                <a:gd name="T14" fmla="*/ 106 w 107"/>
                <a:gd name="T15" fmla="*/ 2 h 119"/>
                <a:gd name="T16" fmla="*/ 105 w 107"/>
                <a:gd name="T17" fmla="*/ 7 h 119"/>
                <a:gd name="T18" fmla="*/ 92 w 107"/>
                <a:gd name="T19" fmla="*/ 15 h 119"/>
                <a:gd name="T20" fmla="*/ 65 w 107"/>
                <a:gd name="T21" fmla="*/ 44 h 119"/>
                <a:gd name="T22" fmla="*/ 45 w 107"/>
                <a:gd name="T23" fmla="*/ 82 h 119"/>
                <a:gd name="T24" fmla="*/ 5 w 107"/>
                <a:gd name="T25" fmla="*/ 119 h 119"/>
                <a:gd name="T26" fmla="*/ 4 w 107"/>
                <a:gd name="T2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19">
                  <a:moveTo>
                    <a:pt x="4" y="119"/>
                  </a:moveTo>
                  <a:cubicBezTo>
                    <a:pt x="2" y="119"/>
                    <a:pt x="1" y="118"/>
                    <a:pt x="0" y="117"/>
                  </a:cubicBezTo>
                  <a:cubicBezTo>
                    <a:pt x="0" y="115"/>
                    <a:pt x="1" y="113"/>
                    <a:pt x="2" y="112"/>
                  </a:cubicBezTo>
                  <a:cubicBezTo>
                    <a:pt x="18" y="106"/>
                    <a:pt x="31" y="94"/>
                    <a:pt x="39" y="79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5" y="27"/>
                    <a:pt x="76" y="16"/>
                    <a:pt x="89" y="9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3" y="0"/>
                    <a:pt x="105" y="1"/>
                    <a:pt x="106" y="2"/>
                  </a:cubicBezTo>
                  <a:cubicBezTo>
                    <a:pt x="107" y="4"/>
                    <a:pt x="107" y="6"/>
                    <a:pt x="105" y="7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81" y="22"/>
                    <a:pt x="71" y="32"/>
                    <a:pt x="65" y="44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36" y="99"/>
                    <a:pt x="22" y="111"/>
                    <a:pt x="5" y="119"/>
                  </a:cubicBezTo>
                  <a:cubicBezTo>
                    <a:pt x="5" y="119"/>
                    <a:pt x="4" y="119"/>
                    <a:pt x="4" y="119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6" name="Freeform 118">
              <a:extLst>
                <a:ext uri="{FF2B5EF4-FFF2-40B4-BE49-F238E27FC236}">
                  <a16:creationId xmlns:a16="http://schemas.microsoft.com/office/drawing/2014/main" id="{AA48958A-290A-40D6-BAF6-D67FCDD20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49613" y="4276725"/>
              <a:ext cx="325438" cy="560388"/>
            </a:xfrm>
            <a:custGeom>
              <a:avLst/>
              <a:gdLst>
                <a:gd name="T0" fmla="*/ 82 w 86"/>
                <a:gd name="T1" fmla="*/ 148 h 148"/>
                <a:gd name="T2" fmla="*/ 79 w 86"/>
                <a:gd name="T3" fmla="*/ 146 h 148"/>
                <a:gd name="T4" fmla="*/ 0 w 86"/>
                <a:gd name="T5" fmla="*/ 6 h 148"/>
                <a:gd name="T6" fmla="*/ 2 w 86"/>
                <a:gd name="T7" fmla="*/ 1 h 148"/>
                <a:gd name="T8" fmla="*/ 7 w 86"/>
                <a:gd name="T9" fmla="*/ 2 h 148"/>
                <a:gd name="T10" fmla="*/ 85 w 86"/>
                <a:gd name="T11" fmla="*/ 142 h 148"/>
                <a:gd name="T12" fmla="*/ 83 w 86"/>
                <a:gd name="T13" fmla="*/ 147 h 148"/>
                <a:gd name="T14" fmla="*/ 82 w 86"/>
                <a:gd name="T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48">
                  <a:moveTo>
                    <a:pt x="82" y="148"/>
                  </a:moveTo>
                  <a:cubicBezTo>
                    <a:pt x="81" y="148"/>
                    <a:pt x="79" y="147"/>
                    <a:pt x="79" y="14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1"/>
                    <a:pt x="7" y="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6" y="144"/>
                    <a:pt x="85" y="146"/>
                    <a:pt x="83" y="147"/>
                  </a:cubicBezTo>
                  <a:cubicBezTo>
                    <a:pt x="83" y="147"/>
                    <a:pt x="82" y="148"/>
                    <a:pt x="82" y="148"/>
                  </a:cubicBezTo>
                  <a:close/>
                </a:path>
              </a:pathLst>
            </a:custGeom>
            <a:solidFill>
              <a:srgbClr val="FBC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7" name="Freeform 119">
              <a:extLst>
                <a:ext uri="{FF2B5EF4-FFF2-40B4-BE49-F238E27FC236}">
                  <a16:creationId xmlns:a16="http://schemas.microsoft.com/office/drawing/2014/main" id="{A2E66166-2297-4B68-9469-7FB3219ED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6776" y="4386263"/>
              <a:ext cx="858838" cy="469900"/>
            </a:xfrm>
            <a:custGeom>
              <a:avLst/>
              <a:gdLst>
                <a:gd name="T0" fmla="*/ 96 w 228"/>
                <a:gd name="T1" fmla="*/ 124 h 124"/>
                <a:gd name="T2" fmla="*/ 4 w 228"/>
                <a:gd name="T3" fmla="*/ 124 h 124"/>
                <a:gd name="T4" fmla="*/ 0 w 228"/>
                <a:gd name="T5" fmla="*/ 120 h 124"/>
                <a:gd name="T6" fmla="*/ 4 w 228"/>
                <a:gd name="T7" fmla="*/ 117 h 124"/>
                <a:gd name="T8" fmla="*/ 96 w 228"/>
                <a:gd name="T9" fmla="*/ 117 h 124"/>
                <a:gd name="T10" fmla="*/ 159 w 228"/>
                <a:gd name="T11" fmla="*/ 78 h 124"/>
                <a:gd name="T12" fmla="*/ 179 w 228"/>
                <a:gd name="T13" fmla="*/ 40 h 124"/>
                <a:gd name="T14" fmla="*/ 209 w 228"/>
                <a:gd name="T15" fmla="*/ 8 h 124"/>
                <a:gd name="T16" fmla="*/ 222 w 228"/>
                <a:gd name="T17" fmla="*/ 1 h 124"/>
                <a:gd name="T18" fmla="*/ 227 w 228"/>
                <a:gd name="T19" fmla="*/ 2 h 124"/>
                <a:gd name="T20" fmla="*/ 226 w 228"/>
                <a:gd name="T21" fmla="*/ 7 h 124"/>
                <a:gd name="T22" fmla="*/ 213 w 228"/>
                <a:gd name="T23" fmla="*/ 14 h 124"/>
                <a:gd name="T24" fmla="*/ 185 w 228"/>
                <a:gd name="T25" fmla="*/ 43 h 124"/>
                <a:gd name="T26" fmla="*/ 165 w 228"/>
                <a:gd name="T27" fmla="*/ 82 h 124"/>
                <a:gd name="T28" fmla="*/ 96 w 228"/>
                <a:gd name="T2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124">
                  <a:moveTo>
                    <a:pt x="96" y="124"/>
                  </a:moveTo>
                  <a:cubicBezTo>
                    <a:pt x="4" y="124"/>
                    <a:pt x="4" y="124"/>
                    <a:pt x="4" y="124"/>
                  </a:cubicBezTo>
                  <a:cubicBezTo>
                    <a:pt x="2" y="124"/>
                    <a:pt x="0" y="122"/>
                    <a:pt x="0" y="120"/>
                  </a:cubicBezTo>
                  <a:cubicBezTo>
                    <a:pt x="0" y="119"/>
                    <a:pt x="2" y="117"/>
                    <a:pt x="4" y="117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122" y="117"/>
                    <a:pt x="147" y="102"/>
                    <a:pt x="159" y="78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6" y="27"/>
                    <a:pt x="196" y="16"/>
                    <a:pt x="209" y="8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24" y="0"/>
                    <a:pt x="226" y="0"/>
                    <a:pt x="227" y="2"/>
                  </a:cubicBezTo>
                  <a:cubicBezTo>
                    <a:pt x="228" y="4"/>
                    <a:pt x="227" y="6"/>
                    <a:pt x="226" y="7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01" y="21"/>
                    <a:pt x="192" y="31"/>
                    <a:pt x="185" y="43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52" y="108"/>
                    <a:pt x="125" y="124"/>
                    <a:pt x="96" y="124"/>
                  </a:cubicBezTo>
                  <a:close/>
                </a:path>
              </a:pathLst>
            </a:custGeom>
            <a:solidFill>
              <a:srgbClr val="FBB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8" name="Freeform 120">
              <a:extLst>
                <a:ext uri="{FF2B5EF4-FFF2-40B4-BE49-F238E27FC236}">
                  <a16:creationId xmlns:a16="http://schemas.microsoft.com/office/drawing/2014/main" id="{FD7F9E7C-CA54-4F36-83DE-C9D23F179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406776" y="4421188"/>
              <a:ext cx="263525" cy="430213"/>
            </a:xfrm>
            <a:custGeom>
              <a:avLst/>
              <a:gdLst>
                <a:gd name="T0" fmla="*/ 4 w 70"/>
                <a:gd name="T1" fmla="*/ 114 h 114"/>
                <a:gd name="T2" fmla="*/ 2 w 70"/>
                <a:gd name="T3" fmla="*/ 114 h 114"/>
                <a:gd name="T4" fmla="*/ 1 w 70"/>
                <a:gd name="T5" fmla="*/ 110 h 114"/>
                <a:gd name="T6" fmla="*/ 64 w 70"/>
                <a:gd name="T7" fmla="*/ 2 h 114"/>
                <a:gd name="T8" fmla="*/ 68 w 70"/>
                <a:gd name="T9" fmla="*/ 1 h 114"/>
                <a:gd name="T10" fmla="*/ 69 w 70"/>
                <a:gd name="T11" fmla="*/ 5 h 114"/>
                <a:gd name="T12" fmla="*/ 6 w 70"/>
                <a:gd name="T13" fmla="*/ 113 h 114"/>
                <a:gd name="T14" fmla="*/ 4 w 70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14">
                  <a:moveTo>
                    <a:pt x="4" y="114"/>
                  </a:moveTo>
                  <a:cubicBezTo>
                    <a:pt x="3" y="114"/>
                    <a:pt x="3" y="114"/>
                    <a:pt x="2" y="114"/>
                  </a:cubicBezTo>
                  <a:cubicBezTo>
                    <a:pt x="1" y="113"/>
                    <a:pt x="0" y="111"/>
                    <a:pt x="1" y="110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5" y="1"/>
                    <a:pt x="66" y="0"/>
                    <a:pt x="68" y="1"/>
                  </a:cubicBezTo>
                  <a:cubicBezTo>
                    <a:pt x="69" y="2"/>
                    <a:pt x="70" y="3"/>
                    <a:pt x="69" y="5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5" y="114"/>
                    <a:pt x="4" y="114"/>
                  </a:cubicBezTo>
                  <a:close/>
                </a:path>
              </a:pathLst>
            </a:custGeom>
            <a:solidFill>
              <a:srgbClr val="FBC3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9" name="Oval 121">
              <a:extLst>
                <a:ext uri="{FF2B5EF4-FFF2-40B4-BE49-F238E27FC236}">
                  <a16:creationId xmlns:a16="http://schemas.microsoft.com/office/drawing/2014/main" id="{A008729A-9D46-4C0B-AE98-B6CAB85CA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92438" y="4772025"/>
              <a:ext cx="139700" cy="139700"/>
            </a:xfrm>
            <a:prstGeom prst="ellipse">
              <a:avLst/>
            </a:pr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0" name="Oval 122">
              <a:extLst>
                <a:ext uri="{FF2B5EF4-FFF2-40B4-BE49-F238E27FC236}">
                  <a16:creationId xmlns:a16="http://schemas.microsoft.com/office/drawing/2014/main" id="{23209520-3476-47A1-A19F-ADBC555DE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33763" y="4802188"/>
              <a:ext cx="79375" cy="79375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1" name="Oval 123">
              <a:extLst>
                <a:ext uri="{FF2B5EF4-FFF2-40B4-BE49-F238E27FC236}">
                  <a16:creationId xmlns:a16="http://schemas.microsoft.com/office/drawing/2014/main" id="{41748807-F512-4338-B13C-B4846324B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984501" y="4779963"/>
              <a:ext cx="123825" cy="123825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2" name="Freeform 124">
              <a:extLst>
                <a:ext uri="{FF2B5EF4-FFF2-40B4-BE49-F238E27FC236}">
                  <a16:creationId xmlns:a16="http://schemas.microsoft.com/office/drawing/2014/main" id="{34598E2E-3041-416A-BEE4-A465F9A92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82901" y="5002213"/>
              <a:ext cx="139700" cy="42863"/>
            </a:xfrm>
            <a:custGeom>
              <a:avLst/>
              <a:gdLst>
                <a:gd name="T0" fmla="*/ 3 w 37"/>
                <a:gd name="T1" fmla="*/ 11 h 11"/>
                <a:gd name="T2" fmla="*/ 0 w 37"/>
                <a:gd name="T3" fmla="*/ 9 h 11"/>
                <a:gd name="T4" fmla="*/ 3 w 37"/>
                <a:gd name="T5" fmla="*/ 5 h 11"/>
                <a:gd name="T6" fmla="*/ 34 w 37"/>
                <a:gd name="T7" fmla="*/ 1 h 11"/>
                <a:gd name="T8" fmla="*/ 37 w 37"/>
                <a:gd name="T9" fmla="*/ 3 h 11"/>
                <a:gd name="T10" fmla="*/ 35 w 37"/>
                <a:gd name="T11" fmla="*/ 6 h 11"/>
                <a:gd name="T12" fmla="*/ 3 w 37"/>
                <a:gd name="T13" fmla="*/ 11 h 11"/>
                <a:gd name="T14" fmla="*/ 3 w 37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1">
                  <a:moveTo>
                    <a:pt x="3" y="11"/>
                  </a:moveTo>
                  <a:cubicBezTo>
                    <a:pt x="2" y="11"/>
                    <a:pt x="0" y="10"/>
                    <a:pt x="0" y="9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5" y="0"/>
                    <a:pt x="37" y="2"/>
                    <a:pt x="37" y="3"/>
                  </a:cubicBezTo>
                  <a:cubicBezTo>
                    <a:pt x="37" y="5"/>
                    <a:pt x="36" y="6"/>
                    <a:pt x="35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3" name="Freeform 125">
              <a:extLst>
                <a:ext uri="{FF2B5EF4-FFF2-40B4-BE49-F238E27FC236}">
                  <a16:creationId xmlns:a16="http://schemas.microsoft.com/office/drawing/2014/main" id="{7B866AAB-645A-4855-8238-2600B45A5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28938" y="4840288"/>
              <a:ext cx="120650" cy="188913"/>
            </a:xfrm>
            <a:custGeom>
              <a:avLst/>
              <a:gdLst>
                <a:gd name="T0" fmla="*/ 31 w 32"/>
                <a:gd name="T1" fmla="*/ 50 h 50"/>
                <a:gd name="T2" fmla="*/ 29 w 32"/>
                <a:gd name="T3" fmla="*/ 50 h 50"/>
                <a:gd name="T4" fmla="*/ 0 w 32"/>
                <a:gd name="T5" fmla="*/ 3 h 50"/>
                <a:gd name="T6" fmla="*/ 1 w 32"/>
                <a:gd name="T7" fmla="*/ 1 h 50"/>
                <a:gd name="T8" fmla="*/ 3 w 32"/>
                <a:gd name="T9" fmla="*/ 1 h 50"/>
                <a:gd name="T10" fmla="*/ 32 w 32"/>
                <a:gd name="T11" fmla="*/ 48 h 50"/>
                <a:gd name="T12" fmla="*/ 31 w 32"/>
                <a:gd name="T13" fmla="*/ 50 h 50"/>
                <a:gd name="T14" fmla="*/ 31 w 32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0">
                  <a:moveTo>
                    <a:pt x="31" y="50"/>
                  </a:moveTo>
                  <a:cubicBezTo>
                    <a:pt x="30" y="50"/>
                    <a:pt x="30" y="50"/>
                    <a:pt x="29" y="5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2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lose/>
                </a:path>
              </a:pathLst>
            </a:custGeom>
            <a:solidFill>
              <a:srgbClr val="322F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4" name="Freeform 126">
              <a:extLst>
                <a:ext uri="{FF2B5EF4-FFF2-40B4-BE49-F238E27FC236}">
                  <a16:creationId xmlns:a16="http://schemas.microsoft.com/office/drawing/2014/main" id="{A18C877D-5412-4120-8BDD-374A57071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54388" y="4265613"/>
              <a:ext cx="161925" cy="46038"/>
            </a:xfrm>
            <a:custGeom>
              <a:avLst/>
              <a:gdLst>
                <a:gd name="T0" fmla="*/ 12 w 43"/>
                <a:gd name="T1" fmla="*/ 0 h 12"/>
                <a:gd name="T2" fmla="*/ 40 w 43"/>
                <a:gd name="T3" fmla="*/ 0 h 12"/>
                <a:gd name="T4" fmla="*/ 43 w 43"/>
                <a:gd name="T5" fmla="*/ 4 h 12"/>
                <a:gd name="T6" fmla="*/ 43 w 43"/>
                <a:gd name="T7" fmla="*/ 9 h 12"/>
                <a:gd name="T8" fmla="*/ 40 w 43"/>
                <a:gd name="T9" fmla="*/ 12 h 12"/>
                <a:gd name="T10" fmla="*/ 5 w 43"/>
                <a:gd name="T11" fmla="*/ 12 h 12"/>
                <a:gd name="T12" fmla="*/ 1 w 43"/>
                <a:gd name="T13" fmla="*/ 7 h 12"/>
                <a:gd name="T14" fmla="*/ 12 w 43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2">
                  <a:moveTo>
                    <a:pt x="1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2"/>
                    <a:pt x="43" y="4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11"/>
                    <a:pt x="42" y="12"/>
                    <a:pt x="40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1" y="7"/>
                  </a:cubicBezTo>
                  <a:cubicBezTo>
                    <a:pt x="3" y="3"/>
                    <a:pt x="7" y="0"/>
                    <a:pt x="12" y="0"/>
                  </a:cubicBezTo>
                  <a:close/>
                </a:path>
              </a:pathLst>
            </a:custGeom>
            <a:solidFill>
              <a:srgbClr val="7F2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5" name="Freeform 127">
              <a:extLst>
                <a:ext uri="{FF2B5EF4-FFF2-40B4-BE49-F238E27FC236}">
                  <a16:creationId xmlns:a16="http://schemas.microsoft.com/office/drawing/2014/main" id="{3598493B-DA13-4784-88AB-886F208B1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6876" y="4832350"/>
              <a:ext cx="68263" cy="169863"/>
            </a:xfrm>
            <a:custGeom>
              <a:avLst/>
              <a:gdLst>
                <a:gd name="T0" fmla="*/ 18 w 18"/>
                <a:gd name="T1" fmla="*/ 7 h 45"/>
                <a:gd name="T2" fmla="*/ 18 w 18"/>
                <a:gd name="T3" fmla="*/ 40 h 45"/>
                <a:gd name="T4" fmla="*/ 11 w 18"/>
                <a:gd name="T5" fmla="*/ 45 h 45"/>
                <a:gd name="T6" fmla="*/ 4 w 18"/>
                <a:gd name="T7" fmla="*/ 44 h 45"/>
                <a:gd name="T8" fmla="*/ 0 w 18"/>
                <a:gd name="T9" fmla="*/ 0 h 45"/>
                <a:gd name="T10" fmla="*/ 18 w 18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5">
                  <a:moveTo>
                    <a:pt x="18" y="7"/>
                  </a:moveTo>
                  <a:cubicBezTo>
                    <a:pt x="18" y="40"/>
                    <a:pt x="18" y="40"/>
                    <a:pt x="18" y="40"/>
                  </a:cubicBezTo>
                  <a:cubicBezTo>
                    <a:pt x="18" y="40"/>
                    <a:pt x="15" y="45"/>
                    <a:pt x="11" y="45"/>
                  </a:cubicBezTo>
                  <a:cubicBezTo>
                    <a:pt x="8" y="45"/>
                    <a:pt x="4" y="44"/>
                    <a:pt x="4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7"/>
                    <a:pt x="18" y="7"/>
                    <a:pt x="18" y="7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6" name="Freeform 128">
              <a:extLst>
                <a:ext uri="{FF2B5EF4-FFF2-40B4-BE49-F238E27FC236}">
                  <a16:creationId xmlns:a16="http://schemas.microsoft.com/office/drawing/2014/main" id="{5002AFAD-C422-4BAD-8F32-CD1617742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36876" y="4949825"/>
              <a:ext cx="177800" cy="87313"/>
            </a:xfrm>
            <a:custGeom>
              <a:avLst/>
              <a:gdLst>
                <a:gd name="T0" fmla="*/ 18 w 47"/>
                <a:gd name="T1" fmla="*/ 4 h 23"/>
                <a:gd name="T2" fmla="*/ 31 w 47"/>
                <a:gd name="T3" fmla="*/ 8 h 23"/>
                <a:gd name="T4" fmla="*/ 46 w 47"/>
                <a:gd name="T5" fmla="*/ 10 h 23"/>
                <a:gd name="T6" fmla="*/ 46 w 47"/>
                <a:gd name="T7" fmla="*/ 15 h 23"/>
                <a:gd name="T8" fmla="*/ 5 w 47"/>
                <a:gd name="T9" fmla="*/ 23 h 23"/>
                <a:gd name="T10" fmla="*/ 5 w 47"/>
                <a:gd name="T11" fmla="*/ 10 h 23"/>
                <a:gd name="T12" fmla="*/ 18 w 47"/>
                <a:gd name="T1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3">
                  <a:moveTo>
                    <a:pt x="18" y="4"/>
                  </a:moveTo>
                  <a:cubicBezTo>
                    <a:pt x="19" y="0"/>
                    <a:pt x="18" y="4"/>
                    <a:pt x="31" y="8"/>
                  </a:cubicBezTo>
                  <a:cubicBezTo>
                    <a:pt x="40" y="10"/>
                    <a:pt x="46" y="8"/>
                    <a:pt x="46" y="10"/>
                  </a:cubicBezTo>
                  <a:cubicBezTo>
                    <a:pt x="47" y="13"/>
                    <a:pt x="46" y="15"/>
                    <a:pt x="46" y="1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0" y="10"/>
                    <a:pt x="5" y="10"/>
                  </a:cubicBezTo>
                  <a:cubicBezTo>
                    <a:pt x="21" y="6"/>
                    <a:pt x="18" y="4"/>
                    <a:pt x="18" y="4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7" name="Freeform 129">
              <a:extLst>
                <a:ext uri="{FF2B5EF4-FFF2-40B4-BE49-F238E27FC236}">
                  <a16:creationId xmlns:a16="http://schemas.microsoft.com/office/drawing/2014/main" id="{BABE56D4-AE1F-4B9E-A3A0-743002FA3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51213" y="4111625"/>
              <a:ext cx="542925" cy="808038"/>
            </a:xfrm>
            <a:custGeom>
              <a:avLst/>
              <a:gdLst>
                <a:gd name="T0" fmla="*/ 74 w 144"/>
                <a:gd name="T1" fmla="*/ 4 h 214"/>
                <a:gd name="T2" fmla="*/ 136 w 144"/>
                <a:gd name="T3" fmla="*/ 92 h 214"/>
                <a:gd name="T4" fmla="*/ 130 w 144"/>
                <a:gd name="T5" fmla="*/ 211 h 214"/>
                <a:gd name="T6" fmla="*/ 106 w 144"/>
                <a:gd name="T7" fmla="*/ 213 h 214"/>
                <a:gd name="T8" fmla="*/ 101 w 144"/>
                <a:gd name="T9" fmla="*/ 99 h 214"/>
                <a:gd name="T10" fmla="*/ 4 w 144"/>
                <a:gd name="T11" fmla="*/ 30 h 214"/>
                <a:gd name="T12" fmla="*/ 11 w 144"/>
                <a:gd name="T13" fmla="*/ 0 h 214"/>
                <a:gd name="T14" fmla="*/ 74 w 144"/>
                <a:gd name="T15" fmla="*/ 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14">
                  <a:moveTo>
                    <a:pt x="74" y="4"/>
                  </a:moveTo>
                  <a:cubicBezTo>
                    <a:pt x="74" y="4"/>
                    <a:pt x="128" y="54"/>
                    <a:pt x="136" y="92"/>
                  </a:cubicBezTo>
                  <a:cubicBezTo>
                    <a:pt x="144" y="130"/>
                    <a:pt x="130" y="211"/>
                    <a:pt x="130" y="211"/>
                  </a:cubicBezTo>
                  <a:cubicBezTo>
                    <a:pt x="130" y="211"/>
                    <a:pt x="122" y="214"/>
                    <a:pt x="106" y="213"/>
                  </a:cubicBezTo>
                  <a:cubicBezTo>
                    <a:pt x="106" y="213"/>
                    <a:pt x="107" y="107"/>
                    <a:pt x="101" y="99"/>
                  </a:cubicBezTo>
                  <a:cubicBezTo>
                    <a:pt x="95" y="92"/>
                    <a:pt x="8" y="44"/>
                    <a:pt x="4" y="30"/>
                  </a:cubicBezTo>
                  <a:cubicBezTo>
                    <a:pt x="0" y="16"/>
                    <a:pt x="11" y="0"/>
                    <a:pt x="11" y="0"/>
                  </a:cubicBezTo>
                  <a:cubicBezTo>
                    <a:pt x="74" y="4"/>
                    <a:pt x="74" y="4"/>
                    <a:pt x="74" y="4"/>
                  </a:cubicBezTo>
                </a:path>
              </a:pathLst>
            </a:custGeom>
            <a:solidFill>
              <a:srgbClr val="F47B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8" name="Freeform 130">
              <a:extLst>
                <a:ext uri="{FF2B5EF4-FFF2-40B4-BE49-F238E27FC236}">
                  <a16:creationId xmlns:a16="http://schemas.microsoft.com/office/drawing/2014/main" id="{B1240519-EA65-452A-B78B-02355BCD09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41676" y="4106863"/>
              <a:ext cx="361950" cy="782638"/>
            </a:xfrm>
            <a:custGeom>
              <a:avLst/>
              <a:gdLst>
                <a:gd name="T0" fmla="*/ 0 w 96"/>
                <a:gd name="T1" fmla="*/ 9 h 207"/>
                <a:gd name="T2" fmla="*/ 3 w 96"/>
                <a:gd name="T3" fmla="*/ 1 h 207"/>
                <a:gd name="T4" fmla="*/ 4 w 96"/>
                <a:gd name="T5" fmla="*/ 26 h 207"/>
                <a:gd name="T6" fmla="*/ 1 w 96"/>
                <a:gd name="T7" fmla="*/ 16 h 207"/>
                <a:gd name="T8" fmla="*/ 4 w 96"/>
                <a:gd name="T9" fmla="*/ 26 h 207"/>
                <a:gd name="T10" fmla="*/ 16 w 96"/>
                <a:gd name="T11" fmla="*/ 36 h 207"/>
                <a:gd name="T12" fmla="*/ 11 w 96"/>
                <a:gd name="T13" fmla="*/ 29 h 207"/>
                <a:gd name="T14" fmla="*/ 17 w 96"/>
                <a:gd name="T15" fmla="*/ 36 h 207"/>
                <a:gd name="T16" fmla="*/ 23 w 96"/>
                <a:gd name="T17" fmla="*/ 40 h 207"/>
                <a:gd name="T18" fmla="*/ 31 w 96"/>
                <a:gd name="T19" fmla="*/ 43 h 207"/>
                <a:gd name="T20" fmla="*/ 44 w 96"/>
                <a:gd name="T21" fmla="*/ 54 h 207"/>
                <a:gd name="T22" fmla="*/ 36 w 96"/>
                <a:gd name="T23" fmla="*/ 48 h 207"/>
                <a:gd name="T24" fmla="*/ 45 w 96"/>
                <a:gd name="T25" fmla="*/ 53 h 207"/>
                <a:gd name="T26" fmla="*/ 56 w 96"/>
                <a:gd name="T27" fmla="*/ 63 h 207"/>
                <a:gd name="T28" fmla="*/ 51 w 96"/>
                <a:gd name="T29" fmla="*/ 56 h 207"/>
                <a:gd name="T30" fmla="*/ 57 w 96"/>
                <a:gd name="T31" fmla="*/ 63 h 207"/>
                <a:gd name="T32" fmla="*/ 63 w 96"/>
                <a:gd name="T33" fmla="*/ 67 h 207"/>
                <a:gd name="T34" fmla="*/ 71 w 96"/>
                <a:gd name="T35" fmla="*/ 70 h 207"/>
                <a:gd name="T36" fmla="*/ 83 w 96"/>
                <a:gd name="T37" fmla="*/ 83 h 207"/>
                <a:gd name="T38" fmla="*/ 76 w 96"/>
                <a:gd name="T39" fmla="*/ 75 h 207"/>
                <a:gd name="T40" fmla="*/ 84 w 96"/>
                <a:gd name="T41" fmla="*/ 82 h 207"/>
                <a:gd name="T42" fmla="*/ 93 w 96"/>
                <a:gd name="T43" fmla="*/ 94 h 207"/>
                <a:gd name="T44" fmla="*/ 90 w 96"/>
                <a:gd name="T45" fmla="*/ 86 h 207"/>
                <a:gd name="T46" fmla="*/ 94 w 96"/>
                <a:gd name="T47" fmla="*/ 94 h 207"/>
                <a:gd name="T48" fmla="*/ 94 w 96"/>
                <a:gd name="T49" fmla="*/ 109 h 207"/>
                <a:gd name="T50" fmla="*/ 96 w 96"/>
                <a:gd name="T51" fmla="*/ 101 h 207"/>
                <a:gd name="T52" fmla="*/ 94 w 96"/>
                <a:gd name="T53" fmla="*/ 126 h 207"/>
                <a:gd name="T54" fmla="*/ 93 w 96"/>
                <a:gd name="T55" fmla="*/ 117 h 207"/>
                <a:gd name="T56" fmla="*/ 95 w 96"/>
                <a:gd name="T57" fmla="*/ 125 h 207"/>
                <a:gd name="T58" fmla="*/ 93 w 96"/>
                <a:gd name="T59" fmla="*/ 143 h 207"/>
                <a:gd name="T60" fmla="*/ 93 w 96"/>
                <a:gd name="T61" fmla="*/ 132 h 207"/>
                <a:gd name="T62" fmla="*/ 93 w 96"/>
                <a:gd name="T63" fmla="*/ 143 h 207"/>
                <a:gd name="T64" fmla="*/ 91 w 96"/>
                <a:gd name="T65" fmla="*/ 157 h 207"/>
                <a:gd name="T66" fmla="*/ 93 w 96"/>
                <a:gd name="T67" fmla="*/ 150 h 207"/>
                <a:gd name="T68" fmla="*/ 91 w 96"/>
                <a:gd name="T69" fmla="*/ 175 h 207"/>
                <a:gd name="T70" fmla="*/ 90 w 96"/>
                <a:gd name="T71" fmla="*/ 166 h 207"/>
                <a:gd name="T72" fmla="*/ 92 w 96"/>
                <a:gd name="T73" fmla="*/ 174 h 207"/>
                <a:gd name="T74" fmla="*/ 89 w 96"/>
                <a:gd name="T75" fmla="*/ 191 h 207"/>
                <a:gd name="T76" fmla="*/ 90 w 96"/>
                <a:gd name="T77" fmla="*/ 181 h 207"/>
                <a:gd name="T78" fmla="*/ 89 w 96"/>
                <a:gd name="T79" fmla="*/ 191 h 207"/>
                <a:gd name="T80" fmla="*/ 87 w 96"/>
                <a:gd name="T81" fmla="*/ 206 h 207"/>
                <a:gd name="T82" fmla="*/ 90 w 96"/>
                <a:gd name="T83" fmla="*/ 19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207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7"/>
                    <a:pt x="1" y="4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4"/>
                    <a:pt x="3" y="7"/>
                    <a:pt x="2" y="9"/>
                  </a:cubicBezTo>
                  <a:cubicBezTo>
                    <a:pt x="2" y="10"/>
                    <a:pt x="2" y="10"/>
                    <a:pt x="1" y="10"/>
                  </a:cubicBezTo>
                  <a:moveTo>
                    <a:pt x="4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4"/>
                    <a:pt x="1" y="21"/>
                    <a:pt x="0" y="17"/>
                  </a:cubicBezTo>
                  <a:cubicBezTo>
                    <a:pt x="0" y="17"/>
                    <a:pt x="1" y="16"/>
                    <a:pt x="1" y="16"/>
                  </a:cubicBezTo>
                  <a:cubicBezTo>
                    <a:pt x="2" y="16"/>
                    <a:pt x="2" y="17"/>
                    <a:pt x="3" y="17"/>
                  </a:cubicBezTo>
                  <a:cubicBezTo>
                    <a:pt x="3" y="20"/>
                    <a:pt x="4" y="23"/>
                    <a:pt x="5" y="24"/>
                  </a:cubicBezTo>
                  <a:cubicBezTo>
                    <a:pt x="5" y="25"/>
                    <a:pt x="5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moveTo>
                    <a:pt x="17" y="36"/>
                  </a:moveTo>
                  <a:cubicBezTo>
                    <a:pt x="16" y="36"/>
                    <a:pt x="16" y="36"/>
                    <a:pt x="16" y="36"/>
                  </a:cubicBezTo>
                  <a:cubicBezTo>
                    <a:pt x="13" y="34"/>
                    <a:pt x="11" y="32"/>
                    <a:pt x="9" y="31"/>
                  </a:cubicBezTo>
                  <a:cubicBezTo>
                    <a:pt x="9" y="31"/>
                    <a:pt x="9" y="30"/>
                    <a:pt x="9" y="30"/>
                  </a:cubicBezTo>
                  <a:cubicBezTo>
                    <a:pt x="9" y="29"/>
                    <a:pt x="10" y="29"/>
                    <a:pt x="11" y="29"/>
                  </a:cubicBezTo>
                  <a:cubicBezTo>
                    <a:pt x="12" y="31"/>
                    <a:pt x="14" y="32"/>
                    <a:pt x="17" y="34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6"/>
                    <a:pt x="17" y="36"/>
                    <a:pt x="17" y="36"/>
                  </a:cubicBezTo>
                  <a:moveTo>
                    <a:pt x="30" y="45"/>
                  </a:moveTo>
                  <a:cubicBezTo>
                    <a:pt x="30" y="45"/>
                    <a:pt x="30" y="45"/>
                    <a:pt x="29" y="45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3" y="38"/>
                    <a:pt x="23" y="38"/>
                    <a:pt x="24" y="38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4"/>
                    <a:pt x="31" y="44"/>
                  </a:cubicBezTo>
                  <a:cubicBezTo>
                    <a:pt x="31" y="45"/>
                    <a:pt x="31" y="45"/>
                    <a:pt x="30" y="45"/>
                  </a:cubicBezTo>
                  <a:moveTo>
                    <a:pt x="44" y="54"/>
                  </a:moveTo>
                  <a:cubicBezTo>
                    <a:pt x="43" y="54"/>
                    <a:pt x="43" y="54"/>
                    <a:pt x="43" y="54"/>
                  </a:cubicBezTo>
                  <a:cubicBezTo>
                    <a:pt x="41" y="52"/>
                    <a:pt x="38" y="51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36" y="47"/>
                    <a:pt x="37" y="47"/>
                    <a:pt x="38" y="47"/>
                  </a:cubicBezTo>
                  <a:cubicBezTo>
                    <a:pt x="40" y="49"/>
                    <a:pt x="42" y="50"/>
                    <a:pt x="44" y="52"/>
                  </a:cubicBezTo>
                  <a:cubicBezTo>
                    <a:pt x="45" y="52"/>
                    <a:pt x="45" y="53"/>
                    <a:pt x="45" y="53"/>
                  </a:cubicBezTo>
                  <a:cubicBezTo>
                    <a:pt x="44" y="54"/>
                    <a:pt x="44" y="54"/>
                    <a:pt x="44" y="54"/>
                  </a:cubicBezTo>
                  <a:moveTo>
                    <a:pt x="57" y="63"/>
                  </a:moveTo>
                  <a:cubicBezTo>
                    <a:pt x="57" y="63"/>
                    <a:pt x="57" y="63"/>
                    <a:pt x="56" y="63"/>
                  </a:cubicBezTo>
                  <a:cubicBezTo>
                    <a:pt x="54" y="61"/>
                    <a:pt x="52" y="60"/>
                    <a:pt x="50" y="58"/>
                  </a:cubicBezTo>
                  <a:cubicBezTo>
                    <a:pt x="49" y="58"/>
                    <a:pt x="49" y="57"/>
                    <a:pt x="49" y="56"/>
                  </a:cubicBezTo>
                  <a:cubicBezTo>
                    <a:pt x="50" y="56"/>
                    <a:pt x="50" y="56"/>
                    <a:pt x="51" y="56"/>
                  </a:cubicBezTo>
                  <a:cubicBezTo>
                    <a:pt x="53" y="58"/>
                    <a:pt x="56" y="59"/>
                    <a:pt x="58" y="61"/>
                  </a:cubicBezTo>
                  <a:cubicBezTo>
                    <a:pt x="58" y="61"/>
                    <a:pt x="58" y="62"/>
                    <a:pt x="58" y="62"/>
                  </a:cubicBezTo>
                  <a:cubicBezTo>
                    <a:pt x="58" y="63"/>
                    <a:pt x="57" y="63"/>
                    <a:pt x="57" y="63"/>
                  </a:cubicBezTo>
                  <a:moveTo>
                    <a:pt x="70" y="72"/>
                  </a:moveTo>
                  <a:cubicBezTo>
                    <a:pt x="70" y="72"/>
                    <a:pt x="70" y="72"/>
                    <a:pt x="69" y="72"/>
                  </a:cubicBezTo>
                  <a:cubicBezTo>
                    <a:pt x="67" y="71"/>
                    <a:pt x="65" y="69"/>
                    <a:pt x="63" y="67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5"/>
                    <a:pt x="64" y="65"/>
                    <a:pt x="64" y="65"/>
                  </a:cubicBezTo>
                  <a:cubicBezTo>
                    <a:pt x="67" y="67"/>
                    <a:pt x="69" y="69"/>
                    <a:pt x="71" y="70"/>
                  </a:cubicBezTo>
                  <a:cubicBezTo>
                    <a:pt x="71" y="71"/>
                    <a:pt x="72" y="71"/>
                    <a:pt x="71" y="72"/>
                  </a:cubicBezTo>
                  <a:cubicBezTo>
                    <a:pt x="71" y="72"/>
                    <a:pt x="71" y="72"/>
                    <a:pt x="70" y="72"/>
                  </a:cubicBezTo>
                  <a:moveTo>
                    <a:pt x="83" y="83"/>
                  </a:moveTo>
                  <a:cubicBezTo>
                    <a:pt x="83" y="83"/>
                    <a:pt x="82" y="82"/>
                    <a:pt x="82" y="82"/>
                  </a:cubicBezTo>
                  <a:cubicBezTo>
                    <a:pt x="80" y="81"/>
                    <a:pt x="78" y="79"/>
                    <a:pt x="76" y="77"/>
                  </a:cubicBezTo>
                  <a:cubicBezTo>
                    <a:pt x="75" y="77"/>
                    <a:pt x="75" y="76"/>
                    <a:pt x="76" y="75"/>
                  </a:cubicBezTo>
                  <a:cubicBezTo>
                    <a:pt x="76" y="75"/>
                    <a:pt x="77" y="75"/>
                    <a:pt x="77" y="75"/>
                  </a:cubicBezTo>
                  <a:cubicBezTo>
                    <a:pt x="80" y="77"/>
                    <a:pt x="82" y="79"/>
                    <a:pt x="84" y="80"/>
                  </a:cubicBezTo>
                  <a:cubicBezTo>
                    <a:pt x="84" y="81"/>
                    <a:pt x="84" y="82"/>
                    <a:pt x="84" y="82"/>
                  </a:cubicBezTo>
                  <a:cubicBezTo>
                    <a:pt x="83" y="82"/>
                    <a:pt x="83" y="83"/>
                    <a:pt x="83" y="83"/>
                  </a:cubicBezTo>
                  <a:moveTo>
                    <a:pt x="94" y="94"/>
                  </a:moveTo>
                  <a:cubicBezTo>
                    <a:pt x="93" y="94"/>
                    <a:pt x="93" y="94"/>
                    <a:pt x="93" y="94"/>
                  </a:cubicBezTo>
                  <a:cubicBezTo>
                    <a:pt x="92" y="92"/>
                    <a:pt x="90" y="90"/>
                    <a:pt x="88" y="88"/>
                  </a:cubicBezTo>
                  <a:cubicBezTo>
                    <a:pt x="87" y="87"/>
                    <a:pt x="87" y="87"/>
                    <a:pt x="88" y="86"/>
                  </a:cubicBezTo>
                  <a:cubicBezTo>
                    <a:pt x="88" y="86"/>
                    <a:pt x="89" y="86"/>
                    <a:pt x="90" y="86"/>
                  </a:cubicBezTo>
                  <a:cubicBezTo>
                    <a:pt x="92" y="89"/>
                    <a:pt x="94" y="91"/>
                    <a:pt x="95" y="93"/>
                  </a:cubicBezTo>
                  <a:cubicBezTo>
                    <a:pt x="95" y="93"/>
                    <a:pt x="95" y="94"/>
                    <a:pt x="94" y="94"/>
                  </a:cubicBezTo>
                  <a:cubicBezTo>
                    <a:pt x="94" y="94"/>
                    <a:pt x="94" y="94"/>
                    <a:pt x="94" y="94"/>
                  </a:cubicBezTo>
                  <a:moveTo>
                    <a:pt x="95" y="110"/>
                  </a:moveTo>
                  <a:cubicBezTo>
                    <a:pt x="95" y="110"/>
                    <a:pt x="95" y="110"/>
                    <a:pt x="95" y="110"/>
                  </a:cubicBezTo>
                  <a:cubicBezTo>
                    <a:pt x="94" y="110"/>
                    <a:pt x="94" y="110"/>
                    <a:pt x="94" y="109"/>
                  </a:cubicBezTo>
                  <a:cubicBezTo>
                    <a:pt x="94" y="106"/>
                    <a:pt x="94" y="103"/>
                    <a:pt x="94" y="101"/>
                  </a:cubicBezTo>
                  <a:cubicBezTo>
                    <a:pt x="94" y="100"/>
                    <a:pt x="94" y="100"/>
                    <a:pt x="95" y="100"/>
                  </a:cubicBezTo>
                  <a:cubicBezTo>
                    <a:pt x="96" y="100"/>
                    <a:pt x="96" y="100"/>
                    <a:pt x="96" y="101"/>
                  </a:cubicBezTo>
                  <a:cubicBezTo>
                    <a:pt x="96" y="103"/>
                    <a:pt x="96" y="106"/>
                    <a:pt x="96" y="109"/>
                  </a:cubicBezTo>
                  <a:cubicBezTo>
                    <a:pt x="96" y="110"/>
                    <a:pt x="95" y="110"/>
                    <a:pt x="95" y="110"/>
                  </a:cubicBezTo>
                  <a:moveTo>
                    <a:pt x="94" y="126"/>
                  </a:moveTo>
                  <a:cubicBezTo>
                    <a:pt x="94" y="126"/>
                    <a:pt x="94" y="126"/>
                    <a:pt x="94" y="126"/>
                  </a:cubicBezTo>
                  <a:cubicBezTo>
                    <a:pt x="93" y="126"/>
                    <a:pt x="93" y="126"/>
                    <a:pt x="93" y="125"/>
                  </a:cubicBezTo>
                  <a:cubicBezTo>
                    <a:pt x="93" y="122"/>
                    <a:pt x="93" y="120"/>
                    <a:pt x="93" y="117"/>
                  </a:cubicBezTo>
                  <a:cubicBezTo>
                    <a:pt x="93" y="116"/>
                    <a:pt x="94" y="116"/>
                    <a:pt x="94" y="116"/>
                  </a:cubicBezTo>
                  <a:cubicBezTo>
                    <a:pt x="95" y="116"/>
                    <a:pt x="95" y="117"/>
                    <a:pt x="95" y="117"/>
                  </a:cubicBezTo>
                  <a:cubicBezTo>
                    <a:pt x="95" y="120"/>
                    <a:pt x="95" y="123"/>
                    <a:pt x="95" y="125"/>
                  </a:cubicBezTo>
                  <a:cubicBezTo>
                    <a:pt x="95" y="126"/>
                    <a:pt x="94" y="126"/>
                    <a:pt x="94" y="126"/>
                  </a:cubicBezTo>
                  <a:moveTo>
                    <a:pt x="93" y="143"/>
                  </a:moveTo>
                  <a:cubicBezTo>
                    <a:pt x="93" y="143"/>
                    <a:pt x="93" y="143"/>
                    <a:pt x="93" y="143"/>
                  </a:cubicBezTo>
                  <a:cubicBezTo>
                    <a:pt x="92" y="143"/>
                    <a:pt x="92" y="142"/>
                    <a:pt x="92" y="141"/>
                  </a:cubicBezTo>
                  <a:cubicBezTo>
                    <a:pt x="92" y="139"/>
                    <a:pt x="92" y="136"/>
                    <a:pt x="92" y="133"/>
                  </a:cubicBezTo>
                  <a:cubicBezTo>
                    <a:pt x="92" y="133"/>
                    <a:pt x="93" y="132"/>
                    <a:pt x="93" y="132"/>
                  </a:cubicBezTo>
                  <a:cubicBezTo>
                    <a:pt x="94" y="132"/>
                    <a:pt x="95" y="133"/>
                    <a:pt x="94" y="133"/>
                  </a:cubicBezTo>
                  <a:cubicBezTo>
                    <a:pt x="94" y="136"/>
                    <a:pt x="94" y="139"/>
                    <a:pt x="94" y="142"/>
                  </a:cubicBezTo>
                  <a:cubicBezTo>
                    <a:pt x="94" y="142"/>
                    <a:pt x="93" y="143"/>
                    <a:pt x="93" y="143"/>
                  </a:cubicBezTo>
                  <a:moveTo>
                    <a:pt x="92" y="159"/>
                  </a:moveTo>
                  <a:cubicBezTo>
                    <a:pt x="92" y="159"/>
                    <a:pt x="92" y="159"/>
                    <a:pt x="92" y="159"/>
                  </a:cubicBezTo>
                  <a:cubicBezTo>
                    <a:pt x="91" y="159"/>
                    <a:pt x="90" y="158"/>
                    <a:pt x="91" y="157"/>
                  </a:cubicBezTo>
                  <a:cubicBezTo>
                    <a:pt x="91" y="155"/>
                    <a:pt x="91" y="152"/>
                    <a:pt x="91" y="149"/>
                  </a:cubicBezTo>
                  <a:cubicBezTo>
                    <a:pt x="91" y="149"/>
                    <a:pt x="92" y="148"/>
                    <a:pt x="92" y="148"/>
                  </a:cubicBezTo>
                  <a:cubicBezTo>
                    <a:pt x="93" y="148"/>
                    <a:pt x="93" y="149"/>
                    <a:pt x="93" y="150"/>
                  </a:cubicBezTo>
                  <a:cubicBezTo>
                    <a:pt x="93" y="152"/>
                    <a:pt x="93" y="155"/>
                    <a:pt x="93" y="158"/>
                  </a:cubicBezTo>
                  <a:cubicBezTo>
                    <a:pt x="93" y="158"/>
                    <a:pt x="92" y="159"/>
                    <a:pt x="92" y="159"/>
                  </a:cubicBezTo>
                  <a:moveTo>
                    <a:pt x="91" y="175"/>
                  </a:moveTo>
                  <a:cubicBezTo>
                    <a:pt x="91" y="175"/>
                    <a:pt x="91" y="175"/>
                    <a:pt x="91" y="175"/>
                  </a:cubicBezTo>
                  <a:cubicBezTo>
                    <a:pt x="90" y="175"/>
                    <a:pt x="89" y="174"/>
                    <a:pt x="89" y="174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90" y="165"/>
                    <a:pt x="91" y="164"/>
                    <a:pt x="91" y="164"/>
                  </a:cubicBezTo>
                  <a:cubicBezTo>
                    <a:pt x="92" y="165"/>
                    <a:pt x="92" y="165"/>
                    <a:pt x="92" y="166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2" y="174"/>
                    <a:pt x="91" y="175"/>
                    <a:pt x="91" y="175"/>
                  </a:cubicBezTo>
                  <a:moveTo>
                    <a:pt x="89" y="191"/>
                  </a:moveTo>
                  <a:cubicBezTo>
                    <a:pt x="89" y="191"/>
                    <a:pt x="89" y="191"/>
                    <a:pt x="89" y="191"/>
                  </a:cubicBezTo>
                  <a:cubicBezTo>
                    <a:pt x="89" y="191"/>
                    <a:pt x="88" y="190"/>
                    <a:pt x="88" y="190"/>
                  </a:cubicBezTo>
                  <a:cubicBezTo>
                    <a:pt x="89" y="182"/>
                    <a:pt x="89" y="182"/>
                    <a:pt x="89" y="182"/>
                  </a:cubicBezTo>
                  <a:cubicBezTo>
                    <a:pt x="89" y="181"/>
                    <a:pt x="89" y="181"/>
                    <a:pt x="90" y="181"/>
                  </a:cubicBezTo>
                  <a:cubicBezTo>
                    <a:pt x="91" y="181"/>
                    <a:pt x="91" y="181"/>
                    <a:pt x="91" y="182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1" y="191"/>
                    <a:pt x="90" y="191"/>
                    <a:pt x="89" y="191"/>
                  </a:cubicBezTo>
                  <a:moveTo>
                    <a:pt x="88" y="207"/>
                  </a:moveTo>
                  <a:cubicBezTo>
                    <a:pt x="88" y="207"/>
                    <a:pt x="88" y="207"/>
                    <a:pt x="88" y="207"/>
                  </a:cubicBezTo>
                  <a:cubicBezTo>
                    <a:pt x="88" y="207"/>
                    <a:pt x="87" y="207"/>
                    <a:pt x="87" y="206"/>
                  </a:cubicBezTo>
                  <a:cubicBezTo>
                    <a:pt x="88" y="198"/>
                    <a:pt x="88" y="198"/>
                    <a:pt x="88" y="198"/>
                  </a:cubicBezTo>
                  <a:cubicBezTo>
                    <a:pt x="88" y="197"/>
                    <a:pt x="88" y="197"/>
                    <a:pt x="89" y="197"/>
                  </a:cubicBezTo>
                  <a:cubicBezTo>
                    <a:pt x="90" y="197"/>
                    <a:pt x="90" y="197"/>
                    <a:pt x="90" y="198"/>
                  </a:cubicBezTo>
                  <a:cubicBezTo>
                    <a:pt x="89" y="206"/>
                    <a:pt x="89" y="206"/>
                    <a:pt x="89" y="206"/>
                  </a:cubicBezTo>
                  <a:cubicBezTo>
                    <a:pt x="89" y="207"/>
                    <a:pt x="89" y="207"/>
                    <a:pt x="88" y="207"/>
                  </a:cubicBezTo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9" name="Freeform 131">
              <a:extLst>
                <a:ext uri="{FF2B5EF4-FFF2-40B4-BE49-F238E27FC236}">
                  <a16:creationId xmlns:a16="http://schemas.microsoft.com/office/drawing/2014/main" id="{1EE1764D-F1D8-4146-9192-F624402CD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332163" y="4137025"/>
              <a:ext cx="7938" cy="19050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  <a:gd name="T8" fmla="*/ 2 w 2"/>
                <a:gd name="T9" fmla="*/ 0 h 5"/>
                <a:gd name="T10" fmla="*/ 2 w 2"/>
                <a:gd name="T11" fmla="*/ 0 h 5"/>
                <a:gd name="T12" fmla="*/ 2 w 2"/>
                <a:gd name="T13" fmla="*/ 0 h 5"/>
                <a:gd name="T14" fmla="*/ 2 w 2"/>
                <a:gd name="T15" fmla="*/ 0 h 5"/>
                <a:gd name="T16" fmla="*/ 2 w 2"/>
                <a:gd name="T17" fmla="*/ 0 h 5"/>
                <a:gd name="T18" fmla="*/ 2 w 2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2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17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0" name="Freeform 132">
              <a:extLst>
                <a:ext uri="{FF2B5EF4-FFF2-40B4-BE49-F238E27FC236}">
                  <a16:creationId xmlns:a16="http://schemas.microsoft.com/office/drawing/2014/main" id="{4623BEB4-11A7-4E63-B4A9-D7B4625546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071813" y="41259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44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" name="Freeform 133">
              <a:extLst>
                <a:ext uri="{FF2B5EF4-FFF2-40B4-BE49-F238E27FC236}">
                  <a16:creationId xmlns:a16="http://schemas.microsoft.com/office/drawing/2014/main" id="{E840D200-3D5C-46D9-8890-31A52DEF4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32163" y="4111625"/>
              <a:ext cx="279400" cy="71438"/>
            </a:xfrm>
            <a:custGeom>
              <a:avLst/>
              <a:gdLst>
                <a:gd name="T0" fmla="*/ 19 w 74"/>
                <a:gd name="T1" fmla="*/ 19 h 19"/>
                <a:gd name="T2" fmla="*/ 0 w 74"/>
                <a:gd name="T3" fmla="*/ 12 h 19"/>
                <a:gd name="T4" fmla="*/ 2 w 74"/>
                <a:gd name="T5" fmla="*/ 7 h 19"/>
                <a:gd name="T6" fmla="*/ 2 w 74"/>
                <a:gd name="T7" fmla="*/ 7 h 19"/>
                <a:gd name="T8" fmla="*/ 2 w 74"/>
                <a:gd name="T9" fmla="*/ 7 h 19"/>
                <a:gd name="T10" fmla="*/ 2 w 74"/>
                <a:gd name="T11" fmla="*/ 7 h 19"/>
                <a:gd name="T12" fmla="*/ 2 w 74"/>
                <a:gd name="T13" fmla="*/ 7 h 19"/>
                <a:gd name="T14" fmla="*/ 6 w 74"/>
                <a:gd name="T15" fmla="*/ 0 h 19"/>
                <a:gd name="T16" fmla="*/ 6 w 74"/>
                <a:gd name="T17" fmla="*/ 0 h 19"/>
                <a:gd name="T18" fmla="*/ 6 w 74"/>
                <a:gd name="T19" fmla="*/ 0 h 19"/>
                <a:gd name="T20" fmla="*/ 6 w 74"/>
                <a:gd name="T21" fmla="*/ 0 h 19"/>
                <a:gd name="T22" fmla="*/ 6 w 74"/>
                <a:gd name="T23" fmla="*/ 0 h 19"/>
                <a:gd name="T24" fmla="*/ 6 w 74"/>
                <a:gd name="T25" fmla="*/ 0 h 19"/>
                <a:gd name="T26" fmla="*/ 6 w 74"/>
                <a:gd name="T27" fmla="*/ 0 h 19"/>
                <a:gd name="T28" fmla="*/ 25 w 74"/>
                <a:gd name="T29" fmla="*/ 2 h 19"/>
                <a:gd name="T30" fmla="*/ 24 w 74"/>
                <a:gd name="T31" fmla="*/ 8 h 19"/>
                <a:gd name="T32" fmla="*/ 25 w 74"/>
                <a:gd name="T33" fmla="*/ 9 h 19"/>
                <a:gd name="T34" fmla="*/ 25 w 74"/>
                <a:gd name="T35" fmla="*/ 9 h 19"/>
                <a:gd name="T36" fmla="*/ 26 w 74"/>
                <a:gd name="T37" fmla="*/ 8 h 19"/>
                <a:gd name="T38" fmla="*/ 27 w 74"/>
                <a:gd name="T39" fmla="*/ 2 h 19"/>
                <a:gd name="T40" fmla="*/ 69 w 74"/>
                <a:gd name="T41" fmla="*/ 4 h 19"/>
                <a:gd name="T42" fmla="*/ 69 w 74"/>
                <a:gd name="T43" fmla="*/ 4 h 19"/>
                <a:gd name="T44" fmla="*/ 69 w 74"/>
                <a:gd name="T45" fmla="*/ 4 h 19"/>
                <a:gd name="T46" fmla="*/ 69 w 74"/>
                <a:gd name="T47" fmla="*/ 4 h 19"/>
                <a:gd name="T48" fmla="*/ 69 w 74"/>
                <a:gd name="T49" fmla="*/ 4 h 19"/>
                <a:gd name="T50" fmla="*/ 74 w 74"/>
                <a:gd name="T51" fmla="*/ 9 h 19"/>
                <a:gd name="T52" fmla="*/ 38 w 74"/>
                <a:gd name="T53" fmla="*/ 16 h 19"/>
                <a:gd name="T54" fmla="*/ 27 w 74"/>
                <a:gd name="T55" fmla="*/ 18 h 19"/>
                <a:gd name="T56" fmla="*/ 27 w 74"/>
                <a:gd name="T57" fmla="*/ 16 h 19"/>
                <a:gd name="T58" fmla="*/ 25 w 74"/>
                <a:gd name="T59" fmla="*/ 15 h 19"/>
                <a:gd name="T60" fmla="*/ 25 w 74"/>
                <a:gd name="T61" fmla="*/ 15 h 19"/>
                <a:gd name="T62" fmla="*/ 24 w 74"/>
                <a:gd name="T63" fmla="*/ 16 h 19"/>
                <a:gd name="T64" fmla="*/ 24 w 74"/>
                <a:gd name="T65" fmla="*/ 18 h 19"/>
                <a:gd name="T66" fmla="*/ 19 w 74"/>
                <a:gd name="T6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19">
                  <a:moveTo>
                    <a:pt x="19" y="19"/>
                  </a:moveTo>
                  <a:cubicBezTo>
                    <a:pt x="11" y="19"/>
                    <a:pt x="5" y="17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3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4"/>
                    <a:pt x="24" y="6"/>
                    <a:pt x="24" y="8"/>
                  </a:cubicBezTo>
                  <a:cubicBezTo>
                    <a:pt x="24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7" y="6"/>
                    <a:pt x="27" y="4"/>
                    <a:pt x="27" y="2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5"/>
                    <a:pt x="71" y="6"/>
                    <a:pt x="74" y="9"/>
                  </a:cubicBezTo>
                  <a:cubicBezTo>
                    <a:pt x="70" y="11"/>
                    <a:pt x="52" y="14"/>
                    <a:pt x="38" y="16"/>
                  </a:cubicBezTo>
                  <a:cubicBezTo>
                    <a:pt x="34" y="17"/>
                    <a:pt x="30" y="18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6" y="16"/>
                    <a:pt x="26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6"/>
                    <a:pt x="24" y="16"/>
                  </a:cubicBezTo>
                  <a:cubicBezTo>
                    <a:pt x="24" y="17"/>
                    <a:pt x="24" y="18"/>
                    <a:pt x="24" y="18"/>
                  </a:cubicBezTo>
                  <a:cubicBezTo>
                    <a:pt x="22" y="19"/>
                    <a:pt x="21" y="19"/>
                    <a:pt x="19" y="19"/>
                  </a:cubicBezTo>
                </a:path>
              </a:pathLst>
            </a:custGeom>
            <a:solidFill>
              <a:srgbClr val="EF43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" name="Freeform 134">
              <a:extLst>
                <a:ext uri="{FF2B5EF4-FFF2-40B4-BE49-F238E27FC236}">
                  <a16:creationId xmlns:a16="http://schemas.microsoft.com/office/drawing/2014/main" id="{3FC9DA75-8804-4F0B-9CD6-B305ADCEB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41676" y="4119563"/>
              <a:ext cx="11113" cy="60325"/>
            </a:xfrm>
            <a:custGeom>
              <a:avLst/>
              <a:gdLst>
                <a:gd name="T0" fmla="*/ 0 w 3"/>
                <a:gd name="T1" fmla="*/ 16 h 16"/>
                <a:gd name="T2" fmla="*/ 0 w 3"/>
                <a:gd name="T3" fmla="*/ 14 h 16"/>
                <a:gd name="T4" fmla="*/ 1 w 3"/>
                <a:gd name="T5" fmla="*/ 13 h 16"/>
                <a:gd name="T6" fmla="*/ 1 w 3"/>
                <a:gd name="T7" fmla="*/ 13 h 16"/>
                <a:gd name="T8" fmla="*/ 3 w 3"/>
                <a:gd name="T9" fmla="*/ 14 h 16"/>
                <a:gd name="T10" fmla="*/ 3 w 3"/>
                <a:gd name="T11" fmla="*/ 16 h 16"/>
                <a:gd name="T12" fmla="*/ 0 w 3"/>
                <a:gd name="T13" fmla="*/ 16 h 16"/>
                <a:gd name="T14" fmla="*/ 1 w 3"/>
                <a:gd name="T15" fmla="*/ 7 h 16"/>
                <a:gd name="T16" fmla="*/ 1 w 3"/>
                <a:gd name="T17" fmla="*/ 7 h 16"/>
                <a:gd name="T18" fmla="*/ 0 w 3"/>
                <a:gd name="T19" fmla="*/ 6 h 16"/>
                <a:gd name="T20" fmla="*/ 1 w 3"/>
                <a:gd name="T21" fmla="*/ 0 h 16"/>
                <a:gd name="T22" fmla="*/ 3 w 3"/>
                <a:gd name="T23" fmla="*/ 0 h 16"/>
                <a:gd name="T24" fmla="*/ 2 w 3"/>
                <a:gd name="T25" fmla="*/ 6 h 16"/>
                <a:gd name="T26" fmla="*/ 1 w 3"/>
                <a:gd name="T2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16">
                  <a:moveTo>
                    <a:pt x="0" y="16"/>
                  </a:move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4"/>
                    <a:pt x="3" y="14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2" y="16"/>
                    <a:pt x="1" y="16"/>
                    <a:pt x="0" y="16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4"/>
                    <a:pt x="0" y="2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3" y="4"/>
                    <a:pt x="2" y="6"/>
                  </a:cubicBezTo>
                  <a:cubicBezTo>
                    <a:pt x="2" y="7"/>
                    <a:pt x="2" y="7"/>
                    <a:pt x="1" y="7"/>
                  </a:cubicBezTo>
                </a:path>
              </a:pathLst>
            </a:custGeom>
            <a:solidFill>
              <a:srgbClr val="EE3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" name="Freeform 135">
              <a:extLst>
                <a:ext uri="{FF2B5EF4-FFF2-40B4-BE49-F238E27FC236}">
                  <a16:creationId xmlns:a16="http://schemas.microsoft.com/office/drawing/2014/main" id="{BDF211D6-80E2-442B-A961-E41AFA6B8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30563" y="4062413"/>
              <a:ext cx="11113" cy="25400"/>
            </a:xfrm>
            <a:custGeom>
              <a:avLst/>
              <a:gdLst>
                <a:gd name="T0" fmla="*/ 1 w 3"/>
                <a:gd name="T1" fmla="*/ 7 h 7"/>
                <a:gd name="T2" fmla="*/ 1 w 3"/>
                <a:gd name="T3" fmla="*/ 6 h 7"/>
                <a:gd name="T4" fmla="*/ 0 w 3"/>
                <a:gd name="T5" fmla="*/ 5 h 7"/>
                <a:gd name="T6" fmla="*/ 1 w 3"/>
                <a:gd name="T7" fmla="*/ 1 h 7"/>
                <a:gd name="T8" fmla="*/ 2 w 3"/>
                <a:gd name="T9" fmla="*/ 0 h 7"/>
                <a:gd name="T10" fmla="*/ 3 w 3"/>
                <a:gd name="T11" fmla="*/ 2 h 7"/>
                <a:gd name="T12" fmla="*/ 2 w 3"/>
                <a:gd name="T13" fmla="*/ 6 h 7"/>
                <a:gd name="T14" fmla="*/ 1 w 3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7">
                  <a:moveTo>
                    <a:pt x="1" y="7"/>
                  </a:moveTo>
                  <a:cubicBezTo>
                    <a:pt x="1" y="7"/>
                    <a:pt x="1" y="7"/>
                    <a:pt x="1" y="6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3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2"/>
                    <a:pt x="3" y="3"/>
                    <a:pt x="2" y="6"/>
                  </a:cubicBezTo>
                  <a:cubicBezTo>
                    <a:pt x="2" y="6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" name="Freeform 136">
              <a:extLst>
                <a:ext uri="{FF2B5EF4-FFF2-40B4-BE49-F238E27FC236}">
                  <a16:creationId xmlns:a16="http://schemas.microsoft.com/office/drawing/2014/main" id="{1DA11E31-9B41-4C31-A754-773D9F6A6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13063" y="4908550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1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5" name="Freeform 137">
              <a:extLst>
                <a:ext uri="{FF2B5EF4-FFF2-40B4-BE49-F238E27FC236}">
                  <a16:creationId xmlns:a16="http://schemas.microsoft.com/office/drawing/2014/main" id="{379D99A1-FF2A-4D01-A7BD-0C41FFC4F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343276" y="3668713"/>
              <a:ext cx="406400" cy="481013"/>
            </a:xfrm>
            <a:custGeom>
              <a:avLst/>
              <a:gdLst>
                <a:gd name="T0" fmla="*/ 87 w 108"/>
                <a:gd name="T1" fmla="*/ 0 h 127"/>
                <a:gd name="T2" fmla="*/ 103 w 108"/>
                <a:gd name="T3" fmla="*/ 19 h 127"/>
                <a:gd name="T4" fmla="*/ 103 w 108"/>
                <a:gd name="T5" fmla="*/ 68 h 127"/>
                <a:gd name="T6" fmla="*/ 80 w 108"/>
                <a:gd name="T7" fmla="*/ 125 h 127"/>
                <a:gd name="T8" fmla="*/ 4 w 108"/>
                <a:gd name="T9" fmla="*/ 125 h 127"/>
                <a:gd name="T10" fmla="*/ 45 w 108"/>
                <a:gd name="T11" fmla="*/ 26 h 127"/>
                <a:gd name="T12" fmla="*/ 87 w 108"/>
                <a:gd name="T1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7">
                  <a:moveTo>
                    <a:pt x="87" y="0"/>
                  </a:moveTo>
                  <a:cubicBezTo>
                    <a:pt x="87" y="0"/>
                    <a:pt x="99" y="6"/>
                    <a:pt x="103" y="19"/>
                  </a:cubicBezTo>
                  <a:cubicBezTo>
                    <a:pt x="107" y="32"/>
                    <a:pt x="108" y="59"/>
                    <a:pt x="103" y="68"/>
                  </a:cubicBezTo>
                  <a:cubicBezTo>
                    <a:pt x="98" y="77"/>
                    <a:pt x="87" y="122"/>
                    <a:pt x="80" y="125"/>
                  </a:cubicBezTo>
                  <a:cubicBezTo>
                    <a:pt x="72" y="127"/>
                    <a:pt x="9" y="127"/>
                    <a:pt x="4" y="125"/>
                  </a:cubicBezTo>
                  <a:cubicBezTo>
                    <a:pt x="0" y="124"/>
                    <a:pt x="33" y="50"/>
                    <a:pt x="45" y="26"/>
                  </a:cubicBezTo>
                  <a:cubicBezTo>
                    <a:pt x="56" y="3"/>
                    <a:pt x="87" y="0"/>
                    <a:pt x="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6" name="Freeform 138">
              <a:extLst>
                <a:ext uri="{FF2B5EF4-FFF2-40B4-BE49-F238E27FC236}">
                  <a16:creationId xmlns:a16="http://schemas.microsoft.com/office/drawing/2014/main" id="{AC7984BA-E845-4185-A323-C8587FE28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00401" y="3711575"/>
              <a:ext cx="185738" cy="433388"/>
            </a:xfrm>
            <a:custGeom>
              <a:avLst/>
              <a:gdLst>
                <a:gd name="T0" fmla="*/ 45 w 49"/>
                <a:gd name="T1" fmla="*/ 99 h 115"/>
                <a:gd name="T2" fmla="*/ 47 w 49"/>
                <a:gd name="T3" fmla="*/ 33 h 115"/>
                <a:gd name="T4" fmla="*/ 39 w 49"/>
                <a:gd name="T5" fmla="*/ 4 h 115"/>
                <a:gd name="T6" fmla="*/ 15 w 49"/>
                <a:gd name="T7" fmla="*/ 10 h 115"/>
                <a:gd name="T8" fmla="*/ 11 w 49"/>
                <a:gd name="T9" fmla="*/ 99 h 115"/>
                <a:gd name="T10" fmla="*/ 11 w 49"/>
                <a:gd name="T11" fmla="*/ 99 h 115"/>
                <a:gd name="T12" fmla="*/ 34 w 49"/>
                <a:gd name="T13" fmla="*/ 115 h 115"/>
                <a:gd name="T14" fmla="*/ 42 w 49"/>
                <a:gd name="T15" fmla="*/ 114 h 115"/>
                <a:gd name="T16" fmla="*/ 49 w 49"/>
                <a:gd name="T17" fmla="*/ 102 h 115"/>
                <a:gd name="T18" fmla="*/ 45 w 49"/>
                <a:gd name="T19" fmla="*/ 9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115">
                  <a:moveTo>
                    <a:pt x="45" y="99"/>
                  </a:moveTo>
                  <a:cubicBezTo>
                    <a:pt x="39" y="91"/>
                    <a:pt x="45" y="54"/>
                    <a:pt x="47" y="33"/>
                  </a:cubicBezTo>
                  <a:cubicBezTo>
                    <a:pt x="49" y="12"/>
                    <a:pt x="39" y="4"/>
                    <a:pt x="39" y="4"/>
                  </a:cubicBezTo>
                  <a:cubicBezTo>
                    <a:pt x="35" y="0"/>
                    <a:pt x="19" y="0"/>
                    <a:pt x="15" y="10"/>
                  </a:cubicBezTo>
                  <a:cubicBezTo>
                    <a:pt x="13" y="15"/>
                    <a:pt x="0" y="67"/>
                    <a:pt x="11" y="99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4" y="109"/>
                    <a:pt x="24" y="115"/>
                    <a:pt x="34" y="115"/>
                  </a:cubicBezTo>
                  <a:cubicBezTo>
                    <a:pt x="38" y="114"/>
                    <a:pt x="40" y="114"/>
                    <a:pt x="42" y="114"/>
                  </a:cubicBezTo>
                  <a:cubicBezTo>
                    <a:pt x="44" y="113"/>
                    <a:pt x="46" y="108"/>
                    <a:pt x="49" y="102"/>
                  </a:cubicBezTo>
                  <a:cubicBezTo>
                    <a:pt x="47" y="101"/>
                    <a:pt x="45" y="100"/>
                    <a:pt x="45" y="99"/>
                  </a:cubicBezTo>
                  <a:close/>
                </a:path>
              </a:pathLst>
            </a:custGeom>
            <a:solidFill>
              <a:srgbClr val="89BE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7" name="Freeform 139">
              <a:extLst>
                <a:ext uri="{FF2B5EF4-FFF2-40B4-BE49-F238E27FC236}">
                  <a16:creationId xmlns:a16="http://schemas.microsoft.com/office/drawing/2014/main" id="{45BC187A-25AF-43AE-B61B-BF2CEB5FD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14663" y="3594100"/>
              <a:ext cx="85725" cy="279400"/>
            </a:xfrm>
            <a:custGeom>
              <a:avLst/>
              <a:gdLst>
                <a:gd name="T0" fmla="*/ 23 w 23"/>
                <a:gd name="T1" fmla="*/ 11 h 74"/>
                <a:gd name="T2" fmla="*/ 20 w 23"/>
                <a:gd name="T3" fmla="*/ 16 h 74"/>
                <a:gd name="T4" fmla="*/ 16 w 23"/>
                <a:gd name="T5" fmla="*/ 38 h 74"/>
                <a:gd name="T6" fmla="*/ 19 w 23"/>
                <a:gd name="T7" fmla="*/ 60 h 74"/>
                <a:gd name="T8" fmla="*/ 0 w 23"/>
                <a:gd name="T9" fmla="*/ 20 h 74"/>
                <a:gd name="T10" fmla="*/ 11 w 23"/>
                <a:gd name="T11" fmla="*/ 0 h 74"/>
                <a:gd name="T12" fmla="*/ 23 w 23"/>
                <a:gd name="T13" fmla="*/ 1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4">
                  <a:moveTo>
                    <a:pt x="23" y="11"/>
                  </a:moveTo>
                  <a:cubicBezTo>
                    <a:pt x="23" y="11"/>
                    <a:pt x="22" y="13"/>
                    <a:pt x="20" y="16"/>
                  </a:cubicBezTo>
                  <a:cubicBezTo>
                    <a:pt x="15" y="22"/>
                    <a:pt x="14" y="30"/>
                    <a:pt x="16" y="38"/>
                  </a:cubicBezTo>
                  <a:cubicBezTo>
                    <a:pt x="17" y="44"/>
                    <a:pt x="19" y="52"/>
                    <a:pt x="19" y="60"/>
                  </a:cubicBezTo>
                  <a:cubicBezTo>
                    <a:pt x="19" y="74"/>
                    <a:pt x="0" y="20"/>
                    <a:pt x="0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3" y="11"/>
                    <a:pt x="23" y="11"/>
                    <a:pt x="23" y="11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8" name="Freeform 140">
              <a:extLst>
                <a:ext uri="{FF2B5EF4-FFF2-40B4-BE49-F238E27FC236}">
                  <a16:creationId xmlns:a16="http://schemas.microsoft.com/office/drawing/2014/main" id="{BD3620D4-F3F2-4C09-9A52-0079FA0788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51163" y="3657600"/>
              <a:ext cx="7938" cy="15875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4 h 4"/>
                <a:gd name="T4" fmla="*/ 2 w 2"/>
                <a:gd name="T5" fmla="*/ 0 h 4"/>
                <a:gd name="T6" fmla="*/ 0 w 2"/>
                <a:gd name="T7" fmla="*/ 4 h 4"/>
                <a:gd name="T8" fmla="*/ 2 w 2"/>
                <a:gd name="T9" fmla="*/ 0 h 4"/>
                <a:gd name="T10" fmla="*/ 2 w 2"/>
                <a:gd name="T11" fmla="*/ 0 h 4"/>
                <a:gd name="T12" fmla="*/ 2 w 2"/>
                <a:gd name="T13" fmla="*/ 0 h 4"/>
                <a:gd name="T14" fmla="*/ 2 w 2"/>
                <a:gd name="T15" fmla="*/ 0 h 4"/>
                <a:gd name="T16" fmla="*/ 2 w 2"/>
                <a:gd name="T17" fmla="*/ 0 h 4"/>
                <a:gd name="T18" fmla="*/ 2 w 2"/>
                <a:gd name="T19" fmla="*/ 0 h 4"/>
                <a:gd name="T20" fmla="*/ 2 w 2"/>
                <a:gd name="T21" fmla="*/ 0 h 4"/>
                <a:gd name="T22" fmla="*/ 2 w 2"/>
                <a:gd name="T23" fmla="*/ 0 h 4"/>
                <a:gd name="T24" fmla="*/ 2 w 2"/>
                <a:gd name="T25" fmla="*/ 0 h 4"/>
                <a:gd name="T26" fmla="*/ 2 w 2"/>
                <a:gd name="T27" fmla="*/ 0 h 4"/>
                <a:gd name="T28" fmla="*/ 2 w 2"/>
                <a:gd name="T29" fmla="*/ 0 h 4"/>
                <a:gd name="T30" fmla="*/ 2 w 2"/>
                <a:gd name="T31" fmla="*/ 0 h 4"/>
                <a:gd name="T32" fmla="*/ 2 w 2"/>
                <a:gd name="T33" fmla="*/ 0 h 4"/>
                <a:gd name="T34" fmla="*/ 2 w 2"/>
                <a:gd name="T35" fmla="*/ 0 h 4"/>
                <a:gd name="T36" fmla="*/ 2 w 2"/>
                <a:gd name="T3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07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9" name="Freeform 141">
              <a:extLst>
                <a:ext uri="{FF2B5EF4-FFF2-40B4-BE49-F238E27FC236}">
                  <a16:creationId xmlns:a16="http://schemas.microsoft.com/office/drawing/2014/main" id="{48A41E18-2D0B-4189-B711-C455977B0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89263" y="3594100"/>
              <a:ext cx="60325" cy="79375"/>
            </a:xfrm>
            <a:custGeom>
              <a:avLst/>
              <a:gdLst>
                <a:gd name="T0" fmla="*/ 10 w 16"/>
                <a:gd name="T1" fmla="*/ 21 h 21"/>
                <a:gd name="T2" fmla="*/ 0 w 16"/>
                <a:gd name="T3" fmla="*/ 7 h 21"/>
                <a:gd name="T4" fmla="*/ 4 w 16"/>
                <a:gd name="T5" fmla="*/ 0 h 21"/>
                <a:gd name="T6" fmla="*/ 16 w 16"/>
                <a:gd name="T7" fmla="*/ 11 h 21"/>
                <a:gd name="T8" fmla="*/ 13 w 16"/>
                <a:gd name="T9" fmla="*/ 16 h 21"/>
                <a:gd name="T10" fmla="*/ 13 w 16"/>
                <a:gd name="T11" fmla="*/ 16 h 21"/>
                <a:gd name="T12" fmla="*/ 12 w 16"/>
                <a:gd name="T13" fmla="*/ 17 h 21"/>
                <a:gd name="T14" fmla="*/ 12 w 16"/>
                <a:gd name="T15" fmla="*/ 17 h 21"/>
                <a:gd name="T16" fmla="*/ 12 w 16"/>
                <a:gd name="T17" fmla="*/ 17 h 21"/>
                <a:gd name="T18" fmla="*/ 12 w 16"/>
                <a:gd name="T19" fmla="*/ 17 h 21"/>
                <a:gd name="T20" fmla="*/ 12 w 16"/>
                <a:gd name="T21" fmla="*/ 17 h 21"/>
                <a:gd name="T22" fmla="*/ 12 w 16"/>
                <a:gd name="T23" fmla="*/ 17 h 21"/>
                <a:gd name="T24" fmla="*/ 12 w 16"/>
                <a:gd name="T25" fmla="*/ 17 h 21"/>
                <a:gd name="T26" fmla="*/ 12 w 16"/>
                <a:gd name="T27" fmla="*/ 17 h 21"/>
                <a:gd name="T28" fmla="*/ 12 w 16"/>
                <a:gd name="T29" fmla="*/ 17 h 21"/>
                <a:gd name="T30" fmla="*/ 12 w 16"/>
                <a:gd name="T31" fmla="*/ 17 h 21"/>
                <a:gd name="T32" fmla="*/ 12 w 16"/>
                <a:gd name="T33" fmla="*/ 17 h 21"/>
                <a:gd name="T34" fmla="*/ 10 w 16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21">
                  <a:moveTo>
                    <a:pt x="10" y="21"/>
                  </a:moveTo>
                  <a:cubicBezTo>
                    <a:pt x="6" y="17"/>
                    <a:pt x="2" y="12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3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8"/>
                    <a:pt x="10" y="20"/>
                    <a:pt x="10" y="21"/>
                  </a:cubicBezTo>
                </a:path>
              </a:pathLst>
            </a:custGeom>
            <a:solidFill>
              <a:srgbClr val="F159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0" name="Freeform 142">
              <a:extLst>
                <a:ext uri="{FF2B5EF4-FFF2-40B4-BE49-F238E27FC236}">
                  <a16:creationId xmlns:a16="http://schemas.microsoft.com/office/drawing/2014/main" id="{254DFA86-9A6C-4B61-8FF6-ACE34AA4B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33788" y="3211513"/>
              <a:ext cx="592138" cy="377825"/>
            </a:xfrm>
            <a:custGeom>
              <a:avLst/>
              <a:gdLst>
                <a:gd name="T0" fmla="*/ 157 w 157"/>
                <a:gd name="T1" fmla="*/ 67 h 100"/>
                <a:gd name="T2" fmla="*/ 150 w 157"/>
                <a:gd name="T3" fmla="*/ 42 h 100"/>
                <a:gd name="T4" fmla="*/ 111 w 157"/>
                <a:gd name="T5" fmla="*/ 23 h 100"/>
                <a:gd name="T6" fmla="*/ 73 w 157"/>
                <a:gd name="T7" fmla="*/ 11 h 100"/>
                <a:gd name="T8" fmla="*/ 30 w 157"/>
                <a:gd name="T9" fmla="*/ 17 h 100"/>
                <a:gd name="T10" fmla="*/ 4 w 157"/>
                <a:gd name="T11" fmla="*/ 55 h 100"/>
                <a:gd name="T12" fmla="*/ 57 w 157"/>
                <a:gd name="T13" fmla="*/ 85 h 100"/>
                <a:gd name="T14" fmla="*/ 91 w 157"/>
                <a:gd name="T15" fmla="*/ 88 h 100"/>
                <a:gd name="T16" fmla="*/ 145 w 157"/>
                <a:gd name="T17" fmla="*/ 74 h 100"/>
                <a:gd name="T18" fmla="*/ 157 w 157"/>
                <a:gd name="T19" fmla="*/ 6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00">
                  <a:moveTo>
                    <a:pt x="157" y="67"/>
                  </a:moveTo>
                  <a:cubicBezTo>
                    <a:pt x="157" y="67"/>
                    <a:pt x="156" y="58"/>
                    <a:pt x="150" y="42"/>
                  </a:cubicBezTo>
                  <a:cubicBezTo>
                    <a:pt x="145" y="25"/>
                    <a:pt x="125" y="13"/>
                    <a:pt x="111" y="23"/>
                  </a:cubicBezTo>
                  <a:cubicBezTo>
                    <a:pt x="96" y="32"/>
                    <a:pt x="87" y="23"/>
                    <a:pt x="73" y="11"/>
                  </a:cubicBezTo>
                  <a:cubicBezTo>
                    <a:pt x="59" y="0"/>
                    <a:pt x="41" y="5"/>
                    <a:pt x="30" y="17"/>
                  </a:cubicBezTo>
                  <a:cubicBezTo>
                    <a:pt x="20" y="29"/>
                    <a:pt x="0" y="29"/>
                    <a:pt x="4" y="55"/>
                  </a:cubicBezTo>
                  <a:cubicBezTo>
                    <a:pt x="8" y="82"/>
                    <a:pt x="39" y="98"/>
                    <a:pt x="57" y="85"/>
                  </a:cubicBezTo>
                  <a:cubicBezTo>
                    <a:pt x="75" y="71"/>
                    <a:pt x="78" y="77"/>
                    <a:pt x="91" y="88"/>
                  </a:cubicBezTo>
                  <a:cubicBezTo>
                    <a:pt x="105" y="100"/>
                    <a:pt x="138" y="80"/>
                    <a:pt x="145" y="74"/>
                  </a:cubicBezTo>
                  <a:cubicBezTo>
                    <a:pt x="152" y="67"/>
                    <a:pt x="157" y="67"/>
                    <a:pt x="157" y="67"/>
                  </a:cubicBezTo>
                  <a:close/>
                </a:path>
              </a:pathLst>
            </a:custGeom>
            <a:solidFill>
              <a:srgbClr val="221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1" name="Freeform 143">
              <a:extLst>
                <a:ext uri="{FF2B5EF4-FFF2-40B4-BE49-F238E27FC236}">
                  <a16:creationId xmlns:a16="http://schemas.microsoft.com/office/drawing/2014/main" id="{693BB741-2F19-4A85-BDAA-3399F7049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08288" y="4084638"/>
              <a:ext cx="501650" cy="771525"/>
            </a:xfrm>
            <a:custGeom>
              <a:avLst/>
              <a:gdLst>
                <a:gd name="T0" fmla="*/ 129 w 133"/>
                <a:gd name="T1" fmla="*/ 204 h 204"/>
                <a:gd name="T2" fmla="*/ 126 w 133"/>
                <a:gd name="T3" fmla="*/ 202 h 204"/>
                <a:gd name="T4" fmla="*/ 30 w 133"/>
                <a:gd name="T5" fmla="*/ 28 h 204"/>
                <a:gd name="T6" fmla="*/ 29 w 133"/>
                <a:gd name="T7" fmla="*/ 23 h 204"/>
                <a:gd name="T8" fmla="*/ 29 w 133"/>
                <a:gd name="T9" fmla="*/ 12 h 204"/>
                <a:gd name="T10" fmla="*/ 27 w 133"/>
                <a:gd name="T11" fmla="*/ 8 h 204"/>
                <a:gd name="T12" fmla="*/ 23 w 133"/>
                <a:gd name="T13" fmla="*/ 8 h 204"/>
                <a:gd name="T14" fmla="*/ 6 w 133"/>
                <a:gd name="T15" fmla="*/ 18 h 204"/>
                <a:gd name="T16" fmla="*/ 1 w 133"/>
                <a:gd name="T17" fmla="*/ 17 h 204"/>
                <a:gd name="T18" fmla="*/ 2 w 133"/>
                <a:gd name="T19" fmla="*/ 12 h 204"/>
                <a:gd name="T20" fmla="*/ 19 w 133"/>
                <a:gd name="T21" fmla="*/ 2 h 204"/>
                <a:gd name="T22" fmla="*/ 30 w 133"/>
                <a:gd name="T23" fmla="*/ 2 h 204"/>
                <a:gd name="T24" fmla="*/ 36 w 133"/>
                <a:gd name="T25" fmla="*/ 12 h 204"/>
                <a:gd name="T26" fmla="*/ 36 w 133"/>
                <a:gd name="T27" fmla="*/ 23 h 204"/>
                <a:gd name="T28" fmla="*/ 37 w 133"/>
                <a:gd name="T29" fmla="*/ 25 h 204"/>
                <a:gd name="T30" fmla="*/ 132 w 133"/>
                <a:gd name="T31" fmla="*/ 199 h 204"/>
                <a:gd name="T32" fmla="*/ 131 w 133"/>
                <a:gd name="T33" fmla="*/ 204 h 204"/>
                <a:gd name="T34" fmla="*/ 129 w 133"/>
                <a:gd name="T3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3" h="204">
                  <a:moveTo>
                    <a:pt x="129" y="204"/>
                  </a:moveTo>
                  <a:cubicBezTo>
                    <a:pt x="128" y="204"/>
                    <a:pt x="127" y="203"/>
                    <a:pt x="126" y="20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29" y="25"/>
                    <a:pt x="29" y="2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0"/>
                    <a:pt x="28" y="8"/>
                    <a:pt x="27" y="8"/>
                  </a:cubicBezTo>
                  <a:cubicBezTo>
                    <a:pt x="26" y="8"/>
                    <a:pt x="25" y="7"/>
                    <a:pt x="23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2" y="19"/>
                    <a:pt x="1" y="17"/>
                  </a:cubicBezTo>
                  <a:cubicBezTo>
                    <a:pt x="0" y="15"/>
                    <a:pt x="1" y="13"/>
                    <a:pt x="2" y="1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0"/>
                    <a:pt x="30" y="2"/>
                  </a:cubicBezTo>
                  <a:cubicBezTo>
                    <a:pt x="34" y="4"/>
                    <a:pt x="36" y="8"/>
                    <a:pt x="36" y="12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4"/>
                    <a:pt x="36" y="24"/>
                    <a:pt x="37" y="25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3" y="200"/>
                    <a:pt x="132" y="203"/>
                    <a:pt x="131" y="204"/>
                  </a:cubicBezTo>
                  <a:cubicBezTo>
                    <a:pt x="130" y="204"/>
                    <a:pt x="130" y="204"/>
                    <a:pt x="129" y="204"/>
                  </a:cubicBezTo>
                  <a:close/>
                </a:path>
              </a:pathLst>
            </a:custGeom>
            <a:solidFill>
              <a:srgbClr val="FFD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2" name="Oval 144">
              <a:extLst>
                <a:ext uri="{FF2B5EF4-FFF2-40B4-BE49-F238E27FC236}">
                  <a16:creationId xmlns:a16="http://schemas.microsoft.com/office/drawing/2014/main" id="{38898E85-C569-4053-996A-465A2AD6C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63788" y="4802188"/>
              <a:ext cx="84138" cy="79375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3" name="Freeform 145">
              <a:extLst>
                <a:ext uri="{FF2B5EF4-FFF2-40B4-BE49-F238E27FC236}">
                  <a16:creationId xmlns:a16="http://schemas.microsoft.com/office/drawing/2014/main" id="{F98E031A-CCD0-4F57-8129-1DA73B3B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192463" y="3681413"/>
              <a:ext cx="479425" cy="523875"/>
            </a:xfrm>
            <a:custGeom>
              <a:avLst/>
              <a:gdLst>
                <a:gd name="T0" fmla="*/ 122 w 127"/>
                <a:gd name="T1" fmla="*/ 111 h 139"/>
                <a:gd name="T2" fmla="*/ 101 w 127"/>
                <a:gd name="T3" fmla="*/ 113 h 139"/>
                <a:gd name="T4" fmla="*/ 45 w 127"/>
                <a:gd name="T5" fmla="*/ 99 h 139"/>
                <a:gd name="T6" fmla="*/ 47 w 127"/>
                <a:gd name="T7" fmla="*/ 33 h 139"/>
                <a:gd name="T8" fmla="*/ 39 w 127"/>
                <a:gd name="T9" fmla="*/ 5 h 139"/>
                <a:gd name="T10" fmla="*/ 16 w 127"/>
                <a:gd name="T11" fmla="*/ 10 h 139"/>
                <a:gd name="T12" fmla="*/ 11 w 127"/>
                <a:gd name="T13" fmla="*/ 99 h 139"/>
                <a:gd name="T14" fmla="*/ 104 w 127"/>
                <a:gd name="T15" fmla="*/ 121 h 139"/>
                <a:gd name="T16" fmla="*/ 110 w 127"/>
                <a:gd name="T17" fmla="*/ 125 h 139"/>
                <a:gd name="T18" fmla="*/ 120 w 127"/>
                <a:gd name="T19" fmla="*/ 121 h 139"/>
                <a:gd name="T20" fmla="*/ 122 w 127"/>
                <a:gd name="T21" fmla="*/ 11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39">
                  <a:moveTo>
                    <a:pt x="122" y="111"/>
                  </a:moveTo>
                  <a:cubicBezTo>
                    <a:pt x="118" y="106"/>
                    <a:pt x="106" y="111"/>
                    <a:pt x="101" y="113"/>
                  </a:cubicBezTo>
                  <a:cubicBezTo>
                    <a:pt x="98" y="113"/>
                    <a:pt x="50" y="107"/>
                    <a:pt x="45" y="99"/>
                  </a:cubicBezTo>
                  <a:cubicBezTo>
                    <a:pt x="39" y="91"/>
                    <a:pt x="46" y="54"/>
                    <a:pt x="47" y="33"/>
                  </a:cubicBezTo>
                  <a:cubicBezTo>
                    <a:pt x="49" y="13"/>
                    <a:pt x="39" y="5"/>
                    <a:pt x="39" y="5"/>
                  </a:cubicBezTo>
                  <a:cubicBezTo>
                    <a:pt x="35" y="0"/>
                    <a:pt x="19" y="1"/>
                    <a:pt x="16" y="10"/>
                  </a:cubicBezTo>
                  <a:cubicBezTo>
                    <a:pt x="13" y="16"/>
                    <a:pt x="0" y="68"/>
                    <a:pt x="11" y="99"/>
                  </a:cubicBezTo>
                  <a:cubicBezTo>
                    <a:pt x="24" y="139"/>
                    <a:pt x="103" y="121"/>
                    <a:pt x="104" y="121"/>
                  </a:cubicBezTo>
                  <a:cubicBezTo>
                    <a:pt x="106" y="121"/>
                    <a:pt x="108" y="125"/>
                    <a:pt x="110" y="125"/>
                  </a:cubicBezTo>
                  <a:cubicBezTo>
                    <a:pt x="111" y="125"/>
                    <a:pt x="119" y="122"/>
                    <a:pt x="120" y="121"/>
                  </a:cubicBezTo>
                  <a:cubicBezTo>
                    <a:pt x="121" y="120"/>
                    <a:pt x="127" y="115"/>
                    <a:pt x="122" y="111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4" name="Freeform 146">
              <a:extLst>
                <a:ext uri="{FF2B5EF4-FFF2-40B4-BE49-F238E27FC236}">
                  <a16:creationId xmlns:a16="http://schemas.microsoft.com/office/drawing/2014/main" id="{F2BA94F7-03FC-451C-9B50-1D6A268E4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03551" y="3454400"/>
              <a:ext cx="165100" cy="227013"/>
            </a:xfrm>
            <a:custGeom>
              <a:avLst/>
              <a:gdLst>
                <a:gd name="T0" fmla="*/ 35 w 44"/>
                <a:gd name="T1" fmla="*/ 3 h 60"/>
                <a:gd name="T2" fmla="*/ 43 w 44"/>
                <a:gd name="T3" fmla="*/ 23 h 60"/>
                <a:gd name="T4" fmla="*/ 34 w 44"/>
                <a:gd name="T5" fmla="*/ 58 h 60"/>
                <a:gd name="T6" fmla="*/ 6 w 44"/>
                <a:gd name="T7" fmla="*/ 42 h 60"/>
                <a:gd name="T8" fmla="*/ 18 w 44"/>
                <a:gd name="T9" fmla="*/ 3 h 60"/>
                <a:gd name="T10" fmla="*/ 35 w 44"/>
                <a:gd name="T11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60">
                  <a:moveTo>
                    <a:pt x="35" y="3"/>
                  </a:moveTo>
                  <a:cubicBezTo>
                    <a:pt x="35" y="3"/>
                    <a:pt x="42" y="7"/>
                    <a:pt x="43" y="23"/>
                  </a:cubicBezTo>
                  <a:cubicBezTo>
                    <a:pt x="44" y="40"/>
                    <a:pt x="41" y="57"/>
                    <a:pt x="34" y="58"/>
                  </a:cubicBezTo>
                  <a:cubicBezTo>
                    <a:pt x="28" y="60"/>
                    <a:pt x="11" y="50"/>
                    <a:pt x="6" y="42"/>
                  </a:cubicBezTo>
                  <a:cubicBezTo>
                    <a:pt x="0" y="34"/>
                    <a:pt x="9" y="7"/>
                    <a:pt x="18" y="3"/>
                  </a:cubicBezTo>
                  <a:cubicBezTo>
                    <a:pt x="27" y="0"/>
                    <a:pt x="35" y="3"/>
                    <a:pt x="35" y="3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5" name="Freeform 147">
              <a:extLst>
                <a:ext uri="{FF2B5EF4-FFF2-40B4-BE49-F238E27FC236}">
                  <a16:creationId xmlns:a16="http://schemas.microsoft.com/office/drawing/2014/main" id="{82B3C861-5AEA-479C-99FB-2171B3F80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068638" y="3400425"/>
              <a:ext cx="207963" cy="231775"/>
            </a:xfrm>
            <a:custGeom>
              <a:avLst/>
              <a:gdLst>
                <a:gd name="T0" fmla="*/ 6 w 55"/>
                <a:gd name="T1" fmla="*/ 5 h 61"/>
                <a:gd name="T2" fmla="*/ 0 w 55"/>
                <a:gd name="T3" fmla="*/ 27 h 61"/>
                <a:gd name="T4" fmla="*/ 18 w 55"/>
                <a:gd name="T5" fmla="*/ 59 h 61"/>
                <a:gd name="T6" fmla="*/ 41 w 55"/>
                <a:gd name="T7" fmla="*/ 27 h 61"/>
                <a:gd name="T8" fmla="*/ 54 w 55"/>
                <a:gd name="T9" fmla="*/ 18 h 61"/>
                <a:gd name="T10" fmla="*/ 45 w 55"/>
                <a:gd name="T11" fmla="*/ 4 h 61"/>
                <a:gd name="T12" fmla="*/ 24 w 55"/>
                <a:gd name="T13" fmla="*/ 5 h 61"/>
                <a:gd name="T14" fmla="*/ 6 w 55"/>
                <a:gd name="T15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61">
                  <a:moveTo>
                    <a:pt x="6" y="5"/>
                  </a:moveTo>
                  <a:cubicBezTo>
                    <a:pt x="4" y="7"/>
                    <a:pt x="0" y="16"/>
                    <a:pt x="0" y="27"/>
                  </a:cubicBezTo>
                  <a:cubicBezTo>
                    <a:pt x="0" y="38"/>
                    <a:pt x="15" y="58"/>
                    <a:pt x="18" y="59"/>
                  </a:cubicBezTo>
                  <a:cubicBezTo>
                    <a:pt x="22" y="61"/>
                    <a:pt x="37" y="51"/>
                    <a:pt x="41" y="27"/>
                  </a:cubicBezTo>
                  <a:cubicBezTo>
                    <a:pt x="42" y="21"/>
                    <a:pt x="54" y="18"/>
                    <a:pt x="54" y="18"/>
                  </a:cubicBezTo>
                  <a:cubicBezTo>
                    <a:pt x="54" y="18"/>
                    <a:pt x="55" y="8"/>
                    <a:pt x="45" y="4"/>
                  </a:cubicBezTo>
                  <a:cubicBezTo>
                    <a:pt x="35" y="0"/>
                    <a:pt x="32" y="7"/>
                    <a:pt x="24" y="5"/>
                  </a:cubicBezTo>
                  <a:cubicBezTo>
                    <a:pt x="16" y="3"/>
                    <a:pt x="10" y="1"/>
                    <a:pt x="6" y="5"/>
                  </a:cubicBezTo>
                  <a:close/>
                </a:path>
              </a:pathLst>
            </a:custGeom>
            <a:solidFill>
              <a:srgbClr val="221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6" name="Freeform 148">
              <a:extLst>
                <a:ext uri="{FF2B5EF4-FFF2-40B4-BE49-F238E27FC236}">
                  <a16:creationId xmlns:a16="http://schemas.microsoft.com/office/drawing/2014/main" id="{EE65ACCF-7C94-420A-91EB-A0C0F993B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70213" y="3533775"/>
              <a:ext cx="46038" cy="55563"/>
            </a:xfrm>
            <a:custGeom>
              <a:avLst/>
              <a:gdLst>
                <a:gd name="T0" fmla="*/ 11 w 12"/>
                <a:gd name="T1" fmla="*/ 7 h 15"/>
                <a:gd name="T2" fmla="*/ 9 w 12"/>
                <a:gd name="T3" fmla="*/ 0 h 15"/>
                <a:gd name="T4" fmla="*/ 2 w 12"/>
                <a:gd name="T5" fmla="*/ 11 h 15"/>
                <a:gd name="T6" fmla="*/ 10 w 12"/>
                <a:gd name="T7" fmla="*/ 13 h 15"/>
                <a:gd name="T8" fmla="*/ 11 w 12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5">
                  <a:moveTo>
                    <a:pt x="11" y="7"/>
                  </a:moveTo>
                  <a:cubicBezTo>
                    <a:pt x="11" y="7"/>
                    <a:pt x="12" y="0"/>
                    <a:pt x="9" y="0"/>
                  </a:cubicBezTo>
                  <a:cubicBezTo>
                    <a:pt x="5" y="0"/>
                    <a:pt x="0" y="8"/>
                    <a:pt x="2" y="11"/>
                  </a:cubicBezTo>
                  <a:cubicBezTo>
                    <a:pt x="5" y="15"/>
                    <a:pt x="10" y="13"/>
                    <a:pt x="10" y="13"/>
                  </a:cubicBezTo>
                  <a:cubicBezTo>
                    <a:pt x="11" y="7"/>
                    <a:pt x="11" y="7"/>
                    <a:pt x="11" y="7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7" name="Freeform 149">
              <a:extLst>
                <a:ext uri="{FF2B5EF4-FFF2-40B4-BE49-F238E27FC236}">
                  <a16:creationId xmlns:a16="http://schemas.microsoft.com/office/drawing/2014/main" id="{30D6DE93-2F74-40EE-85DF-37EAEC38D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7963" y="3394075"/>
              <a:ext cx="203200" cy="263525"/>
            </a:xfrm>
            <a:custGeom>
              <a:avLst/>
              <a:gdLst>
                <a:gd name="T0" fmla="*/ 27 w 54"/>
                <a:gd name="T1" fmla="*/ 0 h 70"/>
                <a:gd name="T2" fmla="*/ 54 w 54"/>
                <a:gd name="T3" fmla="*/ 14 h 70"/>
                <a:gd name="T4" fmla="*/ 36 w 54"/>
                <a:gd name="T5" fmla="*/ 70 h 70"/>
                <a:gd name="T6" fmla="*/ 44 w 54"/>
                <a:gd name="T7" fmla="*/ 25 h 70"/>
                <a:gd name="T8" fmla="*/ 27 w 54"/>
                <a:gd name="T9" fmla="*/ 28 h 70"/>
                <a:gd name="T10" fmla="*/ 0 w 54"/>
                <a:gd name="T11" fmla="*/ 14 h 70"/>
                <a:gd name="T12" fmla="*/ 27 w 54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70">
                  <a:moveTo>
                    <a:pt x="27" y="0"/>
                  </a:moveTo>
                  <a:cubicBezTo>
                    <a:pt x="42" y="0"/>
                    <a:pt x="54" y="6"/>
                    <a:pt x="54" y="14"/>
                  </a:cubicBezTo>
                  <a:cubicBezTo>
                    <a:pt x="54" y="16"/>
                    <a:pt x="36" y="70"/>
                    <a:pt x="36" y="70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39" y="28"/>
                    <a:pt x="34" y="28"/>
                    <a:pt x="27" y="28"/>
                  </a:cubicBezTo>
                  <a:cubicBezTo>
                    <a:pt x="12" y="28"/>
                    <a:pt x="0" y="22"/>
                    <a:pt x="0" y="14"/>
                  </a:cubicBezTo>
                  <a:cubicBezTo>
                    <a:pt x="0" y="6"/>
                    <a:pt x="12" y="0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8" name="Freeform 150">
              <a:extLst>
                <a:ext uri="{FF2B5EF4-FFF2-40B4-BE49-F238E27FC236}">
                  <a16:creationId xmlns:a16="http://schemas.microsoft.com/office/drawing/2014/main" id="{D202A986-FF67-4B8A-83D1-A6B6491C8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87638" y="3303588"/>
              <a:ext cx="82550" cy="158750"/>
            </a:xfrm>
            <a:custGeom>
              <a:avLst/>
              <a:gdLst>
                <a:gd name="T0" fmla="*/ 11 w 22"/>
                <a:gd name="T1" fmla="*/ 16 h 42"/>
                <a:gd name="T2" fmla="*/ 6 w 22"/>
                <a:gd name="T3" fmla="*/ 11 h 42"/>
                <a:gd name="T4" fmla="*/ 11 w 22"/>
                <a:gd name="T5" fmla="*/ 6 h 42"/>
                <a:gd name="T6" fmla="*/ 16 w 22"/>
                <a:gd name="T7" fmla="*/ 11 h 42"/>
                <a:gd name="T8" fmla="*/ 11 w 22"/>
                <a:gd name="T9" fmla="*/ 16 h 42"/>
                <a:gd name="T10" fmla="*/ 11 w 22"/>
                <a:gd name="T11" fmla="*/ 0 h 42"/>
                <a:gd name="T12" fmla="*/ 0 w 22"/>
                <a:gd name="T13" fmla="*/ 10 h 42"/>
                <a:gd name="T14" fmla="*/ 11 w 22"/>
                <a:gd name="T15" fmla="*/ 42 h 42"/>
                <a:gd name="T16" fmla="*/ 22 w 22"/>
                <a:gd name="T17" fmla="*/ 10 h 42"/>
                <a:gd name="T18" fmla="*/ 11 w 22"/>
                <a:gd name="T1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2">
                  <a:moveTo>
                    <a:pt x="11" y="16"/>
                  </a:moveTo>
                  <a:cubicBezTo>
                    <a:pt x="8" y="16"/>
                    <a:pt x="6" y="14"/>
                    <a:pt x="6" y="11"/>
                  </a:cubicBezTo>
                  <a:cubicBezTo>
                    <a:pt x="6" y="9"/>
                    <a:pt x="8" y="6"/>
                    <a:pt x="11" y="6"/>
                  </a:cubicBezTo>
                  <a:cubicBezTo>
                    <a:pt x="13" y="6"/>
                    <a:pt x="16" y="9"/>
                    <a:pt x="16" y="11"/>
                  </a:cubicBezTo>
                  <a:cubicBezTo>
                    <a:pt x="16" y="14"/>
                    <a:pt x="13" y="16"/>
                    <a:pt x="11" y="16"/>
                  </a:cubicBezTo>
                  <a:close/>
                  <a:moveTo>
                    <a:pt x="11" y="0"/>
                  </a:move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1" y="42"/>
                    <a:pt x="11" y="42"/>
                  </a:cubicBezTo>
                  <a:cubicBezTo>
                    <a:pt x="11" y="42"/>
                    <a:pt x="22" y="16"/>
                    <a:pt x="22" y="10"/>
                  </a:cubicBezTo>
                  <a:cubicBezTo>
                    <a:pt x="22" y="5"/>
                    <a:pt x="17" y="0"/>
                    <a:pt x="11" y="0"/>
                  </a:cubicBezTo>
                  <a:close/>
                </a:path>
              </a:pathLst>
            </a:custGeom>
            <a:solidFill>
              <a:srgbClr val="ED20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9" name="Freeform 151">
              <a:extLst>
                <a:ext uri="{FF2B5EF4-FFF2-40B4-BE49-F238E27FC236}">
                  <a16:creationId xmlns:a16="http://schemas.microsoft.com/office/drawing/2014/main" id="{A7EA8C48-1FFE-4524-A57B-023F6B7064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74751" y="4689475"/>
              <a:ext cx="496888" cy="498475"/>
            </a:xfrm>
            <a:custGeom>
              <a:avLst/>
              <a:gdLst>
                <a:gd name="T0" fmla="*/ 66 w 132"/>
                <a:gd name="T1" fmla="*/ 9 h 132"/>
                <a:gd name="T2" fmla="*/ 8 w 132"/>
                <a:gd name="T3" fmla="*/ 66 h 132"/>
                <a:gd name="T4" fmla="*/ 66 w 132"/>
                <a:gd name="T5" fmla="*/ 124 h 132"/>
                <a:gd name="T6" fmla="*/ 124 w 132"/>
                <a:gd name="T7" fmla="*/ 66 h 132"/>
                <a:gd name="T8" fmla="*/ 66 w 132"/>
                <a:gd name="T9" fmla="*/ 9 h 132"/>
                <a:gd name="T10" fmla="*/ 66 w 132"/>
                <a:gd name="T11" fmla="*/ 132 h 132"/>
                <a:gd name="T12" fmla="*/ 0 w 132"/>
                <a:gd name="T13" fmla="*/ 66 h 132"/>
                <a:gd name="T14" fmla="*/ 66 w 132"/>
                <a:gd name="T15" fmla="*/ 0 h 132"/>
                <a:gd name="T16" fmla="*/ 132 w 132"/>
                <a:gd name="T17" fmla="*/ 66 h 132"/>
                <a:gd name="T18" fmla="*/ 66 w 132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9"/>
                  </a:moveTo>
                  <a:cubicBezTo>
                    <a:pt x="34" y="9"/>
                    <a:pt x="8" y="34"/>
                    <a:pt x="8" y="66"/>
                  </a:cubicBezTo>
                  <a:cubicBezTo>
                    <a:pt x="8" y="98"/>
                    <a:pt x="34" y="124"/>
                    <a:pt x="66" y="124"/>
                  </a:cubicBezTo>
                  <a:cubicBezTo>
                    <a:pt x="98" y="124"/>
                    <a:pt x="124" y="98"/>
                    <a:pt x="124" y="66"/>
                  </a:cubicBezTo>
                  <a:cubicBezTo>
                    <a:pt x="124" y="34"/>
                    <a:pt x="98" y="9"/>
                    <a:pt x="66" y="9"/>
                  </a:cubicBezTo>
                  <a:close/>
                  <a:moveTo>
                    <a:pt x="66" y="132"/>
                  </a:moveTo>
                  <a:cubicBezTo>
                    <a:pt x="30" y="132"/>
                    <a:pt x="0" y="103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2" y="0"/>
                    <a:pt x="132" y="30"/>
                    <a:pt x="132" y="66"/>
                  </a:cubicBezTo>
                  <a:cubicBezTo>
                    <a:pt x="132" y="103"/>
                    <a:pt x="102" y="132"/>
                    <a:pt x="66" y="132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0" name="Freeform 152">
              <a:extLst>
                <a:ext uri="{FF2B5EF4-FFF2-40B4-BE49-F238E27FC236}">
                  <a16:creationId xmlns:a16="http://schemas.microsoft.com/office/drawing/2014/main" id="{C606D91B-B72B-4145-88FB-691DBB9AE3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119188" y="4746625"/>
              <a:ext cx="384175" cy="384175"/>
            </a:xfrm>
            <a:custGeom>
              <a:avLst/>
              <a:gdLst>
                <a:gd name="T0" fmla="*/ 51 w 102"/>
                <a:gd name="T1" fmla="*/ 2 h 102"/>
                <a:gd name="T2" fmla="*/ 2 w 102"/>
                <a:gd name="T3" fmla="*/ 51 h 102"/>
                <a:gd name="T4" fmla="*/ 51 w 102"/>
                <a:gd name="T5" fmla="*/ 100 h 102"/>
                <a:gd name="T6" fmla="*/ 100 w 102"/>
                <a:gd name="T7" fmla="*/ 51 h 102"/>
                <a:gd name="T8" fmla="*/ 51 w 102"/>
                <a:gd name="T9" fmla="*/ 2 h 102"/>
                <a:gd name="T10" fmla="*/ 51 w 102"/>
                <a:gd name="T11" fmla="*/ 102 h 102"/>
                <a:gd name="T12" fmla="*/ 0 w 102"/>
                <a:gd name="T13" fmla="*/ 51 h 102"/>
                <a:gd name="T14" fmla="*/ 51 w 102"/>
                <a:gd name="T15" fmla="*/ 0 h 102"/>
                <a:gd name="T16" fmla="*/ 102 w 102"/>
                <a:gd name="T17" fmla="*/ 51 h 102"/>
                <a:gd name="T18" fmla="*/ 51 w 102"/>
                <a:gd name="T1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2"/>
                  </a:moveTo>
                  <a:cubicBezTo>
                    <a:pt x="24" y="2"/>
                    <a:pt x="2" y="24"/>
                    <a:pt x="2" y="51"/>
                  </a:cubicBezTo>
                  <a:cubicBezTo>
                    <a:pt x="2" y="78"/>
                    <a:pt x="24" y="100"/>
                    <a:pt x="51" y="100"/>
                  </a:cubicBezTo>
                  <a:cubicBezTo>
                    <a:pt x="78" y="100"/>
                    <a:pt x="100" y="78"/>
                    <a:pt x="100" y="51"/>
                  </a:cubicBezTo>
                  <a:cubicBezTo>
                    <a:pt x="100" y="24"/>
                    <a:pt x="78" y="2"/>
                    <a:pt x="51" y="2"/>
                  </a:cubicBezTo>
                  <a:close/>
                  <a:moveTo>
                    <a:pt x="51" y="102"/>
                  </a:moveTo>
                  <a:cubicBezTo>
                    <a:pt x="23" y="102"/>
                    <a:pt x="0" y="79"/>
                    <a:pt x="0" y="51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1" name="Freeform 153">
              <a:extLst>
                <a:ext uri="{FF2B5EF4-FFF2-40B4-BE49-F238E27FC236}">
                  <a16:creationId xmlns:a16="http://schemas.microsoft.com/office/drawing/2014/main" id="{DD42438B-660E-4E8B-8DF9-4EC7F4444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6963" y="4859338"/>
              <a:ext cx="241300" cy="249238"/>
            </a:xfrm>
            <a:custGeom>
              <a:avLst/>
              <a:gdLst>
                <a:gd name="T0" fmla="*/ 45 w 64"/>
                <a:gd name="T1" fmla="*/ 66 h 66"/>
                <a:gd name="T2" fmla="*/ 0 w 64"/>
                <a:gd name="T3" fmla="*/ 21 h 66"/>
                <a:gd name="T4" fmla="*/ 5 w 64"/>
                <a:gd name="T5" fmla="*/ 1 h 66"/>
                <a:gd name="T6" fmla="*/ 7 w 64"/>
                <a:gd name="T7" fmla="*/ 0 h 66"/>
                <a:gd name="T8" fmla="*/ 7 w 64"/>
                <a:gd name="T9" fmla="*/ 2 h 66"/>
                <a:gd name="T10" fmla="*/ 2 w 64"/>
                <a:gd name="T11" fmla="*/ 21 h 66"/>
                <a:gd name="T12" fmla="*/ 45 w 64"/>
                <a:gd name="T13" fmla="*/ 64 h 66"/>
                <a:gd name="T14" fmla="*/ 63 w 64"/>
                <a:gd name="T15" fmla="*/ 60 h 66"/>
                <a:gd name="T16" fmla="*/ 64 w 64"/>
                <a:gd name="T17" fmla="*/ 61 h 66"/>
                <a:gd name="T18" fmla="*/ 63 w 64"/>
                <a:gd name="T19" fmla="*/ 62 h 66"/>
                <a:gd name="T20" fmla="*/ 45 w 64"/>
                <a:gd name="T2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45" y="66"/>
                  </a:moveTo>
                  <a:cubicBezTo>
                    <a:pt x="20" y="66"/>
                    <a:pt x="0" y="46"/>
                    <a:pt x="0" y="21"/>
                  </a:cubicBezTo>
                  <a:cubicBezTo>
                    <a:pt x="0" y="14"/>
                    <a:pt x="2" y="7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4" y="8"/>
                    <a:pt x="2" y="14"/>
                    <a:pt x="2" y="21"/>
                  </a:cubicBezTo>
                  <a:cubicBezTo>
                    <a:pt x="2" y="45"/>
                    <a:pt x="21" y="64"/>
                    <a:pt x="45" y="64"/>
                  </a:cubicBezTo>
                  <a:cubicBezTo>
                    <a:pt x="51" y="64"/>
                    <a:pt x="57" y="63"/>
                    <a:pt x="63" y="60"/>
                  </a:cubicBezTo>
                  <a:cubicBezTo>
                    <a:pt x="63" y="60"/>
                    <a:pt x="64" y="60"/>
                    <a:pt x="64" y="61"/>
                  </a:cubicBezTo>
                  <a:cubicBezTo>
                    <a:pt x="64" y="61"/>
                    <a:pt x="64" y="62"/>
                    <a:pt x="63" y="62"/>
                  </a:cubicBezTo>
                  <a:cubicBezTo>
                    <a:pt x="58" y="65"/>
                    <a:pt x="51" y="66"/>
                    <a:pt x="45" y="66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2" name="Freeform 154">
              <a:extLst>
                <a:ext uri="{FF2B5EF4-FFF2-40B4-BE49-F238E27FC236}">
                  <a16:creationId xmlns:a16="http://schemas.microsoft.com/office/drawing/2014/main" id="{53A25926-5711-4972-BC05-37EB3BC95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0276" y="4772025"/>
              <a:ext cx="128588" cy="57150"/>
            </a:xfrm>
            <a:custGeom>
              <a:avLst/>
              <a:gdLst>
                <a:gd name="T0" fmla="*/ 33 w 34"/>
                <a:gd name="T1" fmla="*/ 15 h 15"/>
                <a:gd name="T2" fmla="*/ 32 w 34"/>
                <a:gd name="T3" fmla="*/ 15 h 15"/>
                <a:gd name="T4" fmla="*/ 1 w 34"/>
                <a:gd name="T5" fmla="*/ 2 h 15"/>
                <a:gd name="T6" fmla="*/ 0 w 34"/>
                <a:gd name="T7" fmla="*/ 1 h 15"/>
                <a:gd name="T8" fmla="*/ 1 w 34"/>
                <a:gd name="T9" fmla="*/ 0 h 15"/>
                <a:gd name="T10" fmla="*/ 34 w 34"/>
                <a:gd name="T11" fmla="*/ 14 h 15"/>
                <a:gd name="T12" fmla="*/ 33 w 34"/>
                <a:gd name="T13" fmla="*/ 15 h 15"/>
                <a:gd name="T14" fmla="*/ 33 w 3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5">
                  <a:moveTo>
                    <a:pt x="33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24" y="7"/>
                    <a:pt x="13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3" y="0"/>
                    <a:pt x="25" y="5"/>
                    <a:pt x="34" y="14"/>
                  </a:cubicBezTo>
                  <a:cubicBezTo>
                    <a:pt x="34" y="14"/>
                    <a:pt x="34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3" name="Freeform 155">
              <a:extLst>
                <a:ext uri="{FF2B5EF4-FFF2-40B4-BE49-F238E27FC236}">
                  <a16:creationId xmlns:a16="http://schemas.microsoft.com/office/drawing/2014/main" id="{F5DF8B74-FDAE-4554-BD69-FBA245F53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22413" y="4794250"/>
              <a:ext cx="98425" cy="109538"/>
            </a:xfrm>
            <a:custGeom>
              <a:avLst/>
              <a:gdLst>
                <a:gd name="T0" fmla="*/ 22 w 26"/>
                <a:gd name="T1" fmla="*/ 8 h 29"/>
                <a:gd name="T2" fmla="*/ 21 w 26"/>
                <a:gd name="T3" fmla="*/ 16 h 29"/>
                <a:gd name="T4" fmla="*/ 24 w 26"/>
                <a:gd name="T5" fmla="*/ 27 h 29"/>
                <a:gd name="T6" fmla="*/ 1 w 26"/>
                <a:gd name="T7" fmla="*/ 9 h 29"/>
                <a:gd name="T8" fmla="*/ 15 w 26"/>
                <a:gd name="T9" fmla="*/ 0 h 29"/>
                <a:gd name="T10" fmla="*/ 22 w 26"/>
                <a:gd name="T11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9">
                  <a:moveTo>
                    <a:pt x="22" y="8"/>
                  </a:moveTo>
                  <a:cubicBezTo>
                    <a:pt x="22" y="8"/>
                    <a:pt x="19" y="11"/>
                    <a:pt x="21" y="16"/>
                  </a:cubicBezTo>
                  <a:cubicBezTo>
                    <a:pt x="24" y="21"/>
                    <a:pt x="26" y="25"/>
                    <a:pt x="24" y="27"/>
                  </a:cubicBezTo>
                  <a:cubicBezTo>
                    <a:pt x="23" y="29"/>
                    <a:pt x="0" y="11"/>
                    <a:pt x="1" y="9"/>
                  </a:cubicBezTo>
                  <a:cubicBezTo>
                    <a:pt x="2" y="8"/>
                    <a:pt x="15" y="0"/>
                    <a:pt x="15" y="0"/>
                  </a:cubicBezTo>
                  <a:cubicBezTo>
                    <a:pt x="22" y="8"/>
                    <a:pt x="22" y="8"/>
                    <a:pt x="22" y="8"/>
                  </a:cubicBezTo>
                  <a:close/>
                </a:path>
              </a:pathLst>
            </a:custGeom>
            <a:solidFill>
              <a:srgbClr val="F37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4" name="Freeform 156">
              <a:extLst>
                <a:ext uri="{FF2B5EF4-FFF2-40B4-BE49-F238E27FC236}">
                  <a16:creationId xmlns:a16="http://schemas.microsoft.com/office/drawing/2014/main" id="{71C029F8-F7CF-4189-BAF1-D0E64DAED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1463" y="4813300"/>
              <a:ext cx="142875" cy="128588"/>
            </a:xfrm>
            <a:custGeom>
              <a:avLst/>
              <a:gdLst>
                <a:gd name="T0" fmla="*/ 9 w 38"/>
                <a:gd name="T1" fmla="*/ 0 h 34"/>
                <a:gd name="T2" fmla="*/ 5 w 38"/>
                <a:gd name="T3" fmla="*/ 4 h 34"/>
                <a:gd name="T4" fmla="*/ 0 w 38"/>
                <a:gd name="T5" fmla="*/ 10 h 34"/>
                <a:gd name="T6" fmla="*/ 34 w 38"/>
                <a:gd name="T7" fmla="*/ 34 h 34"/>
                <a:gd name="T8" fmla="*/ 37 w 38"/>
                <a:gd name="T9" fmla="*/ 29 h 34"/>
                <a:gd name="T10" fmla="*/ 33 w 38"/>
                <a:gd name="T11" fmla="*/ 21 h 34"/>
                <a:gd name="T12" fmla="*/ 25 w 38"/>
                <a:gd name="T13" fmla="*/ 7 h 34"/>
                <a:gd name="T14" fmla="*/ 15 w 38"/>
                <a:gd name="T15" fmla="*/ 4 h 34"/>
                <a:gd name="T16" fmla="*/ 9 w 38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4">
                  <a:moveTo>
                    <a:pt x="9" y="0"/>
                  </a:moveTo>
                  <a:cubicBezTo>
                    <a:pt x="9" y="0"/>
                    <a:pt x="8" y="2"/>
                    <a:pt x="5" y="4"/>
                  </a:cubicBezTo>
                  <a:cubicBezTo>
                    <a:pt x="1" y="7"/>
                    <a:pt x="0" y="10"/>
                    <a:pt x="0" y="10"/>
                  </a:cubicBezTo>
                  <a:cubicBezTo>
                    <a:pt x="0" y="10"/>
                    <a:pt x="32" y="34"/>
                    <a:pt x="34" y="34"/>
                  </a:cubicBezTo>
                  <a:cubicBezTo>
                    <a:pt x="36" y="33"/>
                    <a:pt x="38" y="29"/>
                    <a:pt x="37" y="29"/>
                  </a:cubicBezTo>
                  <a:cubicBezTo>
                    <a:pt x="37" y="28"/>
                    <a:pt x="34" y="24"/>
                    <a:pt x="33" y="21"/>
                  </a:cubicBezTo>
                  <a:cubicBezTo>
                    <a:pt x="31" y="19"/>
                    <a:pt x="28" y="9"/>
                    <a:pt x="25" y="7"/>
                  </a:cubicBezTo>
                  <a:cubicBezTo>
                    <a:pt x="22" y="6"/>
                    <a:pt x="20" y="7"/>
                    <a:pt x="15" y="4"/>
                  </a:cubicBezTo>
                  <a:cubicBezTo>
                    <a:pt x="10" y="1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1A14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55" name="Picture 157">
              <a:extLst>
                <a:ext uri="{FF2B5EF4-FFF2-40B4-BE49-F238E27FC236}">
                  <a16:creationId xmlns:a16="http://schemas.microsoft.com/office/drawing/2014/main" id="{39D0F6EF-AFCD-4E7C-8997-2D149E87C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49401" y="4832350"/>
              <a:ext cx="150813" cy="109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6" name="Freeform 158">
              <a:extLst>
                <a:ext uri="{FF2B5EF4-FFF2-40B4-BE49-F238E27FC236}">
                  <a16:creationId xmlns:a16="http://schemas.microsoft.com/office/drawing/2014/main" id="{ECEFE350-6B76-4CA7-8BA1-7D7211028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30351" y="4837113"/>
              <a:ext cx="128588" cy="85725"/>
            </a:xfrm>
            <a:custGeom>
              <a:avLst/>
              <a:gdLst>
                <a:gd name="T0" fmla="*/ 0 w 34"/>
                <a:gd name="T1" fmla="*/ 0 h 23"/>
                <a:gd name="T2" fmla="*/ 34 w 34"/>
                <a:gd name="T3" fmla="*/ 23 h 23"/>
                <a:gd name="T4" fmla="*/ 3 w 34"/>
                <a:gd name="T5" fmla="*/ 3 h 23"/>
                <a:gd name="T6" fmla="*/ 0 w 34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23">
                  <a:moveTo>
                    <a:pt x="0" y="0"/>
                  </a:moveTo>
                  <a:cubicBezTo>
                    <a:pt x="10" y="10"/>
                    <a:pt x="23" y="18"/>
                    <a:pt x="34" y="23"/>
                  </a:cubicBezTo>
                  <a:cubicBezTo>
                    <a:pt x="15" y="13"/>
                    <a:pt x="2" y="2"/>
                    <a:pt x="3" y="3"/>
                  </a:cubicBezTo>
                  <a:cubicBezTo>
                    <a:pt x="3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6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7" name="Freeform 159">
              <a:extLst>
                <a:ext uri="{FF2B5EF4-FFF2-40B4-BE49-F238E27FC236}">
                  <a16:creationId xmlns:a16="http://schemas.microsoft.com/office/drawing/2014/main" id="{B4A75F49-AFB0-44B3-B69D-32E66909C7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952626" y="4689475"/>
              <a:ext cx="493713" cy="498475"/>
            </a:xfrm>
            <a:custGeom>
              <a:avLst/>
              <a:gdLst>
                <a:gd name="T0" fmla="*/ 66 w 131"/>
                <a:gd name="T1" fmla="*/ 9 h 132"/>
                <a:gd name="T2" fmla="*/ 8 w 131"/>
                <a:gd name="T3" fmla="*/ 66 h 132"/>
                <a:gd name="T4" fmla="*/ 66 w 131"/>
                <a:gd name="T5" fmla="*/ 124 h 132"/>
                <a:gd name="T6" fmla="*/ 123 w 131"/>
                <a:gd name="T7" fmla="*/ 66 h 132"/>
                <a:gd name="T8" fmla="*/ 66 w 131"/>
                <a:gd name="T9" fmla="*/ 9 h 132"/>
                <a:gd name="T10" fmla="*/ 66 w 131"/>
                <a:gd name="T11" fmla="*/ 132 h 132"/>
                <a:gd name="T12" fmla="*/ 0 w 131"/>
                <a:gd name="T13" fmla="*/ 66 h 132"/>
                <a:gd name="T14" fmla="*/ 66 w 131"/>
                <a:gd name="T15" fmla="*/ 0 h 132"/>
                <a:gd name="T16" fmla="*/ 131 w 131"/>
                <a:gd name="T17" fmla="*/ 66 h 132"/>
                <a:gd name="T18" fmla="*/ 66 w 131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32">
                  <a:moveTo>
                    <a:pt x="66" y="9"/>
                  </a:moveTo>
                  <a:cubicBezTo>
                    <a:pt x="34" y="9"/>
                    <a:pt x="8" y="34"/>
                    <a:pt x="8" y="66"/>
                  </a:cubicBezTo>
                  <a:cubicBezTo>
                    <a:pt x="8" y="98"/>
                    <a:pt x="34" y="124"/>
                    <a:pt x="66" y="124"/>
                  </a:cubicBezTo>
                  <a:cubicBezTo>
                    <a:pt x="97" y="124"/>
                    <a:pt x="123" y="98"/>
                    <a:pt x="123" y="66"/>
                  </a:cubicBezTo>
                  <a:cubicBezTo>
                    <a:pt x="123" y="34"/>
                    <a:pt x="97" y="9"/>
                    <a:pt x="66" y="9"/>
                  </a:cubicBezTo>
                  <a:close/>
                  <a:moveTo>
                    <a:pt x="66" y="132"/>
                  </a:moveTo>
                  <a:cubicBezTo>
                    <a:pt x="29" y="132"/>
                    <a:pt x="0" y="103"/>
                    <a:pt x="0" y="66"/>
                  </a:cubicBezTo>
                  <a:cubicBezTo>
                    <a:pt x="0" y="30"/>
                    <a:pt x="29" y="0"/>
                    <a:pt x="66" y="0"/>
                  </a:cubicBezTo>
                  <a:cubicBezTo>
                    <a:pt x="102" y="0"/>
                    <a:pt x="131" y="30"/>
                    <a:pt x="131" y="66"/>
                  </a:cubicBezTo>
                  <a:cubicBezTo>
                    <a:pt x="131" y="103"/>
                    <a:pt x="102" y="132"/>
                    <a:pt x="66" y="132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8" name="Freeform 160">
              <a:extLst>
                <a:ext uri="{FF2B5EF4-FFF2-40B4-BE49-F238E27FC236}">
                  <a16:creationId xmlns:a16="http://schemas.microsoft.com/office/drawing/2014/main" id="{055DA06E-7DB9-4B61-8D94-19E209F6E6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95476" y="4746625"/>
              <a:ext cx="384175" cy="384175"/>
            </a:xfrm>
            <a:custGeom>
              <a:avLst/>
              <a:gdLst>
                <a:gd name="T0" fmla="*/ 51 w 102"/>
                <a:gd name="T1" fmla="*/ 2 h 102"/>
                <a:gd name="T2" fmla="*/ 2 w 102"/>
                <a:gd name="T3" fmla="*/ 51 h 102"/>
                <a:gd name="T4" fmla="*/ 51 w 102"/>
                <a:gd name="T5" fmla="*/ 100 h 102"/>
                <a:gd name="T6" fmla="*/ 100 w 102"/>
                <a:gd name="T7" fmla="*/ 51 h 102"/>
                <a:gd name="T8" fmla="*/ 51 w 102"/>
                <a:gd name="T9" fmla="*/ 2 h 102"/>
                <a:gd name="T10" fmla="*/ 51 w 102"/>
                <a:gd name="T11" fmla="*/ 102 h 102"/>
                <a:gd name="T12" fmla="*/ 0 w 102"/>
                <a:gd name="T13" fmla="*/ 51 h 102"/>
                <a:gd name="T14" fmla="*/ 51 w 102"/>
                <a:gd name="T15" fmla="*/ 0 h 102"/>
                <a:gd name="T16" fmla="*/ 102 w 102"/>
                <a:gd name="T17" fmla="*/ 51 h 102"/>
                <a:gd name="T18" fmla="*/ 51 w 102"/>
                <a:gd name="T1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102">
                  <a:moveTo>
                    <a:pt x="51" y="2"/>
                  </a:moveTo>
                  <a:cubicBezTo>
                    <a:pt x="24" y="2"/>
                    <a:pt x="2" y="24"/>
                    <a:pt x="2" y="51"/>
                  </a:cubicBezTo>
                  <a:cubicBezTo>
                    <a:pt x="2" y="78"/>
                    <a:pt x="24" y="100"/>
                    <a:pt x="51" y="100"/>
                  </a:cubicBezTo>
                  <a:cubicBezTo>
                    <a:pt x="78" y="100"/>
                    <a:pt x="100" y="78"/>
                    <a:pt x="100" y="51"/>
                  </a:cubicBezTo>
                  <a:cubicBezTo>
                    <a:pt x="100" y="24"/>
                    <a:pt x="78" y="2"/>
                    <a:pt x="51" y="2"/>
                  </a:cubicBezTo>
                  <a:close/>
                  <a:moveTo>
                    <a:pt x="51" y="102"/>
                  </a:moveTo>
                  <a:cubicBezTo>
                    <a:pt x="22" y="102"/>
                    <a:pt x="0" y="79"/>
                    <a:pt x="0" y="51"/>
                  </a:cubicBezTo>
                  <a:cubicBezTo>
                    <a:pt x="0" y="23"/>
                    <a:pt x="22" y="0"/>
                    <a:pt x="51" y="0"/>
                  </a:cubicBezTo>
                  <a:cubicBezTo>
                    <a:pt x="79" y="0"/>
                    <a:pt x="102" y="23"/>
                    <a:pt x="102" y="51"/>
                  </a:cubicBezTo>
                  <a:cubicBezTo>
                    <a:pt x="102" y="79"/>
                    <a:pt x="79" y="102"/>
                    <a:pt x="51" y="102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9" name="Freeform 161">
              <a:extLst>
                <a:ext uri="{FF2B5EF4-FFF2-40B4-BE49-F238E27FC236}">
                  <a16:creationId xmlns:a16="http://schemas.microsoft.com/office/drawing/2014/main" id="{408D74C5-A56A-483A-9938-25A67763A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73251" y="4859338"/>
              <a:ext cx="241300" cy="249238"/>
            </a:xfrm>
            <a:custGeom>
              <a:avLst/>
              <a:gdLst>
                <a:gd name="T0" fmla="*/ 45 w 64"/>
                <a:gd name="T1" fmla="*/ 66 h 66"/>
                <a:gd name="T2" fmla="*/ 0 w 64"/>
                <a:gd name="T3" fmla="*/ 21 h 66"/>
                <a:gd name="T4" fmla="*/ 5 w 64"/>
                <a:gd name="T5" fmla="*/ 1 h 66"/>
                <a:gd name="T6" fmla="*/ 6 w 64"/>
                <a:gd name="T7" fmla="*/ 0 h 66"/>
                <a:gd name="T8" fmla="*/ 7 w 64"/>
                <a:gd name="T9" fmla="*/ 2 h 66"/>
                <a:gd name="T10" fmla="*/ 2 w 64"/>
                <a:gd name="T11" fmla="*/ 21 h 66"/>
                <a:gd name="T12" fmla="*/ 45 w 64"/>
                <a:gd name="T13" fmla="*/ 64 h 66"/>
                <a:gd name="T14" fmla="*/ 62 w 64"/>
                <a:gd name="T15" fmla="*/ 60 h 66"/>
                <a:gd name="T16" fmla="*/ 64 w 64"/>
                <a:gd name="T17" fmla="*/ 61 h 66"/>
                <a:gd name="T18" fmla="*/ 63 w 64"/>
                <a:gd name="T19" fmla="*/ 62 h 66"/>
                <a:gd name="T20" fmla="*/ 45 w 64"/>
                <a:gd name="T2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6">
                  <a:moveTo>
                    <a:pt x="45" y="66"/>
                  </a:moveTo>
                  <a:cubicBezTo>
                    <a:pt x="20" y="66"/>
                    <a:pt x="0" y="46"/>
                    <a:pt x="0" y="21"/>
                  </a:cubicBezTo>
                  <a:cubicBezTo>
                    <a:pt x="0" y="14"/>
                    <a:pt x="2" y="7"/>
                    <a:pt x="5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4" y="8"/>
                    <a:pt x="2" y="14"/>
                    <a:pt x="2" y="21"/>
                  </a:cubicBezTo>
                  <a:cubicBezTo>
                    <a:pt x="2" y="45"/>
                    <a:pt x="21" y="64"/>
                    <a:pt x="45" y="64"/>
                  </a:cubicBezTo>
                  <a:cubicBezTo>
                    <a:pt x="51" y="64"/>
                    <a:pt x="57" y="63"/>
                    <a:pt x="62" y="60"/>
                  </a:cubicBezTo>
                  <a:cubicBezTo>
                    <a:pt x="63" y="60"/>
                    <a:pt x="63" y="60"/>
                    <a:pt x="64" y="61"/>
                  </a:cubicBezTo>
                  <a:cubicBezTo>
                    <a:pt x="64" y="61"/>
                    <a:pt x="64" y="62"/>
                    <a:pt x="63" y="62"/>
                  </a:cubicBezTo>
                  <a:cubicBezTo>
                    <a:pt x="57" y="65"/>
                    <a:pt x="51" y="66"/>
                    <a:pt x="45" y="66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0" name="Freeform 162">
              <a:extLst>
                <a:ext uri="{FF2B5EF4-FFF2-40B4-BE49-F238E27FC236}">
                  <a16:creationId xmlns:a16="http://schemas.microsoft.com/office/drawing/2014/main" id="{8566AA93-2F58-4558-BB33-2A7F32E5A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6563" y="4772025"/>
              <a:ext cx="127000" cy="57150"/>
            </a:xfrm>
            <a:custGeom>
              <a:avLst/>
              <a:gdLst>
                <a:gd name="T0" fmla="*/ 32 w 34"/>
                <a:gd name="T1" fmla="*/ 15 h 15"/>
                <a:gd name="T2" fmla="*/ 32 w 34"/>
                <a:gd name="T3" fmla="*/ 15 h 15"/>
                <a:gd name="T4" fmla="*/ 1 w 34"/>
                <a:gd name="T5" fmla="*/ 2 h 15"/>
                <a:gd name="T6" fmla="*/ 0 w 34"/>
                <a:gd name="T7" fmla="*/ 1 h 15"/>
                <a:gd name="T8" fmla="*/ 1 w 34"/>
                <a:gd name="T9" fmla="*/ 0 h 15"/>
                <a:gd name="T10" fmla="*/ 33 w 34"/>
                <a:gd name="T11" fmla="*/ 14 h 15"/>
                <a:gd name="T12" fmla="*/ 33 w 34"/>
                <a:gd name="T13" fmla="*/ 15 h 15"/>
                <a:gd name="T14" fmla="*/ 32 w 34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5"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24" y="7"/>
                    <a:pt x="12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3" y="0"/>
                    <a:pt x="25" y="5"/>
                    <a:pt x="33" y="14"/>
                  </a:cubicBezTo>
                  <a:cubicBezTo>
                    <a:pt x="34" y="14"/>
                    <a:pt x="34" y="15"/>
                    <a:pt x="33" y="15"/>
                  </a:cubicBezTo>
                  <a:cubicBezTo>
                    <a:pt x="33" y="15"/>
                    <a:pt x="33" y="15"/>
                    <a:pt x="32" y="15"/>
                  </a:cubicBezTo>
                  <a:close/>
                </a:path>
              </a:pathLst>
            </a:cu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1" name="Freeform 163">
              <a:extLst>
                <a:ext uri="{FF2B5EF4-FFF2-40B4-BE49-F238E27FC236}">
                  <a16:creationId xmlns:a16="http://schemas.microsoft.com/office/drawing/2014/main" id="{27A54F74-EC36-4D46-84DB-D86CDCB1E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68488" y="4659313"/>
              <a:ext cx="349250" cy="87313"/>
            </a:xfrm>
            <a:custGeom>
              <a:avLst/>
              <a:gdLst>
                <a:gd name="T0" fmla="*/ 90 w 93"/>
                <a:gd name="T1" fmla="*/ 23 h 23"/>
                <a:gd name="T2" fmla="*/ 88 w 93"/>
                <a:gd name="T3" fmla="*/ 22 h 23"/>
                <a:gd name="T4" fmla="*/ 44 w 93"/>
                <a:gd name="T5" fmla="*/ 6 h 23"/>
                <a:gd name="T6" fmla="*/ 6 w 93"/>
                <a:gd name="T7" fmla="*/ 18 h 23"/>
                <a:gd name="T8" fmla="*/ 1 w 93"/>
                <a:gd name="T9" fmla="*/ 17 h 23"/>
                <a:gd name="T10" fmla="*/ 2 w 93"/>
                <a:gd name="T11" fmla="*/ 12 h 23"/>
                <a:gd name="T12" fmla="*/ 44 w 93"/>
                <a:gd name="T13" fmla="*/ 0 h 23"/>
                <a:gd name="T14" fmla="*/ 92 w 93"/>
                <a:gd name="T15" fmla="*/ 17 h 23"/>
                <a:gd name="T16" fmla="*/ 92 w 93"/>
                <a:gd name="T17" fmla="*/ 22 h 23"/>
                <a:gd name="T18" fmla="*/ 90 w 93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23">
                  <a:moveTo>
                    <a:pt x="90" y="23"/>
                  </a:moveTo>
                  <a:cubicBezTo>
                    <a:pt x="89" y="23"/>
                    <a:pt x="88" y="23"/>
                    <a:pt x="88" y="22"/>
                  </a:cubicBezTo>
                  <a:cubicBezTo>
                    <a:pt x="75" y="12"/>
                    <a:pt x="60" y="6"/>
                    <a:pt x="44" y="6"/>
                  </a:cubicBezTo>
                  <a:cubicBezTo>
                    <a:pt x="30" y="6"/>
                    <a:pt x="17" y="10"/>
                    <a:pt x="6" y="18"/>
                  </a:cubicBezTo>
                  <a:cubicBezTo>
                    <a:pt x="4" y="19"/>
                    <a:pt x="2" y="18"/>
                    <a:pt x="1" y="17"/>
                  </a:cubicBezTo>
                  <a:cubicBezTo>
                    <a:pt x="0" y="15"/>
                    <a:pt x="1" y="13"/>
                    <a:pt x="2" y="12"/>
                  </a:cubicBezTo>
                  <a:cubicBezTo>
                    <a:pt x="14" y="4"/>
                    <a:pt x="29" y="0"/>
                    <a:pt x="44" y="0"/>
                  </a:cubicBezTo>
                  <a:cubicBezTo>
                    <a:pt x="61" y="0"/>
                    <a:pt x="78" y="6"/>
                    <a:pt x="92" y="17"/>
                  </a:cubicBezTo>
                  <a:cubicBezTo>
                    <a:pt x="93" y="19"/>
                    <a:pt x="93" y="21"/>
                    <a:pt x="92" y="22"/>
                  </a:cubicBezTo>
                  <a:cubicBezTo>
                    <a:pt x="91" y="23"/>
                    <a:pt x="90" y="23"/>
                    <a:pt x="90" y="23"/>
                  </a:cubicBezTo>
                  <a:close/>
                </a:path>
              </a:pathLst>
            </a:custGeom>
            <a:solidFill>
              <a:srgbClr val="EF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2" name="Freeform 164">
              <a:extLst>
                <a:ext uri="{FF2B5EF4-FFF2-40B4-BE49-F238E27FC236}">
                  <a16:creationId xmlns:a16="http://schemas.microsoft.com/office/drawing/2014/main" id="{B889C459-A216-402D-B476-17D35840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6563" y="4965700"/>
              <a:ext cx="357188" cy="17463"/>
            </a:xfrm>
            <a:custGeom>
              <a:avLst/>
              <a:gdLst>
                <a:gd name="T0" fmla="*/ 95 w 95"/>
                <a:gd name="T1" fmla="*/ 5 h 5"/>
                <a:gd name="T2" fmla="*/ 95 w 95"/>
                <a:gd name="T3" fmla="*/ 5 h 5"/>
                <a:gd name="T4" fmla="*/ 0 w 95"/>
                <a:gd name="T5" fmla="*/ 1 h 5"/>
                <a:gd name="T6" fmla="*/ 0 w 95"/>
                <a:gd name="T7" fmla="*/ 0 h 5"/>
                <a:gd name="T8" fmla="*/ 0 w 95"/>
                <a:gd name="T9" fmla="*/ 0 h 5"/>
                <a:gd name="T10" fmla="*/ 95 w 95"/>
                <a:gd name="T11" fmla="*/ 4 h 5"/>
                <a:gd name="T12" fmla="*/ 95 w 95"/>
                <a:gd name="T13" fmla="*/ 5 h 5"/>
                <a:gd name="T14" fmla="*/ 95 w 95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5">
                  <a:moveTo>
                    <a:pt x="95" y="5"/>
                  </a:moveTo>
                  <a:cubicBezTo>
                    <a:pt x="95" y="5"/>
                    <a:pt x="95" y="5"/>
                    <a:pt x="95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3" name="Freeform 165">
              <a:extLst>
                <a:ext uri="{FF2B5EF4-FFF2-40B4-BE49-F238E27FC236}">
                  <a16:creationId xmlns:a16="http://schemas.microsoft.com/office/drawing/2014/main" id="{66A51BEC-9AF3-409B-8E8E-46DB6D3B2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9888" y="4459288"/>
              <a:ext cx="404813" cy="384175"/>
            </a:xfrm>
            <a:custGeom>
              <a:avLst/>
              <a:gdLst>
                <a:gd name="T0" fmla="*/ 36 w 107"/>
                <a:gd name="T1" fmla="*/ 1 h 102"/>
                <a:gd name="T2" fmla="*/ 55 w 107"/>
                <a:gd name="T3" fmla="*/ 5 h 102"/>
                <a:gd name="T4" fmla="*/ 105 w 107"/>
                <a:gd name="T5" fmla="*/ 48 h 102"/>
                <a:gd name="T6" fmla="*/ 55 w 107"/>
                <a:gd name="T7" fmla="*/ 102 h 102"/>
                <a:gd name="T8" fmla="*/ 44 w 107"/>
                <a:gd name="T9" fmla="*/ 90 h 102"/>
                <a:gd name="T10" fmla="*/ 70 w 107"/>
                <a:gd name="T11" fmla="*/ 54 h 102"/>
                <a:gd name="T12" fmla="*/ 2 w 107"/>
                <a:gd name="T13" fmla="*/ 17 h 102"/>
                <a:gd name="T14" fmla="*/ 11 w 107"/>
                <a:gd name="T15" fmla="*/ 0 h 102"/>
                <a:gd name="T16" fmla="*/ 36 w 107"/>
                <a:gd name="T17" fmla="*/ 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2">
                  <a:moveTo>
                    <a:pt x="36" y="1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107" y="31"/>
                    <a:pt x="105" y="48"/>
                  </a:cubicBezTo>
                  <a:cubicBezTo>
                    <a:pt x="103" y="65"/>
                    <a:pt x="55" y="102"/>
                    <a:pt x="55" y="10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71" y="58"/>
                    <a:pt x="70" y="54"/>
                  </a:cubicBezTo>
                  <a:cubicBezTo>
                    <a:pt x="69" y="50"/>
                    <a:pt x="4" y="24"/>
                    <a:pt x="2" y="17"/>
                  </a:cubicBezTo>
                  <a:cubicBezTo>
                    <a:pt x="0" y="11"/>
                    <a:pt x="11" y="0"/>
                    <a:pt x="11" y="0"/>
                  </a:cubicBezTo>
                  <a:cubicBezTo>
                    <a:pt x="36" y="1"/>
                    <a:pt x="36" y="1"/>
                    <a:pt x="36" y="1"/>
                  </a:cubicBezTo>
                </a:path>
              </a:pathLst>
            </a:custGeom>
            <a:solidFill>
              <a:srgbClr val="F794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4" name="Freeform 166">
              <a:extLst>
                <a:ext uri="{FF2B5EF4-FFF2-40B4-BE49-F238E27FC236}">
                  <a16:creationId xmlns:a16="http://schemas.microsoft.com/office/drawing/2014/main" id="{686E0063-443E-40E3-9270-314D9C07C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90676" y="4552950"/>
              <a:ext cx="227013" cy="382588"/>
            </a:xfrm>
            <a:custGeom>
              <a:avLst/>
              <a:gdLst>
                <a:gd name="T0" fmla="*/ 57 w 60"/>
                <a:gd name="T1" fmla="*/ 101 h 101"/>
                <a:gd name="T2" fmla="*/ 55 w 60"/>
                <a:gd name="T3" fmla="*/ 100 h 101"/>
                <a:gd name="T4" fmla="*/ 1 w 60"/>
                <a:gd name="T5" fmla="*/ 4 h 101"/>
                <a:gd name="T6" fmla="*/ 2 w 60"/>
                <a:gd name="T7" fmla="*/ 0 h 101"/>
                <a:gd name="T8" fmla="*/ 5 w 60"/>
                <a:gd name="T9" fmla="*/ 1 h 101"/>
                <a:gd name="T10" fmla="*/ 59 w 60"/>
                <a:gd name="T11" fmla="*/ 97 h 101"/>
                <a:gd name="T12" fmla="*/ 58 w 60"/>
                <a:gd name="T13" fmla="*/ 101 h 101"/>
                <a:gd name="T14" fmla="*/ 57 w 6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01">
                  <a:moveTo>
                    <a:pt x="57" y="101"/>
                  </a:moveTo>
                  <a:cubicBezTo>
                    <a:pt x="56" y="101"/>
                    <a:pt x="55" y="100"/>
                    <a:pt x="55" y="10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3" y="0"/>
                    <a:pt x="5" y="0"/>
                    <a:pt x="5" y="1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60" y="98"/>
                    <a:pt x="59" y="100"/>
                    <a:pt x="58" y="101"/>
                  </a:cubicBezTo>
                  <a:cubicBezTo>
                    <a:pt x="58" y="101"/>
                    <a:pt x="57" y="101"/>
                    <a:pt x="57" y="101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5" name="Freeform 167">
              <a:extLst>
                <a:ext uri="{FF2B5EF4-FFF2-40B4-BE49-F238E27FC236}">
                  <a16:creationId xmlns:a16="http://schemas.microsoft.com/office/drawing/2014/main" id="{60A08721-DDC7-4AE7-87D9-D3447F402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03388" y="4897438"/>
              <a:ext cx="347663" cy="19050"/>
            </a:xfrm>
            <a:custGeom>
              <a:avLst/>
              <a:gdLst>
                <a:gd name="T0" fmla="*/ 1 w 92"/>
                <a:gd name="T1" fmla="*/ 5 h 5"/>
                <a:gd name="T2" fmla="*/ 0 w 92"/>
                <a:gd name="T3" fmla="*/ 5 h 5"/>
                <a:gd name="T4" fmla="*/ 1 w 92"/>
                <a:gd name="T5" fmla="*/ 4 h 5"/>
                <a:gd name="T6" fmla="*/ 91 w 92"/>
                <a:gd name="T7" fmla="*/ 0 h 5"/>
                <a:gd name="T8" fmla="*/ 92 w 92"/>
                <a:gd name="T9" fmla="*/ 0 h 5"/>
                <a:gd name="T10" fmla="*/ 91 w 92"/>
                <a:gd name="T11" fmla="*/ 1 h 5"/>
                <a:gd name="T12" fmla="*/ 1 w 92"/>
                <a:gd name="T13" fmla="*/ 5 h 5"/>
                <a:gd name="T14" fmla="*/ 1 w 92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">
                  <a:moveTo>
                    <a:pt x="1" y="5"/>
                  </a:moveTo>
                  <a:cubicBezTo>
                    <a:pt x="1" y="5"/>
                    <a:pt x="0" y="5"/>
                    <a:pt x="0" y="5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1"/>
                    <a:pt x="92" y="1"/>
                    <a:pt x="91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6" name="Freeform 168">
              <a:extLst>
                <a:ext uri="{FF2B5EF4-FFF2-40B4-BE49-F238E27FC236}">
                  <a16:creationId xmlns:a16="http://schemas.microsoft.com/office/drawing/2014/main" id="{6D41F514-6131-44B9-B8D0-74FF73648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31926" y="4478338"/>
              <a:ext cx="150813" cy="230188"/>
            </a:xfrm>
            <a:custGeom>
              <a:avLst/>
              <a:gdLst>
                <a:gd name="T0" fmla="*/ 39 w 40"/>
                <a:gd name="T1" fmla="*/ 61 h 61"/>
                <a:gd name="T2" fmla="*/ 39 w 40"/>
                <a:gd name="T3" fmla="*/ 61 h 61"/>
                <a:gd name="T4" fmla="*/ 39 w 40"/>
                <a:gd name="T5" fmla="*/ 61 h 61"/>
                <a:gd name="T6" fmla="*/ 39 w 40"/>
                <a:gd name="T7" fmla="*/ 61 h 61"/>
                <a:gd name="T8" fmla="*/ 39 w 40"/>
                <a:gd name="T9" fmla="*/ 61 h 61"/>
                <a:gd name="T10" fmla="*/ 39 w 40"/>
                <a:gd name="T11" fmla="*/ 61 h 61"/>
                <a:gd name="T12" fmla="*/ 39 w 40"/>
                <a:gd name="T13" fmla="*/ 61 h 61"/>
                <a:gd name="T14" fmla="*/ 40 w 40"/>
                <a:gd name="T15" fmla="*/ 60 h 61"/>
                <a:gd name="T16" fmla="*/ 40 w 40"/>
                <a:gd name="T17" fmla="*/ 60 h 61"/>
                <a:gd name="T18" fmla="*/ 39 w 40"/>
                <a:gd name="T19" fmla="*/ 61 h 61"/>
                <a:gd name="T20" fmla="*/ 0 w 40"/>
                <a:gd name="T21" fmla="*/ 0 h 61"/>
                <a:gd name="T22" fmla="*/ 0 w 40"/>
                <a:gd name="T23" fmla="*/ 0 h 61"/>
                <a:gd name="T24" fmla="*/ 0 w 40"/>
                <a:gd name="T25" fmla="*/ 0 h 61"/>
                <a:gd name="T26" fmla="*/ 0 w 40"/>
                <a:gd name="T27" fmla="*/ 0 h 61"/>
                <a:gd name="T28" fmla="*/ 0 w 40"/>
                <a:gd name="T29" fmla="*/ 0 h 61"/>
                <a:gd name="T30" fmla="*/ 0 w 40"/>
                <a:gd name="T31" fmla="*/ 0 h 61"/>
                <a:gd name="T32" fmla="*/ 0 w 40"/>
                <a:gd name="T33" fmla="*/ 0 h 61"/>
                <a:gd name="T34" fmla="*/ 0 w 40"/>
                <a:gd name="T35" fmla="*/ 0 h 61"/>
                <a:gd name="T36" fmla="*/ 0 w 40"/>
                <a:gd name="T37" fmla="*/ 0 h 61"/>
                <a:gd name="T38" fmla="*/ 0 w 40"/>
                <a:gd name="T39" fmla="*/ 0 h 61"/>
                <a:gd name="T40" fmla="*/ 0 w 40"/>
                <a:gd name="T41" fmla="*/ 0 h 61"/>
                <a:gd name="T42" fmla="*/ 0 w 40"/>
                <a:gd name="T4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61">
                  <a:moveTo>
                    <a:pt x="39" y="61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moveTo>
                    <a:pt x="39" y="61"/>
                  </a:move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moveTo>
                    <a:pt x="39" y="61"/>
                  </a:moveTo>
                  <a:cubicBezTo>
                    <a:pt x="39" y="61"/>
                    <a:pt x="40" y="60"/>
                    <a:pt x="4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60"/>
                    <a:pt x="39" y="61"/>
                    <a:pt x="39" y="6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39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7" name="Freeform 169">
              <a:extLst>
                <a:ext uri="{FF2B5EF4-FFF2-40B4-BE49-F238E27FC236}">
                  <a16:creationId xmlns:a16="http://schemas.microsoft.com/office/drawing/2014/main" id="{0E567EDF-7E7D-422C-888A-11D6B8930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1926" y="4478338"/>
              <a:ext cx="150813" cy="241300"/>
            </a:xfrm>
            <a:custGeom>
              <a:avLst/>
              <a:gdLst>
                <a:gd name="T0" fmla="*/ 37 w 40"/>
                <a:gd name="T1" fmla="*/ 64 h 64"/>
                <a:gd name="T2" fmla="*/ 36 w 40"/>
                <a:gd name="T3" fmla="*/ 53 h 64"/>
                <a:gd name="T4" fmla="*/ 0 w 40"/>
                <a:gd name="T5" fmla="*/ 0 h 64"/>
                <a:gd name="T6" fmla="*/ 0 w 40"/>
                <a:gd name="T7" fmla="*/ 0 h 64"/>
                <a:gd name="T8" fmla="*/ 0 w 40"/>
                <a:gd name="T9" fmla="*/ 0 h 64"/>
                <a:gd name="T10" fmla="*/ 0 w 40"/>
                <a:gd name="T11" fmla="*/ 0 h 64"/>
                <a:gd name="T12" fmla="*/ 0 w 40"/>
                <a:gd name="T13" fmla="*/ 0 h 64"/>
                <a:gd name="T14" fmla="*/ 0 w 40"/>
                <a:gd name="T15" fmla="*/ 0 h 64"/>
                <a:gd name="T16" fmla="*/ 0 w 40"/>
                <a:gd name="T17" fmla="*/ 0 h 64"/>
                <a:gd name="T18" fmla="*/ 0 w 40"/>
                <a:gd name="T19" fmla="*/ 0 h 64"/>
                <a:gd name="T20" fmla="*/ 0 w 40"/>
                <a:gd name="T21" fmla="*/ 0 h 64"/>
                <a:gd name="T22" fmla="*/ 0 w 40"/>
                <a:gd name="T23" fmla="*/ 0 h 64"/>
                <a:gd name="T24" fmla="*/ 22 w 40"/>
                <a:gd name="T25" fmla="*/ 13 h 64"/>
                <a:gd name="T26" fmla="*/ 40 w 40"/>
                <a:gd name="T27" fmla="*/ 60 h 64"/>
                <a:gd name="T28" fmla="*/ 39 w 40"/>
                <a:gd name="T29" fmla="*/ 61 h 64"/>
                <a:gd name="T30" fmla="*/ 39 w 40"/>
                <a:gd name="T31" fmla="*/ 61 h 64"/>
                <a:gd name="T32" fmla="*/ 39 w 40"/>
                <a:gd name="T33" fmla="*/ 61 h 64"/>
                <a:gd name="T34" fmla="*/ 39 w 40"/>
                <a:gd name="T35" fmla="*/ 61 h 64"/>
                <a:gd name="T36" fmla="*/ 39 w 40"/>
                <a:gd name="T37" fmla="*/ 61 h 64"/>
                <a:gd name="T38" fmla="*/ 37 w 40"/>
                <a:gd name="T3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64">
                  <a:moveTo>
                    <a:pt x="37" y="64"/>
                  </a:moveTo>
                  <a:cubicBezTo>
                    <a:pt x="37" y="60"/>
                    <a:pt x="36" y="56"/>
                    <a:pt x="36" y="53"/>
                  </a:cubicBezTo>
                  <a:cubicBezTo>
                    <a:pt x="32" y="35"/>
                    <a:pt x="11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1" y="6"/>
                    <a:pt x="22" y="13"/>
                  </a:cubicBezTo>
                  <a:cubicBezTo>
                    <a:pt x="34" y="27"/>
                    <a:pt x="40" y="43"/>
                    <a:pt x="40" y="60"/>
                  </a:cubicBezTo>
                  <a:cubicBezTo>
                    <a:pt x="40" y="60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8" y="62"/>
                    <a:pt x="38" y="63"/>
                    <a:pt x="37" y="64"/>
                  </a:cubicBezTo>
                </a:path>
              </a:pathLst>
            </a:custGeom>
            <a:solidFill>
              <a:srgbClr val="F17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8" name="Oval 170">
              <a:extLst>
                <a:ext uri="{FF2B5EF4-FFF2-40B4-BE49-F238E27FC236}">
                  <a16:creationId xmlns:a16="http://schemas.microsoft.com/office/drawing/2014/main" id="{2BD02E07-9243-4B6E-A5C0-8AC0DBC5A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33551" y="4911725"/>
              <a:ext cx="57150" cy="57150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9" name="Freeform 171">
              <a:extLst>
                <a:ext uri="{FF2B5EF4-FFF2-40B4-BE49-F238E27FC236}">
                  <a16:creationId xmlns:a16="http://schemas.microsoft.com/office/drawing/2014/main" id="{2E1D305E-49BF-48E2-9A09-8A65BFCED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17676" y="4605338"/>
              <a:ext cx="620713" cy="347663"/>
            </a:xfrm>
            <a:custGeom>
              <a:avLst/>
              <a:gdLst>
                <a:gd name="T0" fmla="*/ 93 w 165"/>
                <a:gd name="T1" fmla="*/ 92 h 92"/>
                <a:gd name="T2" fmla="*/ 4 w 165"/>
                <a:gd name="T3" fmla="*/ 92 h 92"/>
                <a:gd name="T4" fmla="*/ 0 w 165"/>
                <a:gd name="T5" fmla="*/ 88 h 92"/>
                <a:gd name="T6" fmla="*/ 4 w 165"/>
                <a:gd name="T7" fmla="*/ 84 h 92"/>
                <a:gd name="T8" fmla="*/ 90 w 165"/>
                <a:gd name="T9" fmla="*/ 84 h 92"/>
                <a:gd name="T10" fmla="*/ 158 w 165"/>
                <a:gd name="T11" fmla="*/ 2 h 92"/>
                <a:gd name="T12" fmla="*/ 163 w 165"/>
                <a:gd name="T13" fmla="*/ 1 h 92"/>
                <a:gd name="T14" fmla="*/ 164 w 165"/>
                <a:gd name="T15" fmla="*/ 7 h 92"/>
                <a:gd name="T16" fmla="*/ 93 w 165"/>
                <a:gd name="T17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92">
                  <a:moveTo>
                    <a:pt x="93" y="92"/>
                  </a:moveTo>
                  <a:cubicBezTo>
                    <a:pt x="4" y="92"/>
                    <a:pt x="4" y="92"/>
                    <a:pt x="4" y="92"/>
                  </a:cubicBezTo>
                  <a:cubicBezTo>
                    <a:pt x="1" y="92"/>
                    <a:pt x="0" y="90"/>
                    <a:pt x="0" y="88"/>
                  </a:cubicBezTo>
                  <a:cubicBezTo>
                    <a:pt x="0" y="86"/>
                    <a:pt x="1" y="84"/>
                    <a:pt x="4" y="84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9" y="0"/>
                    <a:pt x="162" y="0"/>
                    <a:pt x="163" y="1"/>
                  </a:cubicBezTo>
                  <a:cubicBezTo>
                    <a:pt x="165" y="3"/>
                    <a:pt x="165" y="5"/>
                    <a:pt x="164" y="7"/>
                  </a:cubicBezTo>
                  <a:cubicBezTo>
                    <a:pt x="93" y="92"/>
                    <a:pt x="93" y="92"/>
                    <a:pt x="93" y="92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0" name="Freeform 172">
              <a:extLst>
                <a:ext uri="{FF2B5EF4-FFF2-40B4-BE49-F238E27FC236}">
                  <a16:creationId xmlns:a16="http://schemas.microsoft.com/office/drawing/2014/main" id="{3B997616-22D6-4680-ADBC-304A7389D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17676" y="4632325"/>
              <a:ext cx="192088" cy="309563"/>
            </a:xfrm>
            <a:custGeom>
              <a:avLst/>
              <a:gdLst>
                <a:gd name="T0" fmla="*/ 3 w 51"/>
                <a:gd name="T1" fmla="*/ 82 h 82"/>
                <a:gd name="T2" fmla="*/ 2 w 51"/>
                <a:gd name="T3" fmla="*/ 82 h 82"/>
                <a:gd name="T4" fmla="*/ 1 w 51"/>
                <a:gd name="T5" fmla="*/ 79 h 82"/>
                <a:gd name="T6" fmla="*/ 47 w 51"/>
                <a:gd name="T7" fmla="*/ 2 h 82"/>
                <a:gd name="T8" fmla="*/ 50 w 51"/>
                <a:gd name="T9" fmla="*/ 1 h 82"/>
                <a:gd name="T10" fmla="*/ 51 w 51"/>
                <a:gd name="T11" fmla="*/ 4 h 82"/>
                <a:gd name="T12" fmla="*/ 4 w 51"/>
                <a:gd name="T13" fmla="*/ 81 h 82"/>
                <a:gd name="T14" fmla="*/ 3 w 51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82">
                  <a:moveTo>
                    <a:pt x="3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9" y="0"/>
                    <a:pt x="50" y="1"/>
                  </a:cubicBezTo>
                  <a:cubicBezTo>
                    <a:pt x="51" y="2"/>
                    <a:pt x="51" y="3"/>
                    <a:pt x="51" y="4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1" name="Oval 173">
              <a:extLst>
                <a:ext uri="{FF2B5EF4-FFF2-40B4-BE49-F238E27FC236}">
                  <a16:creationId xmlns:a16="http://schemas.microsoft.com/office/drawing/2014/main" id="{1F86E6C1-B209-4369-BBE6-04B8D853C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409701" y="4892675"/>
              <a:ext cx="90488" cy="90488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2" name="Freeform 174">
              <a:extLst>
                <a:ext uri="{FF2B5EF4-FFF2-40B4-BE49-F238E27FC236}">
                  <a16:creationId xmlns:a16="http://schemas.microsoft.com/office/drawing/2014/main" id="{CBA322D5-C790-4507-B101-8DABDAB17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60488" y="4946650"/>
              <a:ext cx="82550" cy="128588"/>
            </a:xfrm>
            <a:custGeom>
              <a:avLst/>
              <a:gdLst>
                <a:gd name="T0" fmla="*/ 21 w 22"/>
                <a:gd name="T1" fmla="*/ 34 h 34"/>
                <a:gd name="T2" fmla="*/ 20 w 22"/>
                <a:gd name="T3" fmla="*/ 34 h 34"/>
                <a:gd name="T4" fmla="*/ 0 w 22"/>
                <a:gd name="T5" fmla="*/ 1 h 34"/>
                <a:gd name="T6" fmla="*/ 1 w 22"/>
                <a:gd name="T7" fmla="*/ 0 h 34"/>
                <a:gd name="T8" fmla="*/ 2 w 22"/>
                <a:gd name="T9" fmla="*/ 0 h 34"/>
                <a:gd name="T10" fmla="*/ 22 w 22"/>
                <a:gd name="T11" fmla="*/ 33 h 34"/>
                <a:gd name="T12" fmla="*/ 22 w 22"/>
                <a:gd name="T13" fmla="*/ 34 h 34"/>
                <a:gd name="T14" fmla="*/ 21 w 22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4">
                  <a:moveTo>
                    <a:pt x="21" y="34"/>
                  </a:moveTo>
                  <a:cubicBezTo>
                    <a:pt x="21" y="34"/>
                    <a:pt x="21" y="34"/>
                    <a:pt x="20" y="3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1" y="34"/>
                    <a:pt x="21" y="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3" name="Freeform 175">
              <a:extLst>
                <a:ext uri="{FF2B5EF4-FFF2-40B4-BE49-F238E27FC236}">
                  <a16:creationId xmlns:a16="http://schemas.microsoft.com/office/drawing/2014/main" id="{5DF55183-64B8-43D1-A050-C463B3358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54176" y="4545013"/>
              <a:ext cx="112713" cy="34925"/>
            </a:xfrm>
            <a:custGeom>
              <a:avLst/>
              <a:gdLst>
                <a:gd name="T0" fmla="*/ 8 w 30"/>
                <a:gd name="T1" fmla="*/ 0 h 9"/>
                <a:gd name="T2" fmla="*/ 27 w 30"/>
                <a:gd name="T3" fmla="*/ 0 h 9"/>
                <a:gd name="T4" fmla="*/ 30 w 30"/>
                <a:gd name="T5" fmla="*/ 3 h 9"/>
                <a:gd name="T6" fmla="*/ 30 w 30"/>
                <a:gd name="T7" fmla="*/ 6 h 9"/>
                <a:gd name="T8" fmla="*/ 27 w 30"/>
                <a:gd name="T9" fmla="*/ 9 h 9"/>
                <a:gd name="T10" fmla="*/ 3 w 30"/>
                <a:gd name="T11" fmla="*/ 9 h 9"/>
                <a:gd name="T12" fmla="*/ 1 w 30"/>
                <a:gd name="T13" fmla="*/ 5 h 9"/>
                <a:gd name="T14" fmla="*/ 8 w 30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9">
                  <a:moveTo>
                    <a:pt x="8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2"/>
                    <a:pt x="30" y="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8"/>
                    <a:pt x="29" y="9"/>
                    <a:pt x="27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9"/>
                    <a:pt x="0" y="7"/>
                    <a:pt x="1" y="5"/>
                  </a:cubicBezTo>
                  <a:cubicBezTo>
                    <a:pt x="2" y="2"/>
                    <a:pt x="5" y="0"/>
                    <a:pt x="8" y="0"/>
                  </a:cubicBezTo>
                  <a:close/>
                </a:path>
              </a:pathLst>
            </a:custGeom>
            <a:solidFill>
              <a:srgbClr val="2A2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4" name="Freeform 176">
              <a:extLst>
                <a:ext uri="{FF2B5EF4-FFF2-40B4-BE49-F238E27FC236}">
                  <a16:creationId xmlns:a16="http://schemas.microsoft.com/office/drawing/2014/main" id="{450429C4-DADA-4130-970D-D37097DFA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85888" y="4972050"/>
              <a:ext cx="120650" cy="76200"/>
            </a:xfrm>
            <a:custGeom>
              <a:avLst/>
              <a:gdLst>
                <a:gd name="T0" fmla="*/ 18 w 32"/>
                <a:gd name="T1" fmla="*/ 2 h 20"/>
                <a:gd name="T2" fmla="*/ 23 w 32"/>
                <a:gd name="T3" fmla="*/ 9 h 20"/>
                <a:gd name="T4" fmla="*/ 32 w 32"/>
                <a:gd name="T5" fmla="*/ 17 h 20"/>
                <a:gd name="T6" fmla="*/ 0 w 32"/>
                <a:gd name="T7" fmla="*/ 17 h 20"/>
                <a:gd name="T8" fmla="*/ 6 w 32"/>
                <a:gd name="T9" fmla="*/ 0 h 20"/>
                <a:gd name="T10" fmla="*/ 18 w 32"/>
                <a:gd name="T11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0">
                  <a:moveTo>
                    <a:pt x="18" y="2"/>
                  </a:moveTo>
                  <a:cubicBezTo>
                    <a:pt x="18" y="2"/>
                    <a:pt x="17" y="7"/>
                    <a:pt x="23" y="9"/>
                  </a:cubicBezTo>
                  <a:cubicBezTo>
                    <a:pt x="28" y="12"/>
                    <a:pt x="32" y="14"/>
                    <a:pt x="32" y="17"/>
                  </a:cubicBezTo>
                  <a:cubicBezTo>
                    <a:pt x="32" y="20"/>
                    <a:pt x="0" y="19"/>
                    <a:pt x="0" y="17"/>
                  </a:cubicBezTo>
                  <a:cubicBezTo>
                    <a:pt x="0" y="15"/>
                    <a:pt x="6" y="0"/>
                    <a:pt x="6" y="0"/>
                  </a:cubicBezTo>
                  <a:cubicBezTo>
                    <a:pt x="18" y="2"/>
                    <a:pt x="18" y="2"/>
                    <a:pt x="18" y="2"/>
                  </a:cubicBezTo>
                  <a:close/>
                </a:path>
              </a:pathLst>
            </a:custGeom>
            <a:solidFill>
              <a:srgbClr val="F37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5" name="Freeform 177">
              <a:extLst>
                <a:ext uri="{FF2B5EF4-FFF2-40B4-BE49-F238E27FC236}">
                  <a16:creationId xmlns:a16="http://schemas.microsoft.com/office/drawing/2014/main" id="{6F6A2D0F-C600-4600-9C75-DFB465E11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93826" y="4999038"/>
              <a:ext cx="180975" cy="71438"/>
            </a:xfrm>
            <a:custGeom>
              <a:avLst/>
              <a:gdLst>
                <a:gd name="T0" fmla="*/ 3 w 48"/>
                <a:gd name="T1" fmla="*/ 4 h 19"/>
                <a:gd name="T2" fmla="*/ 1 w 48"/>
                <a:gd name="T3" fmla="*/ 11 h 19"/>
                <a:gd name="T4" fmla="*/ 1 w 48"/>
                <a:gd name="T5" fmla="*/ 19 h 19"/>
                <a:gd name="T6" fmla="*/ 46 w 48"/>
                <a:gd name="T7" fmla="*/ 17 h 19"/>
                <a:gd name="T8" fmla="*/ 46 w 48"/>
                <a:gd name="T9" fmla="*/ 10 h 19"/>
                <a:gd name="T10" fmla="*/ 37 w 48"/>
                <a:gd name="T11" fmla="*/ 7 h 19"/>
                <a:gd name="T12" fmla="*/ 21 w 48"/>
                <a:gd name="T13" fmla="*/ 0 h 19"/>
                <a:gd name="T14" fmla="*/ 10 w 48"/>
                <a:gd name="T15" fmla="*/ 4 h 19"/>
                <a:gd name="T16" fmla="*/ 3 w 48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9">
                  <a:moveTo>
                    <a:pt x="3" y="4"/>
                  </a:moveTo>
                  <a:cubicBezTo>
                    <a:pt x="3" y="4"/>
                    <a:pt x="2" y="7"/>
                    <a:pt x="1" y="11"/>
                  </a:cubicBezTo>
                  <a:cubicBezTo>
                    <a:pt x="0" y="15"/>
                    <a:pt x="1" y="19"/>
                    <a:pt x="1" y="19"/>
                  </a:cubicBezTo>
                  <a:cubicBezTo>
                    <a:pt x="1" y="19"/>
                    <a:pt x="45" y="19"/>
                    <a:pt x="46" y="17"/>
                  </a:cubicBezTo>
                  <a:cubicBezTo>
                    <a:pt x="48" y="16"/>
                    <a:pt x="47" y="11"/>
                    <a:pt x="46" y="10"/>
                  </a:cubicBezTo>
                  <a:cubicBezTo>
                    <a:pt x="46" y="10"/>
                    <a:pt x="40" y="9"/>
                    <a:pt x="37" y="7"/>
                  </a:cubicBezTo>
                  <a:cubicBezTo>
                    <a:pt x="34" y="6"/>
                    <a:pt x="24" y="0"/>
                    <a:pt x="21" y="0"/>
                  </a:cubicBezTo>
                  <a:cubicBezTo>
                    <a:pt x="18" y="1"/>
                    <a:pt x="17" y="3"/>
                    <a:pt x="10" y="4"/>
                  </a:cubicBezTo>
                  <a:cubicBezTo>
                    <a:pt x="4" y="4"/>
                    <a:pt x="4" y="3"/>
                    <a:pt x="3" y="4"/>
                  </a:cubicBezTo>
                  <a:close/>
                </a:path>
              </a:pathLst>
            </a:custGeom>
            <a:solidFill>
              <a:srgbClr val="242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76" name="Picture 178">
              <a:extLst>
                <a:ext uri="{FF2B5EF4-FFF2-40B4-BE49-F238E27FC236}">
                  <a16:creationId xmlns:a16="http://schemas.microsoft.com/office/drawing/2014/main" id="{A5528E3E-3F8F-448B-9F7D-D303E2363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8588" y="5037138"/>
              <a:ext cx="188913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7" name="Freeform 179">
              <a:extLst>
                <a:ext uri="{FF2B5EF4-FFF2-40B4-BE49-F238E27FC236}">
                  <a16:creationId xmlns:a16="http://schemas.microsoft.com/office/drawing/2014/main" id="{525B407F-68EA-4560-9D69-71DCDFA6D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90651" y="5037138"/>
              <a:ext cx="169863" cy="22225"/>
            </a:xfrm>
            <a:custGeom>
              <a:avLst/>
              <a:gdLst>
                <a:gd name="T0" fmla="*/ 0 w 45"/>
                <a:gd name="T1" fmla="*/ 4 h 6"/>
                <a:gd name="T2" fmla="*/ 45 w 45"/>
                <a:gd name="T3" fmla="*/ 0 h 6"/>
                <a:gd name="T4" fmla="*/ 4 w 45"/>
                <a:gd name="T5" fmla="*/ 4 h 6"/>
                <a:gd name="T6" fmla="*/ 0 w 4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6">
                  <a:moveTo>
                    <a:pt x="0" y="4"/>
                  </a:moveTo>
                  <a:cubicBezTo>
                    <a:pt x="15" y="6"/>
                    <a:pt x="33" y="4"/>
                    <a:pt x="45" y="0"/>
                  </a:cubicBezTo>
                  <a:cubicBezTo>
                    <a:pt x="22" y="5"/>
                    <a:pt x="3" y="4"/>
                    <a:pt x="4" y="4"/>
                  </a:cubicBezTo>
                  <a:cubicBezTo>
                    <a:pt x="4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667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8" name="Freeform 180">
              <a:extLst>
                <a:ext uri="{FF2B5EF4-FFF2-40B4-BE49-F238E27FC236}">
                  <a16:creationId xmlns:a16="http://schemas.microsoft.com/office/drawing/2014/main" id="{A4C4D6C1-C411-42D1-B342-2744CA291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54176" y="4440238"/>
              <a:ext cx="376238" cy="555625"/>
            </a:xfrm>
            <a:custGeom>
              <a:avLst/>
              <a:gdLst>
                <a:gd name="T0" fmla="*/ 52 w 100"/>
                <a:gd name="T1" fmla="*/ 3 h 147"/>
                <a:gd name="T2" fmla="*/ 95 w 100"/>
                <a:gd name="T3" fmla="*/ 63 h 147"/>
                <a:gd name="T4" fmla="*/ 90 w 100"/>
                <a:gd name="T5" fmla="*/ 146 h 147"/>
                <a:gd name="T6" fmla="*/ 68 w 100"/>
                <a:gd name="T7" fmla="*/ 146 h 147"/>
                <a:gd name="T8" fmla="*/ 70 w 100"/>
                <a:gd name="T9" fmla="*/ 69 h 147"/>
                <a:gd name="T10" fmla="*/ 3 w 100"/>
                <a:gd name="T11" fmla="*/ 21 h 147"/>
                <a:gd name="T12" fmla="*/ 8 w 100"/>
                <a:gd name="T13" fmla="*/ 0 h 147"/>
                <a:gd name="T14" fmla="*/ 52 w 100"/>
                <a:gd name="T15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47">
                  <a:moveTo>
                    <a:pt x="52" y="3"/>
                  </a:moveTo>
                  <a:cubicBezTo>
                    <a:pt x="52" y="3"/>
                    <a:pt x="89" y="37"/>
                    <a:pt x="95" y="63"/>
                  </a:cubicBezTo>
                  <a:cubicBezTo>
                    <a:pt x="100" y="90"/>
                    <a:pt x="90" y="146"/>
                    <a:pt x="90" y="146"/>
                  </a:cubicBezTo>
                  <a:cubicBezTo>
                    <a:pt x="90" y="146"/>
                    <a:pt x="79" y="147"/>
                    <a:pt x="68" y="146"/>
                  </a:cubicBezTo>
                  <a:cubicBezTo>
                    <a:pt x="68" y="146"/>
                    <a:pt x="74" y="74"/>
                    <a:pt x="70" y="69"/>
                  </a:cubicBezTo>
                  <a:cubicBezTo>
                    <a:pt x="66" y="63"/>
                    <a:pt x="6" y="30"/>
                    <a:pt x="3" y="21"/>
                  </a:cubicBezTo>
                  <a:cubicBezTo>
                    <a:pt x="0" y="11"/>
                    <a:pt x="8" y="0"/>
                    <a:pt x="8" y="0"/>
                  </a:cubicBezTo>
                  <a:cubicBezTo>
                    <a:pt x="52" y="3"/>
                    <a:pt x="52" y="3"/>
                    <a:pt x="52" y="3"/>
                  </a:cubicBezTo>
                </a:path>
              </a:pathLst>
            </a:custGeom>
            <a:solidFill>
              <a:srgbClr val="EDCC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9" name="Freeform 181">
              <a:extLst>
                <a:ext uri="{FF2B5EF4-FFF2-40B4-BE49-F238E27FC236}">
                  <a16:creationId xmlns:a16="http://schemas.microsoft.com/office/drawing/2014/main" id="{04DC5720-0FD0-4BE2-B8A2-C9496FDF6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646238" y="4470400"/>
              <a:ext cx="6350" cy="30163"/>
            </a:xfrm>
            <a:custGeom>
              <a:avLst/>
              <a:gdLst>
                <a:gd name="T0" fmla="*/ 0 w 2"/>
                <a:gd name="T1" fmla="*/ 8 h 8"/>
                <a:gd name="T2" fmla="*/ 0 w 2"/>
                <a:gd name="T3" fmla="*/ 8 h 8"/>
                <a:gd name="T4" fmla="*/ 1 w 2"/>
                <a:gd name="T5" fmla="*/ 1 h 8"/>
                <a:gd name="T6" fmla="*/ 0 w 2"/>
                <a:gd name="T7" fmla="*/ 8 h 8"/>
                <a:gd name="T8" fmla="*/ 1 w 2"/>
                <a:gd name="T9" fmla="*/ 1 h 8"/>
                <a:gd name="T10" fmla="*/ 1 w 2"/>
                <a:gd name="T11" fmla="*/ 1 h 8"/>
                <a:gd name="T12" fmla="*/ 1 w 2"/>
                <a:gd name="T13" fmla="*/ 1 h 8"/>
                <a:gd name="T14" fmla="*/ 1 w 2"/>
                <a:gd name="T15" fmla="*/ 1 h 8"/>
                <a:gd name="T16" fmla="*/ 1 w 2"/>
                <a:gd name="T17" fmla="*/ 1 h 8"/>
                <a:gd name="T18" fmla="*/ 1 w 2"/>
                <a:gd name="T19" fmla="*/ 1 h 8"/>
                <a:gd name="T20" fmla="*/ 1 w 2"/>
                <a:gd name="T21" fmla="*/ 1 h 8"/>
                <a:gd name="T22" fmla="*/ 1 w 2"/>
                <a:gd name="T23" fmla="*/ 1 h 8"/>
                <a:gd name="T24" fmla="*/ 1 w 2"/>
                <a:gd name="T25" fmla="*/ 1 h 8"/>
                <a:gd name="T26" fmla="*/ 1 w 2"/>
                <a:gd name="T27" fmla="*/ 1 h 8"/>
                <a:gd name="T28" fmla="*/ 1 w 2"/>
                <a:gd name="T29" fmla="*/ 1 h 8"/>
                <a:gd name="T30" fmla="*/ 1 w 2"/>
                <a:gd name="T31" fmla="*/ 1 h 8"/>
                <a:gd name="T32" fmla="*/ 1 w 2"/>
                <a:gd name="T33" fmla="*/ 1 h 8"/>
                <a:gd name="T34" fmla="*/ 1 w 2"/>
                <a:gd name="T35" fmla="*/ 1 h 8"/>
                <a:gd name="T36" fmla="*/ 1 w 2"/>
                <a:gd name="T37" fmla="*/ 1 h 8"/>
                <a:gd name="T38" fmla="*/ 1 w 2"/>
                <a:gd name="T39" fmla="*/ 1 h 8"/>
                <a:gd name="T40" fmla="*/ 1 w 2"/>
                <a:gd name="T41" fmla="*/ 1 h 8"/>
                <a:gd name="T42" fmla="*/ 1 w 2"/>
                <a:gd name="T43" fmla="*/ 1 h 8"/>
                <a:gd name="T44" fmla="*/ 1 w 2"/>
                <a:gd name="T45" fmla="*/ 1 h 8"/>
                <a:gd name="T46" fmla="*/ 1 w 2"/>
                <a:gd name="T47" fmla="*/ 1 h 8"/>
                <a:gd name="T48" fmla="*/ 1 w 2"/>
                <a:gd name="T49" fmla="*/ 1 h 8"/>
                <a:gd name="T50" fmla="*/ 1 w 2"/>
                <a:gd name="T51" fmla="*/ 0 h 8"/>
                <a:gd name="T52" fmla="*/ 2 w 2"/>
                <a:gd name="T53" fmla="*/ 0 h 8"/>
                <a:gd name="T54" fmla="*/ 1 w 2"/>
                <a:gd name="T55" fmla="*/ 0 h 8"/>
                <a:gd name="T56" fmla="*/ 2 w 2"/>
                <a:gd name="T57" fmla="*/ 0 h 8"/>
                <a:gd name="T58" fmla="*/ 2 w 2"/>
                <a:gd name="T59" fmla="*/ 0 h 8"/>
                <a:gd name="T60" fmla="*/ 2 w 2"/>
                <a:gd name="T61" fmla="*/ 0 h 8"/>
                <a:gd name="T62" fmla="*/ 2 w 2"/>
                <a:gd name="T63" fmla="*/ 0 h 8"/>
                <a:gd name="T64" fmla="*/ 2 w 2"/>
                <a:gd name="T65" fmla="*/ 0 h 8"/>
                <a:gd name="T66" fmla="*/ 2 w 2"/>
                <a:gd name="T67" fmla="*/ 0 h 8"/>
                <a:gd name="T68" fmla="*/ 2 w 2"/>
                <a:gd name="T69" fmla="*/ 0 h 8"/>
                <a:gd name="T70" fmla="*/ 2 w 2"/>
                <a:gd name="T71" fmla="*/ 0 h 8"/>
                <a:gd name="T72" fmla="*/ 2 w 2"/>
                <a:gd name="T73" fmla="*/ 0 h 8"/>
                <a:gd name="T74" fmla="*/ 2 w 2"/>
                <a:gd name="T75" fmla="*/ 0 h 8"/>
                <a:gd name="T76" fmla="*/ 2 w 2"/>
                <a:gd name="T77" fmla="*/ 0 h 8"/>
                <a:gd name="T78" fmla="*/ 2 w 2"/>
                <a:gd name="T79" fmla="*/ 0 h 8"/>
                <a:gd name="T80" fmla="*/ 2 w 2"/>
                <a:gd name="T81" fmla="*/ 0 h 8"/>
                <a:gd name="T82" fmla="*/ 2 w 2"/>
                <a:gd name="T83" fmla="*/ 0 h 8"/>
                <a:gd name="T84" fmla="*/ 2 w 2"/>
                <a:gd name="T85" fmla="*/ 0 h 8"/>
                <a:gd name="T86" fmla="*/ 2 w 2"/>
                <a:gd name="T87" fmla="*/ 0 h 8"/>
                <a:gd name="T88" fmla="*/ 2 w 2"/>
                <a:gd name="T89" fmla="*/ 0 h 8"/>
                <a:gd name="T90" fmla="*/ 2 w 2"/>
                <a:gd name="T91" fmla="*/ 0 h 8"/>
                <a:gd name="T92" fmla="*/ 2 w 2"/>
                <a:gd name="T93" fmla="*/ 0 h 8"/>
                <a:gd name="T94" fmla="*/ 2 w 2"/>
                <a:gd name="T95" fmla="*/ 0 h 8"/>
                <a:gd name="T96" fmla="*/ 2 w 2"/>
                <a:gd name="T9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" h="8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1" y="3"/>
                    <a:pt x="1" y="1"/>
                  </a:cubicBezTo>
                  <a:cubicBezTo>
                    <a:pt x="1" y="3"/>
                    <a:pt x="0" y="5"/>
                    <a:pt x="0" y="8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287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0" name="Freeform 182">
              <a:extLst>
                <a:ext uri="{FF2B5EF4-FFF2-40B4-BE49-F238E27FC236}">
                  <a16:creationId xmlns:a16="http://schemas.microsoft.com/office/drawing/2014/main" id="{0E11AEC3-3BD2-4755-A92A-AB51F4A75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46238" y="4462463"/>
              <a:ext cx="203200" cy="38100"/>
            </a:xfrm>
            <a:custGeom>
              <a:avLst/>
              <a:gdLst>
                <a:gd name="T0" fmla="*/ 2 w 54"/>
                <a:gd name="T1" fmla="*/ 10 h 10"/>
                <a:gd name="T2" fmla="*/ 0 w 54"/>
                <a:gd name="T3" fmla="*/ 10 h 10"/>
                <a:gd name="T4" fmla="*/ 1 w 54"/>
                <a:gd name="T5" fmla="*/ 3 h 10"/>
                <a:gd name="T6" fmla="*/ 1 w 54"/>
                <a:gd name="T7" fmla="*/ 3 h 10"/>
                <a:gd name="T8" fmla="*/ 1 w 54"/>
                <a:gd name="T9" fmla="*/ 3 h 10"/>
                <a:gd name="T10" fmla="*/ 1 w 54"/>
                <a:gd name="T11" fmla="*/ 3 h 10"/>
                <a:gd name="T12" fmla="*/ 1 w 54"/>
                <a:gd name="T13" fmla="*/ 3 h 10"/>
                <a:gd name="T14" fmla="*/ 1 w 54"/>
                <a:gd name="T15" fmla="*/ 3 h 10"/>
                <a:gd name="T16" fmla="*/ 1 w 54"/>
                <a:gd name="T17" fmla="*/ 3 h 10"/>
                <a:gd name="T18" fmla="*/ 1 w 54"/>
                <a:gd name="T19" fmla="*/ 3 h 10"/>
                <a:gd name="T20" fmla="*/ 1 w 54"/>
                <a:gd name="T21" fmla="*/ 3 h 10"/>
                <a:gd name="T22" fmla="*/ 1 w 54"/>
                <a:gd name="T23" fmla="*/ 3 h 10"/>
                <a:gd name="T24" fmla="*/ 1 w 54"/>
                <a:gd name="T25" fmla="*/ 3 h 10"/>
                <a:gd name="T26" fmla="*/ 1 w 54"/>
                <a:gd name="T27" fmla="*/ 3 h 10"/>
                <a:gd name="T28" fmla="*/ 1 w 54"/>
                <a:gd name="T29" fmla="*/ 3 h 10"/>
                <a:gd name="T30" fmla="*/ 1 w 54"/>
                <a:gd name="T31" fmla="*/ 3 h 10"/>
                <a:gd name="T32" fmla="*/ 1 w 54"/>
                <a:gd name="T33" fmla="*/ 3 h 10"/>
                <a:gd name="T34" fmla="*/ 1 w 54"/>
                <a:gd name="T35" fmla="*/ 2 h 10"/>
                <a:gd name="T36" fmla="*/ 2 w 54"/>
                <a:gd name="T37" fmla="*/ 2 h 10"/>
                <a:gd name="T38" fmla="*/ 2 w 54"/>
                <a:gd name="T39" fmla="*/ 2 h 10"/>
                <a:gd name="T40" fmla="*/ 2 w 54"/>
                <a:gd name="T41" fmla="*/ 2 h 10"/>
                <a:gd name="T42" fmla="*/ 2 w 54"/>
                <a:gd name="T43" fmla="*/ 2 h 10"/>
                <a:gd name="T44" fmla="*/ 2 w 54"/>
                <a:gd name="T45" fmla="*/ 2 h 10"/>
                <a:gd name="T46" fmla="*/ 2 w 54"/>
                <a:gd name="T47" fmla="*/ 2 h 10"/>
                <a:gd name="T48" fmla="*/ 2 w 54"/>
                <a:gd name="T49" fmla="*/ 2 h 10"/>
                <a:gd name="T50" fmla="*/ 2 w 54"/>
                <a:gd name="T51" fmla="*/ 2 h 10"/>
                <a:gd name="T52" fmla="*/ 2 w 54"/>
                <a:gd name="T53" fmla="*/ 2 h 10"/>
                <a:gd name="T54" fmla="*/ 2 w 54"/>
                <a:gd name="T55" fmla="*/ 2 h 10"/>
                <a:gd name="T56" fmla="*/ 2 w 54"/>
                <a:gd name="T57" fmla="*/ 2 h 10"/>
                <a:gd name="T58" fmla="*/ 2 w 54"/>
                <a:gd name="T59" fmla="*/ 2 h 10"/>
                <a:gd name="T60" fmla="*/ 2 w 54"/>
                <a:gd name="T61" fmla="*/ 2 h 10"/>
                <a:gd name="T62" fmla="*/ 2 w 54"/>
                <a:gd name="T63" fmla="*/ 2 h 10"/>
                <a:gd name="T64" fmla="*/ 2 w 54"/>
                <a:gd name="T65" fmla="*/ 2 h 10"/>
                <a:gd name="T66" fmla="*/ 2 w 54"/>
                <a:gd name="T67" fmla="*/ 1 h 10"/>
                <a:gd name="T68" fmla="*/ 34 w 54"/>
                <a:gd name="T69" fmla="*/ 1 h 10"/>
                <a:gd name="T70" fmla="*/ 54 w 54"/>
                <a:gd name="T71" fmla="*/ 0 h 10"/>
                <a:gd name="T72" fmla="*/ 2 w 54"/>
                <a:gd name="T7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10">
                  <a:moveTo>
                    <a:pt x="2" y="10"/>
                  </a:moveTo>
                  <a:cubicBezTo>
                    <a:pt x="1" y="10"/>
                    <a:pt x="1" y="10"/>
                    <a:pt x="0" y="10"/>
                  </a:cubicBezTo>
                  <a:cubicBezTo>
                    <a:pt x="0" y="7"/>
                    <a:pt x="1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9" y="1"/>
                    <a:pt x="23" y="1"/>
                    <a:pt x="34" y="1"/>
                  </a:cubicBezTo>
                  <a:cubicBezTo>
                    <a:pt x="44" y="1"/>
                    <a:pt x="52" y="1"/>
                    <a:pt x="54" y="0"/>
                  </a:cubicBezTo>
                  <a:cubicBezTo>
                    <a:pt x="46" y="9"/>
                    <a:pt x="18" y="10"/>
                    <a:pt x="2" y="10"/>
                  </a:cubicBezTo>
                </a:path>
              </a:pathLst>
            </a:custGeom>
            <a:solidFill>
              <a:srgbClr val="E9A5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1" name="Freeform 183">
              <a:extLst>
                <a:ext uri="{FF2B5EF4-FFF2-40B4-BE49-F238E27FC236}">
                  <a16:creationId xmlns:a16="http://schemas.microsoft.com/office/drawing/2014/main" id="{E1C46F9A-776C-47C1-91D3-00A8A681D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8263" y="4379913"/>
              <a:ext cx="133350" cy="55563"/>
            </a:xfrm>
            <a:custGeom>
              <a:avLst/>
              <a:gdLst>
                <a:gd name="T0" fmla="*/ 3 w 35"/>
                <a:gd name="T1" fmla="*/ 7 h 15"/>
                <a:gd name="T2" fmla="*/ 17 w 35"/>
                <a:gd name="T3" fmla="*/ 6 h 15"/>
                <a:gd name="T4" fmla="*/ 32 w 35"/>
                <a:gd name="T5" fmla="*/ 4 h 15"/>
                <a:gd name="T6" fmla="*/ 29 w 35"/>
                <a:gd name="T7" fmla="*/ 12 h 15"/>
                <a:gd name="T8" fmla="*/ 4 w 35"/>
                <a:gd name="T9" fmla="*/ 15 h 15"/>
                <a:gd name="T10" fmla="*/ 0 w 35"/>
                <a:gd name="T11" fmla="*/ 12 h 15"/>
                <a:gd name="T12" fmla="*/ 3 w 35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5">
                  <a:moveTo>
                    <a:pt x="3" y="7"/>
                  </a:moveTo>
                  <a:cubicBezTo>
                    <a:pt x="3" y="7"/>
                    <a:pt x="12" y="7"/>
                    <a:pt x="17" y="6"/>
                  </a:cubicBezTo>
                  <a:cubicBezTo>
                    <a:pt x="22" y="5"/>
                    <a:pt x="30" y="0"/>
                    <a:pt x="32" y="4"/>
                  </a:cubicBezTo>
                  <a:cubicBezTo>
                    <a:pt x="35" y="8"/>
                    <a:pt x="31" y="10"/>
                    <a:pt x="29" y="12"/>
                  </a:cubicBezTo>
                  <a:cubicBezTo>
                    <a:pt x="26" y="13"/>
                    <a:pt x="4" y="15"/>
                    <a:pt x="4" y="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7"/>
                    <a:pt x="3" y="7"/>
                    <a:pt x="3" y="7"/>
                  </a:cubicBezTo>
                </a:path>
              </a:pathLst>
            </a:custGeom>
            <a:solidFill>
              <a:srgbClr val="F58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2" name="Freeform 184">
              <a:extLst>
                <a:ext uri="{FF2B5EF4-FFF2-40B4-BE49-F238E27FC236}">
                  <a16:creationId xmlns:a16="http://schemas.microsoft.com/office/drawing/2014/main" id="{5558FD5C-8715-4CE6-ACE5-5152ED276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65263" y="4194175"/>
              <a:ext cx="165100" cy="254000"/>
            </a:xfrm>
            <a:custGeom>
              <a:avLst/>
              <a:gdLst>
                <a:gd name="T0" fmla="*/ 24 w 44"/>
                <a:gd name="T1" fmla="*/ 0 h 67"/>
                <a:gd name="T2" fmla="*/ 27 w 44"/>
                <a:gd name="T3" fmla="*/ 25 h 67"/>
                <a:gd name="T4" fmla="*/ 27 w 44"/>
                <a:gd name="T5" fmla="*/ 53 h 67"/>
                <a:gd name="T6" fmla="*/ 44 w 44"/>
                <a:gd name="T7" fmla="*/ 54 h 67"/>
                <a:gd name="T8" fmla="*/ 40 w 44"/>
                <a:gd name="T9" fmla="*/ 63 h 67"/>
                <a:gd name="T10" fmla="*/ 29 w 44"/>
                <a:gd name="T11" fmla="*/ 66 h 67"/>
                <a:gd name="T12" fmla="*/ 4 w 44"/>
                <a:gd name="T13" fmla="*/ 56 h 67"/>
                <a:gd name="T14" fmla="*/ 24 w 44"/>
                <a:gd name="T1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7">
                  <a:moveTo>
                    <a:pt x="24" y="0"/>
                  </a:moveTo>
                  <a:cubicBezTo>
                    <a:pt x="24" y="0"/>
                    <a:pt x="27" y="10"/>
                    <a:pt x="27" y="25"/>
                  </a:cubicBezTo>
                  <a:cubicBezTo>
                    <a:pt x="27" y="39"/>
                    <a:pt x="17" y="52"/>
                    <a:pt x="27" y="53"/>
                  </a:cubicBezTo>
                  <a:cubicBezTo>
                    <a:pt x="38" y="55"/>
                    <a:pt x="44" y="54"/>
                    <a:pt x="44" y="54"/>
                  </a:cubicBezTo>
                  <a:cubicBezTo>
                    <a:pt x="44" y="54"/>
                    <a:pt x="43" y="60"/>
                    <a:pt x="40" y="63"/>
                  </a:cubicBezTo>
                  <a:cubicBezTo>
                    <a:pt x="36" y="67"/>
                    <a:pt x="29" y="66"/>
                    <a:pt x="29" y="66"/>
                  </a:cubicBezTo>
                  <a:cubicBezTo>
                    <a:pt x="29" y="66"/>
                    <a:pt x="7" y="61"/>
                    <a:pt x="4" y="56"/>
                  </a:cubicBezTo>
                  <a:cubicBezTo>
                    <a:pt x="0" y="51"/>
                    <a:pt x="24" y="0"/>
                    <a:pt x="24" y="0"/>
                  </a:cubicBezTo>
                </a:path>
              </a:pathLst>
            </a:custGeom>
            <a:solidFill>
              <a:srgbClr val="BA4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3" name="Oval 185">
              <a:extLst>
                <a:ext uri="{FF2B5EF4-FFF2-40B4-BE49-F238E27FC236}">
                  <a16:creationId xmlns:a16="http://schemas.microsoft.com/office/drawing/2014/main" id="{6B8C57E0-6A57-4228-B5C6-D9A05903B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57263" y="4911725"/>
              <a:ext cx="60325" cy="57150"/>
            </a:xfrm>
            <a:prstGeom prst="ellipse">
              <a:avLst/>
            </a:prstGeom>
            <a:solidFill>
              <a:srgbClr val="C2D0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4" name="Freeform 186">
              <a:extLst>
                <a:ext uri="{FF2B5EF4-FFF2-40B4-BE49-F238E27FC236}">
                  <a16:creationId xmlns:a16="http://schemas.microsoft.com/office/drawing/2014/main" id="{23FA0807-A028-41ED-B670-1727ECFE8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4391025"/>
              <a:ext cx="365125" cy="558800"/>
            </a:xfrm>
            <a:custGeom>
              <a:avLst/>
              <a:gdLst>
                <a:gd name="T0" fmla="*/ 94 w 97"/>
                <a:gd name="T1" fmla="*/ 148 h 148"/>
                <a:gd name="T2" fmla="*/ 92 w 97"/>
                <a:gd name="T3" fmla="*/ 146 h 148"/>
                <a:gd name="T4" fmla="*/ 22 w 97"/>
                <a:gd name="T5" fmla="*/ 20 h 148"/>
                <a:gd name="T6" fmla="*/ 21 w 97"/>
                <a:gd name="T7" fmla="*/ 17 h 148"/>
                <a:gd name="T8" fmla="*/ 21 w 97"/>
                <a:gd name="T9" fmla="*/ 8 h 148"/>
                <a:gd name="T10" fmla="*/ 20 w 97"/>
                <a:gd name="T11" fmla="*/ 6 h 148"/>
                <a:gd name="T12" fmla="*/ 17 w 97"/>
                <a:gd name="T13" fmla="*/ 6 h 148"/>
                <a:gd name="T14" fmla="*/ 5 w 97"/>
                <a:gd name="T15" fmla="*/ 13 h 148"/>
                <a:gd name="T16" fmla="*/ 1 w 97"/>
                <a:gd name="T17" fmla="*/ 12 h 148"/>
                <a:gd name="T18" fmla="*/ 2 w 97"/>
                <a:gd name="T19" fmla="*/ 9 h 148"/>
                <a:gd name="T20" fmla="*/ 14 w 97"/>
                <a:gd name="T21" fmla="*/ 1 h 148"/>
                <a:gd name="T22" fmla="*/ 22 w 97"/>
                <a:gd name="T23" fmla="*/ 1 h 148"/>
                <a:gd name="T24" fmla="*/ 27 w 97"/>
                <a:gd name="T25" fmla="*/ 8 h 148"/>
                <a:gd name="T26" fmla="*/ 27 w 97"/>
                <a:gd name="T27" fmla="*/ 17 h 148"/>
                <a:gd name="T28" fmla="*/ 27 w 97"/>
                <a:gd name="T29" fmla="*/ 18 h 148"/>
                <a:gd name="T30" fmla="*/ 96 w 97"/>
                <a:gd name="T31" fmla="*/ 144 h 148"/>
                <a:gd name="T32" fmla="*/ 95 w 97"/>
                <a:gd name="T33" fmla="*/ 148 h 148"/>
                <a:gd name="T34" fmla="*/ 94 w 97"/>
                <a:gd name="T3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148">
                  <a:moveTo>
                    <a:pt x="94" y="148"/>
                  </a:moveTo>
                  <a:cubicBezTo>
                    <a:pt x="93" y="148"/>
                    <a:pt x="92" y="147"/>
                    <a:pt x="92" y="146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1" y="18"/>
                    <a:pt x="21" y="1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0" y="6"/>
                    <a:pt x="20" y="6"/>
                  </a:cubicBezTo>
                  <a:cubicBezTo>
                    <a:pt x="19" y="5"/>
                    <a:pt x="18" y="5"/>
                    <a:pt x="17" y="6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3"/>
                    <a:pt x="1" y="12"/>
                  </a:cubicBezTo>
                  <a:cubicBezTo>
                    <a:pt x="0" y="11"/>
                    <a:pt x="1" y="9"/>
                    <a:pt x="2" y="9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5" y="3"/>
                    <a:pt x="27" y="5"/>
                    <a:pt x="27" y="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8"/>
                    <a:pt x="27" y="18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7" y="145"/>
                    <a:pt x="96" y="147"/>
                    <a:pt x="95" y="148"/>
                  </a:cubicBezTo>
                  <a:cubicBezTo>
                    <a:pt x="95" y="148"/>
                    <a:pt x="94" y="148"/>
                    <a:pt x="94" y="148"/>
                  </a:cubicBezTo>
                </a:path>
              </a:pathLst>
            </a:custGeom>
            <a:solidFill>
              <a:srgbClr val="EF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5" name="Oval 187">
              <a:extLst>
                <a:ext uri="{FF2B5EF4-FFF2-40B4-BE49-F238E27FC236}">
                  <a16:creationId xmlns:a16="http://schemas.microsoft.com/office/drawing/2014/main" id="{80AFA2C0-26F4-4AE7-AE82-F193E0B07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33451" y="4930775"/>
              <a:ext cx="14288" cy="15875"/>
            </a:xfrm>
            <a:prstGeom prst="ellipse">
              <a:avLst/>
            </a:pr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6" name="Freeform 188">
              <a:extLst>
                <a:ext uri="{FF2B5EF4-FFF2-40B4-BE49-F238E27FC236}">
                  <a16:creationId xmlns:a16="http://schemas.microsoft.com/office/drawing/2014/main" id="{91E9A0CE-4796-4B86-B91C-B8EE2D5F7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70051" y="4137025"/>
              <a:ext cx="306388" cy="333375"/>
            </a:xfrm>
            <a:custGeom>
              <a:avLst/>
              <a:gdLst>
                <a:gd name="T0" fmla="*/ 58 w 81"/>
                <a:gd name="T1" fmla="*/ 3 h 88"/>
                <a:gd name="T2" fmla="*/ 77 w 81"/>
                <a:gd name="T3" fmla="*/ 12 h 88"/>
                <a:gd name="T4" fmla="*/ 77 w 81"/>
                <a:gd name="T5" fmla="*/ 46 h 88"/>
                <a:gd name="T6" fmla="*/ 60 w 81"/>
                <a:gd name="T7" fmla="*/ 86 h 88"/>
                <a:gd name="T8" fmla="*/ 4 w 81"/>
                <a:gd name="T9" fmla="*/ 86 h 88"/>
                <a:gd name="T10" fmla="*/ 35 w 81"/>
                <a:gd name="T11" fmla="*/ 13 h 88"/>
                <a:gd name="T12" fmla="*/ 58 w 81"/>
                <a:gd name="T13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88">
                  <a:moveTo>
                    <a:pt x="58" y="3"/>
                  </a:moveTo>
                  <a:cubicBezTo>
                    <a:pt x="58" y="3"/>
                    <a:pt x="75" y="3"/>
                    <a:pt x="77" y="12"/>
                  </a:cubicBezTo>
                  <a:cubicBezTo>
                    <a:pt x="80" y="20"/>
                    <a:pt x="81" y="38"/>
                    <a:pt x="77" y="46"/>
                  </a:cubicBezTo>
                  <a:cubicBezTo>
                    <a:pt x="57" y="86"/>
                    <a:pt x="65" y="85"/>
                    <a:pt x="60" y="86"/>
                  </a:cubicBezTo>
                  <a:cubicBezTo>
                    <a:pt x="54" y="88"/>
                    <a:pt x="7" y="87"/>
                    <a:pt x="4" y="86"/>
                  </a:cubicBezTo>
                  <a:cubicBezTo>
                    <a:pt x="0" y="85"/>
                    <a:pt x="10" y="35"/>
                    <a:pt x="35" y="13"/>
                  </a:cubicBezTo>
                  <a:cubicBezTo>
                    <a:pt x="49" y="0"/>
                    <a:pt x="58" y="3"/>
                    <a:pt x="58" y="3"/>
                  </a:cubicBezTo>
                </a:path>
              </a:pathLst>
            </a:custGeom>
            <a:solidFill>
              <a:srgbClr val="F16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7" name="Freeform 189">
              <a:extLst>
                <a:ext uri="{FF2B5EF4-FFF2-40B4-BE49-F238E27FC236}">
                  <a16:creationId xmlns:a16="http://schemas.microsoft.com/office/drawing/2014/main" id="{6544051C-0EFA-4799-B1CC-8DE9CCE62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4801" y="4156075"/>
              <a:ext cx="115888" cy="295275"/>
            </a:xfrm>
            <a:custGeom>
              <a:avLst/>
              <a:gdLst>
                <a:gd name="T0" fmla="*/ 31 w 31"/>
                <a:gd name="T1" fmla="*/ 78 h 78"/>
                <a:gd name="T2" fmla="*/ 2 w 31"/>
                <a:gd name="T3" fmla="*/ 52 h 78"/>
                <a:gd name="T4" fmla="*/ 19 w 31"/>
                <a:gd name="T5" fmla="*/ 1 h 78"/>
                <a:gd name="T6" fmla="*/ 20 w 31"/>
                <a:gd name="T7" fmla="*/ 0 h 78"/>
                <a:gd name="T8" fmla="*/ 20 w 31"/>
                <a:gd name="T9" fmla="*/ 0 h 78"/>
                <a:gd name="T10" fmla="*/ 19 w 31"/>
                <a:gd name="T11" fmla="*/ 2 h 78"/>
                <a:gd name="T12" fmla="*/ 16 w 31"/>
                <a:gd name="T13" fmla="*/ 65 h 78"/>
                <a:gd name="T14" fmla="*/ 31 w 31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8">
                  <a:moveTo>
                    <a:pt x="31" y="78"/>
                  </a:moveTo>
                  <a:cubicBezTo>
                    <a:pt x="29" y="77"/>
                    <a:pt x="4" y="70"/>
                    <a:pt x="2" y="52"/>
                  </a:cubicBezTo>
                  <a:cubicBezTo>
                    <a:pt x="0" y="36"/>
                    <a:pt x="15" y="8"/>
                    <a:pt x="19" y="1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2"/>
                  </a:cubicBezTo>
                  <a:cubicBezTo>
                    <a:pt x="18" y="6"/>
                    <a:pt x="8" y="43"/>
                    <a:pt x="16" y="65"/>
                  </a:cubicBezTo>
                  <a:cubicBezTo>
                    <a:pt x="18" y="71"/>
                    <a:pt x="24" y="75"/>
                    <a:pt x="31" y="78"/>
                  </a:cubicBezTo>
                </a:path>
              </a:pathLst>
            </a:custGeom>
            <a:solidFill>
              <a:srgbClr val="ED27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8" name="Freeform 190">
              <a:extLst>
                <a:ext uri="{FF2B5EF4-FFF2-40B4-BE49-F238E27FC236}">
                  <a16:creationId xmlns:a16="http://schemas.microsoft.com/office/drawing/2014/main" id="{E8C935BE-7079-46C9-BA39-04B316AD4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8913" y="4081463"/>
              <a:ext cx="95250" cy="123825"/>
            </a:xfrm>
            <a:custGeom>
              <a:avLst/>
              <a:gdLst>
                <a:gd name="T0" fmla="*/ 60 w 60"/>
                <a:gd name="T1" fmla="*/ 12 h 78"/>
                <a:gd name="T2" fmla="*/ 53 w 60"/>
                <a:gd name="T3" fmla="*/ 78 h 78"/>
                <a:gd name="T4" fmla="*/ 0 w 60"/>
                <a:gd name="T5" fmla="*/ 47 h 78"/>
                <a:gd name="T6" fmla="*/ 29 w 60"/>
                <a:gd name="T7" fmla="*/ 0 h 78"/>
                <a:gd name="T8" fmla="*/ 60 w 60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8">
                  <a:moveTo>
                    <a:pt x="60" y="12"/>
                  </a:moveTo>
                  <a:lnTo>
                    <a:pt x="53" y="78"/>
                  </a:lnTo>
                  <a:lnTo>
                    <a:pt x="0" y="47"/>
                  </a:lnTo>
                  <a:lnTo>
                    <a:pt x="29" y="0"/>
                  </a:lnTo>
                  <a:lnTo>
                    <a:pt x="60" y="12"/>
                  </a:ln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9" name="Freeform 191">
              <a:extLst>
                <a:ext uri="{FF2B5EF4-FFF2-40B4-BE49-F238E27FC236}">
                  <a16:creationId xmlns:a16="http://schemas.microsoft.com/office/drawing/2014/main" id="{FAD931F7-CF53-49F1-8321-031FA99EE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8913" y="4081463"/>
              <a:ext cx="95250" cy="123825"/>
            </a:xfrm>
            <a:custGeom>
              <a:avLst/>
              <a:gdLst>
                <a:gd name="T0" fmla="*/ 60 w 60"/>
                <a:gd name="T1" fmla="*/ 12 h 78"/>
                <a:gd name="T2" fmla="*/ 53 w 60"/>
                <a:gd name="T3" fmla="*/ 78 h 78"/>
                <a:gd name="T4" fmla="*/ 0 w 60"/>
                <a:gd name="T5" fmla="*/ 47 h 78"/>
                <a:gd name="T6" fmla="*/ 29 w 60"/>
                <a:gd name="T7" fmla="*/ 0 h 78"/>
                <a:gd name="T8" fmla="*/ 60 w 60"/>
                <a:gd name="T9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8">
                  <a:moveTo>
                    <a:pt x="60" y="12"/>
                  </a:moveTo>
                  <a:lnTo>
                    <a:pt x="53" y="78"/>
                  </a:lnTo>
                  <a:lnTo>
                    <a:pt x="0" y="47"/>
                  </a:lnTo>
                  <a:lnTo>
                    <a:pt x="29" y="0"/>
                  </a:lnTo>
                  <a:lnTo>
                    <a:pt x="6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0" name="Freeform 192">
              <a:extLst>
                <a:ext uri="{FF2B5EF4-FFF2-40B4-BE49-F238E27FC236}">
                  <a16:creationId xmlns:a16="http://schemas.microsoft.com/office/drawing/2014/main" id="{4755DFDC-32EA-4836-8085-73632ECC1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1601" y="4122738"/>
              <a:ext cx="3175" cy="33338"/>
            </a:xfrm>
            <a:custGeom>
              <a:avLst/>
              <a:gdLst>
                <a:gd name="T0" fmla="*/ 0 w 1"/>
                <a:gd name="T1" fmla="*/ 9 h 9"/>
                <a:gd name="T2" fmla="*/ 0 w 1"/>
                <a:gd name="T3" fmla="*/ 9 h 9"/>
                <a:gd name="T4" fmla="*/ 1 w 1"/>
                <a:gd name="T5" fmla="*/ 0 h 9"/>
                <a:gd name="T6" fmla="*/ 1 w 1"/>
                <a:gd name="T7" fmla="*/ 0 h 9"/>
                <a:gd name="T8" fmla="*/ 0 w 1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9"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</a:path>
              </a:pathLst>
            </a:custGeom>
            <a:solidFill>
              <a:srgbClr val="C587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1" name="Freeform 193">
              <a:extLst>
                <a:ext uri="{FF2B5EF4-FFF2-40B4-BE49-F238E27FC236}">
                  <a16:creationId xmlns:a16="http://schemas.microsoft.com/office/drawing/2014/main" id="{2849F88B-1AE9-4EFA-B526-6613A793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0813" y="4106863"/>
              <a:ext cx="52388" cy="49213"/>
            </a:xfrm>
            <a:custGeom>
              <a:avLst/>
              <a:gdLst>
                <a:gd name="T0" fmla="*/ 13 w 14"/>
                <a:gd name="T1" fmla="*/ 13 h 13"/>
                <a:gd name="T2" fmla="*/ 9 w 14"/>
                <a:gd name="T3" fmla="*/ 11 h 13"/>
                <a:gd name="T4" fmla="*/ 0 w 14"/>
                <a:gd name="T5" fmla="*/ 0 h 13"/>
                <a:gd name="T6" fmla="*/ 2 w 14"/>
                <a:gd name="T7" fmla="*/ 0 h 13"/>
                <a:gd name="T8" fmla="*/ 6 w 14"/>
                <a:gd name="T9" fmla="*/ 3 h 13"/>
                <a:gd name="T10" fmla="*/ 14 w 14"/>
                <a:gd name="T11" fmla="*/ 4 h 13"/>
                <a:gd name="T12" fmla="*/ 13 w 14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13" y="13"/>
                  </a:moveTo>
                  <a:cubicBezTo>
                    <a:pt x="12" y="13"/>
                    <a:pt x="10" y="12"/>
                    <a:pt x="9" y="11"/>
                  </a:cubicBezTo>
                  <a:cubicBezTo>
                    <a:pt x="6" y="9"/>
                    <a:pt x="2" y="5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4" y="1"/>
                    <a:pt x="5" y="2"/>
                    <a:pt x="6" y="3"/>
                  </a:cubicBezTo>
                  <a:cubicBezTo>
                    <a:pt x="8" y="4"/>
                    <a:pt x="11" y="4"/>
                    <a:pt x="14" y="4"/>
                  </a:cubicBezTo>
                  <a:cubicBezTo>
                    <a:pt x="13" y="13"/>
                    <a:pt x="13" y="13"/>
                    <a:pt x="13" y="13"/>
                  </a:cubicBezTo>
                </a:path>
              </a:pathLst>
            </a:custGeom>
            <a:solidFill>
              <a:srgbClr val="F266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2" name="Freeform 194">
              <a:extLst>
                <a:ext uri="{FF2B5EF4-FFF2-40B4-BE49-F238E27FC236}">
                  <a16:creationId xmlns:a16="http://schemas.microsoft.com/office/drawing/2014/main" id="{D5B66A42-3846-4673-A339-0745D770E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8263" y="4114800"/>
              <a:ext cx="12700" cy="41275"/>
            </a:xfrm>
            <a:custGeom>
              <a:avLst/>
              <a:gdLst>
                <a:gd name="T0" fmla="*/ 0 w 3"/>
                <a:gd name="T1" fmla="*/ 11 h 11"/>
                <a:gd name="T2" fmla="*/ 0 w 3"/>
                <a:gd name="T3" fmla="*/ 10 h 11"/>
                <a:gd name="T4" fmla="*/ 0 w 3"/>
                <a:gd name="T5" fmla="*/ 0 h 11"/>
                <a:gd name="T6" fmla="*/ 2 w 3"/>
                <a:gd name="T7" fmla="*/ 0 h 11"/>
                <a:gd name="T8" fmla="*/ 0 w 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0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3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9"/>
                    <a:pt x="0" y="11"/>
                  </a:cubicBezTo>
                  <a:close/>
                </a:path>
              </a:pathLst>
            </a:custGeom>
            <a:solidFill>
              <a:srgbClr val="232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3" name="Freeform 195">
              <a:extLst>
                <a:ext uri="{FF2B5EF4-FFF2-40B4-BE49-F238E27FC236}">
                  <a16:creationId xmlns:a16="http://schemas.microsoft.com/office/drawing/2014/main" id="{2CBC0836-2B35-44E6-AAC2-9BD61A981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9863" y="3963988"/>
              <a:ext cx="128588" cy="166688"/>
            </a:xfrm>
            <a:custGeom>
              <a:avLst/>
              <a:gdLst>
                <a:gd name="T0" fmla="*/ 19 w 34"/>
                <a:gd name="T1" fmla="*/ 1 h 44"/>
                <a:gd name="T2" fmla="*/ 24 w 34"/>
                <a:gd name="T3" fmla="*/ 6 h 44"/>
                <a:gd name="T4" fmla="*/ 30 w 34"/>
                <a:gd name="T5" fmla="*/ 19 h 44"/>
                <a:gd name="T6" fmla="*/ 33 w 34"/>
                <a:gd name="T7" fmla="*/ 39 h 44"/>
                <a:gd name="T8" fmla="*/ 11 w 34"/>
                <a:gd name="T9" fmla="*/ 41 h 44"/>
                <a:gd name="T10" fmla="*/ 0 w 34"/>
                <a:gd name="T11" fmla="*/ 20 h 44"/>
                <a:gd name="T12" fmla="*/ 19 w 34"/>
                <a:gd name="T13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4">
                  <a:moveTo>
                    <a:pt x="19" y="1"/>
                  </a:moveTo>
                  <a:cubicBezTo>
                    <a:pt x="19" y="1"/>
                    <a:pt x="20" y="1"/>
                    <a:pt x="24" y="6"/>
                  </a:cubicBezTo>
                  <a:cubicBezTo>
                    <a:pt x="26" y="10"/>
                    <a:pt x="28" y="14"/>
                    <a:pt x="30" y="19"/>
                  </a:cubicBezTo>
                  <a:cubicBezTo>
                    <a:pt x="32" y="25"/>
                    <a:pt x="34" y="32"/>
                    <a:pt x="33" y="39"/>
                  </a:cubicBezTo>
                  <a:cubicBezTo>
                    <a:pt x="32" y="43"/>
                    <a:pt x="17" y="44"/>
                    <a:pt x="11" y="41"/>
                  </a:cubicBezTo>
                  <a:cubicBezTo>
                    <a:pt x="5" y="37"/>
                    <a:pt x="0" y="27"/>
                    <a:pt x="0" y="20"/>
                  </a:cubicBezTo>
                  <a:cubicBezTo>
                    <a:pt x="0" y="13"/>
                    <a:pt x="16" y="0"/>
                    <a:pt x="19" y="1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4" name="Freeform 196">
              <a:extLst>
                <a:ext uri="{FF2B5EF4-FFF2-40B4-BE49-F238E27FC236}">
                  <a16:creationId xmlns:a16="http://schemas.microsoft.com/office/drawing/2014/main" id="{3AA0B3D2-7556-4EAE-B3FE-5340F7AB8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89076" y="3933825"/>
              <a:ext cx="185738" cy="173038"/>
            </a:xfrm>
            <a:custGeom>
              <a:avLst/>
              <a:gdLst>
                <a:gd name="T0" fmla="*/ 22 w 49"/>
                <a:gd name="T1" fmla="*/ 44 h 46"/>
                <a:gd name="T2" fmla="*/ 15 w 49"/>
                <a:gd name="T3" fmla="*/ 46 h 46"/>
                <a:gd name="T4" fmla="*/ 2 w 49"/>
                <a:gd name="T5" fmla="*/ 34 h 46"/>
                <a:gd name="T6" fmla="*/ 0 w 49"/>
                <a:gd name="T7" fmla="*/ 24 h 46"/>
                <a:gd name="T8" fmla="*/ 27 w 49"/>
                <a:gd name="T9" fmla="*/ 1 h 46"/>
                <a:gd name="T10" fmla="*/ 33 w 49"/>
                <a:gd name="T11" fmla="*/ 2 h 46"/>
                <a:gd name="T12" fmla="*/ 41 w 49"/>
                <a:gd name="T13" fmla="*/ 4 h 46"/>
                <a:gd name="T14" fmla="*/ 46 w 49"/>
                <a:gd name="T15" fmla="*/ 6 h 46"/>
                <a:gd name="T16" fmla="*/ 39 w 49"/>
                <a:gd name="T17" fmla="*/ 17 h 46"/>
                <a:gd name="T18" fmla="*/ 22 w 49"/>
                <a:gd name="T19" fmla="*/ 4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6">
                  <a:moveTo>
                    <a:pt x="22" y="44"/>
                  </a:moveTo>
                  <a:cubicBezTo>
                    <a:pt x="22" y="46"/>
                    <a:pt x="20" y="46"/>
                    <a:pt x="15" y="46"/>
                  </a:cubicBezTo>
                  <a:cubicBezTo>
                    <a:pt x="10" y="46"/>
                    <a:pt x="4" y="42"/>
                    <a:pt x="2" y="34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1" y="5"/>
                    <a:pt x="22" y="3"/>
                    <a:pt x="27" y="1"/>
                  </a:cubicBezTo>
                  <a:cubicBezTo>
                    <a:pt x="30" y="0"/>
                    <a:pt x="31" y="0"/>
                    <a:pt x="33" y="2"/>
                  </a:cubicBezTo>
                  <a:cubicBezTo>
                    <a:pt x="35" y="4"/>
                    <a:pt x="38" y="5"/>
                    <a:pt x="41" y="4"/>
                  </a:cubicBezTo>
                  <a:cubicBezTo>
                    <a:pt x="42" y="4"/>
                    <a:pt x="45" y="4"/>
                    <a:pt x="46" y="6"/>
                  </a:cubicBezTo>
                  <a:cubicBezTo>
                    <a:pt x="49" y="11"/>
                    <a:pt x="49" y="17"/>
                    <a:pt x="39" y="17"/>
                  </a:cubicBezTo>
                  <a:cubicBezTo>
                    <a:pt x="17" y="17"/>
                    <a:pt x="24" y="40"/>
                    <a:pt x="22" y="44"/>
                  </a:cubicBezTo>
                </a:path>
              </a:pathLst>
            </a:custGeom>
            <a:solidFill>
              <a:srgbClr val="2A2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5" name="Freeform 197">
              <a:extLst>
                <a:ext uri="{FF2B5EF4-FFF2-40B4-BE49-F238E27FC236}">
                  <a16:creationId xmlns:a16="http://schemas.microsoft.com/office/drawing/2014/main" id="{265E8EF5-792A-447D-8581-05F934BC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89076" y="3933825"/>
              <a:ext cx="139700" cy="139700"/>
            </a:xfrm>
            <a:custGeom>
              <a:avLst/>
              <a:gdLst>
                <a:gd name="T0" fmla="*/ 37 w 37"/>
                <a:gd name="T1" fmla="*/ 4 h 37"/>
                <a:gd name="T2" fmla="*/ 33 w 37"/>
                <a:gd name="T3" fmla="*/ 2 h 37"/>
                <a:gd name="T4" fmla="*/ 27 w 37"/>
                <a:gd name="T5" fmla="*/ 1 h 37"/>
                <a:gd name="T6" fmla="*/ 0 w 37"/>
                <a:gd name="T7" fmla="*/ 24 h 37"/>
                <a:gd name="T8" fmla="*/ 2 w 37"/>
                <a:gd name="T9" fmla="*/ 34 h 37"/>
                <a:gd name="T10" fmla="*/ 3 w 37"/>
                <a:gd name="T11" fmla="*/ 37 h 37"/>
                <a:gd name="T12" fmla="*/ 10 w 37"/>
                <a:gd name="T13" fmla="*/ 25 h 37"/>
                <a:gd name="T14" fmla="*/ 37 w 37"/>
                <a:gd name="T1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7" y="4"/>
                  </a:moveTo>
                  <a:cubicBezTo>
                    <a:pt x="35" y="4"/>
                    <a:pt x="34" y="3"/>
                    <a:pt x="33" y="2"/>
                  </a:cubicBezTo>
                  <a:cubicBezTo>
                    <a:pt x="31" y="0"/>
                    <a:pt x="30" y="0"/>
                    <a:pt x="27" y="1"/>
                  </a:cubicBezTo>
                  <a:cubicBezTo>
                    <a:pt x="22" y="3"/>
                    <a:pt x="1" y="5"/>
                    <a:pt x="0" y="24"/>
                  </a:cubicBezTo>
                  <a:cubicBezTo>
                    <a:pt x="0" y="26"/>
                    <a:pt x="2" y="31"/>
                    <a:pt x="2" y="34"/>
                  </a:cubicBezTo>
                  <a:cubicBezTo>
                    <a:pt x="2" y="35"/>
                    <a:pt x="3" y="36"/>
                    <a:pt x="3" y="37"/>
                  </a:cubicBezTo>
                  <a:cubicBezTo>
                    <a:pt x="3" y="34"/>
                    <a:pt x="4" y="30"/>
                    <a:pt x="10" y="25"/>
                  </a:cubicBezTo>
                  <a:cubicBezTo>
                    <a:pt x="21" y="16"/>
                    <a:pt x="36" y="13"/>
                    <a:pt x="37" y="4"/>
                  </a:cubicBezTo>
                </a:path>
              </a:pathLst>
            </a:custGeom>
            <a:solidFill>
              <a:srgbClr val="211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6" name="Freeform 198">
              <a:extLst>
                <a:ext uri="{FF2B5EF4-FFF2-40B4-BE49-F238E27FC236}">
                  <a16:creationId xmlns:a16="http://schemas.microsoft.com/office/drawing/2014/main" id="{5A6DD6D4-DB71-4F44-BEEF-B1815C812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3988" y="4027488"/>
              <a:ext cx="30163" cy="46038"/>
            </a:xfrm>
            <a:custGeom>
              <a:avLst/>
              <a:gdLst>
                <a:gd name="T0" fmla="*/ 8 w 8"/>
                <a:gd name="T1" fmla="*/ 6 h 12"/>
                <a:gd name="T2" fmla="*/ 4 w 8"/>
                <a:gd name="T3" fmla="*/ 1 h 12"/>
                <a:gd name="T4" fmla="*/ 3 w 8"/>
                <a:gd name="T5" fmla="*/ 10 h 12"/>
                <a:gd name="T6" fmla="*/ 8 w 8"/>
                <a:gd name="T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2">
                  <a:moveTo>
                    <a:pt x="8" y="6"/>
                  </a:moveTo>
                  <a:cubicBezTo>
                    <a:pt x="8" y="6"/>
                    <a:pt x="8" y="0"/>
                    <a:pt x="4" y="1"/>
                  </a:cubicBezTo>
                  <a:cubicBezTo>
                    <a:pt x="1" y="2"/>
                    <a:pt x="0" y="9"/>
                    <a:pt x="3" y="10"/>
                  </a:cubicBezTo>
                  <a:cubicBezTo>
                    <a:pt x="6" y="12"/>
                    <a:pt x="8" y="6"/>
                    <a:pt x="8" y="6"/>
                  </a:cubicBezTo>
                  <a:close/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7" name="Freeform 199">
              <a:extLst>
                <a:ext uri="{FF2B5EF4-FFF2-40B4-BE49-F238E27FC236}">
                  <a16:creationId xmlns:a16="http://schemas.microsoft.com/office/drawing/2014/main" id="{012A2139-849B-4D36-9683-2A866A063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30326" y="5059363"/>
              <a:ext cx="98425" cy="26988"/>
            </a:xfrm>
            <a:custGeom>
              <a:avLst/>
              <a:gdLst>
                <a:gd name="T0" fmla="*/ 2 w 26"/>
                <a:gd name="T1" fmla="*/ 7 h 7"/>
                <a:gd name="T2" fmla="*/ 0 w 26"/>
                <a:gd name="T3" fmla="*/ 5 h 7"/>
                <a:gd name="T4" fmla="*/ 2 w 26"/>
                <a:gd name="T5" fmla="*/ 3 h 7"/>
                <a:gd name="T6" fmla="*/ 24 w 26"/>
                <a:gd name="T7" fmla="*/ 0 h 7"/>
                <a:gd name="T8" fmla="*/ 26 w 26"/>
                <a:gd name="T9" fmla="*/ 2 h 7"/>
                <a:gd name="T10" fmla="*/ 24 w 26"/>
                <a:gd name="T11" fmla="*/ 4 h 7"/>
                <a:gd name="T12" fmla="*/ 3 w 26"/>
                <a:gd name="T13" fmla="*/ 7 h 7"/>
                <a:gd name="T14" fmla="*/ 2 w 2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7">
                  <a:moveTo>
                    <a:pt x="2" y="7"/>
                  </a:moveTo>
                  <a:cubicBezTo>
                    <a:pt x="1" y="7"/>
                    <a:pt x="1" y="6"/>
                    <a:pt x="0" y="5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5" y="4"/>
                    <a:pt x="24" y="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8" name="Freeform 200">
              <a:extLst>
                <a:ext uri="{FF2B5EF4-FFF2-40B4-BE49-F238E27FC236}">
                  <a16:creationId xmlns:a16="http://schemas.microsoft.com/office/drawing/2014/main" id="{A40BAA9A-B772-4084-A1C9-9B7DFC809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52551" y="4391025"/>
              <a:ext cx="139700" cy="63500"/>
            </a:xfrm>
            <a:custGeom>
              <a:avLst/>
              <a:gdLst>
                <a:gd name="T0" fmla="*/ 3 w 37"/>
                <a:gd name="T1" fmla="*/ 4 h 17"/>
                <a:gd name="T2" fmla="*/ 19 w 37"/>
                <a:gd name="T3" fmla="*/ 4 h 17"/>
                <a:gd name="T4" fmla="*/ 34 w 37"/>
                <a:gd name="T5" fmla="*/ 3 h 17"/>
                <a:gd name="T6" fmla="*/ 33 w 37"/>
                <a:gd name="T7" fmla="*/ 10 h 17"/>
                <a:gd name="T8" fmla="*/ 25 w 37"/>
                <a:gd name="T9" fmla="*/ 13 h 17"/>
                <a:gd name="T10" fmla="*/ 22 w 37"/>
                <a:gd name="T11" fmla="*/ 10 h 17"/>
                <a:gd name="T12" fmla="*/ 5 w 37"/>
                <a:gd name="T13" fmla="*/ 16 h 17"/>
                <a:gd name="T14" fmla="*/ 3 w 37"/>
                <a:gd name="T1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7">
                  <a:moveTo>
                    <a:pt x="3" y="4"/>
                  </a:moveTo>
                  <a:cubicBezTo>
                    <a:pt x="3" y="4"/>
                    <a:pt x="16" y="6"/>
                    <a:pt x="19" y="4"/>
                  </a:cubicBezTo>
                  <a:cubicBezTo>
                    <a:pt x="23" y="3"/>
                    <a:pt x="31" y="0"/>
                    <a:pt x="34" y="3"/>
                  </a:cubicBezTo>
                  <a:cubicBezTo>
                    <a:pt x="37" y="6"/>
                    <a:pt x="33" y="10"/>
                    <a:pt x="33" y="10"/>
                  </a:cubicBezTo>
                  <a:cubicBezTo>
                    <a:pt x="32" y="11"/>
                    <a:pt x="27" y="13"/>
                    <a:pt x="25" y="13"/>
                  </a:cubicBezTo>
                  <a:cubicBezTo>
                    <a:pt x="24" y="13"/>
                    <a:pt x="23" y="10"/>
                    <a:pt x="22" y="10"/>
                  </a:cubicBezTo>
                  <a:cubicBezTo>
                    <a:pt x="21" y="10"/>
                    <a:pt x="9" y="15"/>
                    <a:pt x="5" y="16"/>
                  </a:cubicBezTo>
                  <a:cubicBezTo>
                    <a:pt x="0" y="17"/>
                    <a:pt x="3" y="4"/>
                    <a:pt x="3" y="4"/>
                  </a:cubicBezTo>
                </a:path>
              </a:pathLst>
            </a:custGeom>
            <a:solidFill>
              <a:srgbClr val="F9A8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9" name="Freeform 201">
              <a:extLst>
                <a:ext uri="{FF2B5EF4-FFF2-40B4-BE49-F238E27FC236}">
                  <a16:creationId xmlns:a16="http://schemas.microsoft.com/office/drawing/2014/main" id="{BD023229-BF99-4D9E-9793-A1D5BB6B4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44638" y="4141788"/>
              <a:ext cx="230188" cy="339725"/>
            </a:xfrm>
            <a:custGeom>
              <a:avLst/>
              <a:gdLst>
                <a:gd name="T0" fmla="*/ 28 w 61"/>
                <a:gd name="T1" fmla="*/ 3 h 90"/>
                <a:gd name="T2" fmla="*/ 33 w 61"/>
                <a:gd name="T3" fmla="*/ 23 h 90"/>
                <a:gd name="T4" fmla="*/ 30 w 61"/>
                <a:gd name="T5" fmla="*/ 63 h 90"/>
                <a:gd name="T6" fmla="*/ 61 w 61"/>
                <a:gd name="T7" fmla="*/ 69 h 90"/>
                <a:gd name="T8" fmla="*/ 59 w 61"/>
                <a:gd name="T9" fmla="*/ 83 h 90"/>
                <a:gd name="T10" fmla="*/ 8 w 61"/>
                <a:gd name="T11" fmla="*/ 69 h 90"/>
                <a:gd name="T12" fmla="*/ 11 w 61"/>
                <a:gd name="T13" fmla="*/ 6 h 90"/>
                <a:gd name="T14" fmla="*/ 28 w 61"/>
                <a:gd name="T15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90">
                  <a:moveTo>
                    <a:pt x="28" y="3"/>
                  </a:moveTo>
                  <a:cubicBezTo>
                    <a:pt x="28" y="3"/>
                    <a:pt x="35" y="8"/>
                    <a:pt x="33" y="23"/>
                  </a:cubicBezTo>
                  <a:cubicBezTo>
                    <a:pt x="32" y="37"/>
                    <a:pt x="26" y="58"/>
                    <a:pt x="30" y="63"/>
                  </a:cubicBezTo>
                  <a:cubicBezTo>
                    <a:pt x="33" y="69"/>
                    <a:pt x="61" y="69"/>
                    <a:pt x="61" y="69"/>
                  </a:cubicBezTo>
                  <a:cubicBezTo>
                    <a:pt x="61" y="69"/>
                    <a:pt x="57" y="75"/>
                    <a:pt x="59" y="83"/>
                  </a:cubicBezTo>
                  <a:cubicBezTo>
                    <a:pt x="59" y="83"/>
                    <a:pt x="16" y="90"/>
                    <a:pt x="8" y="69"/>
                  </a:cubicBezTo>
                  <a:cubicBezTo>
                    <a:pt x="0" y="47"/>
                    <a:pt x="10" y="10"/>
                    <a:pt x="11" y="6"/>
                  </a:cubicBezTo>
                  <a:cubicBezTo>
                    <a:pt x="14" y="0"/>
                    <a:pt x="25" y="0"/>
                    <a:pt x="28" y="3"/>
                  </a:cubicBezTo>
                </a:path>
              </a:pathLst>
            </a:custGeom>
            <a:solidFill>
              <a:srgbClr val="F481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0" name="Freeform 202">
              <a:extLst>
                <a:ext uri="{FF2B5EF4-FFF2-40B4-BE49-F238E27FC236}">
                  <a16:creationId xmlns:a16="http://schemas.microsoft.com/office/drawing/2014/main" id="{E0303630-70A8-46BE-AE8F-27B64EB25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4421188"/>
              <a:ext cx="22225" cy="22225"/>
            </a:xfrm>
            <a:custGeom>
              <a:avLst/>
              <a:gdLst>
                <a:gd name="T0" fmla="*/ 6 w 6"/>
                <a:gd name="T1" fmla="*/ 2 h 6"/>
                <a:gd name="T2" fmla="*/ 4 w 6"/>
                <a:gd name="T3" fmla="*/ 5 h 6"/>
                <a:gd name="T4" fmla="*/ 0 w 6"/>
                <a:gd name="T5" fmla="*/ 4 h 6"/>
                <a:gd name="T6" fmla="*/ 2 w 6"/>
                <a:gd name="T7" fmla="*/ 0 h 6"/>
                <a:gd name="T8" fmla="*/ 6 w 6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6" y="4"/>
                    <a:pt x="5" y="5"/>
                    <a:pt x="4" y="5"/>
                  </a:cubicBezTo>
                  <a:cubicBezTo>
                    <a:pt x="2" y="6"/>
                    <a:pt x="1" y="5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1"/>
                    <a:pt x="6" y="2"/>
                  </a:cubicBezTo>
                </a:path>
              </a:pathLst>
            </a:custGeom>
            <a:solidFill>
              <a:srgbClr val="CB4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1" name="Freeform 203">
              <a:extLst>
                <a:ext uri="{FF2B5EF4-FFF2-40B4-BE49-F238E27FC236}">
                  <a16:creationId xmlns:a16="http://schemas.microsoft.com/office/drawing/2014/main" id="{C93F4A33-D176-4D17-ABBA-D8DACBEC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5563" y="44481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2 w 2"/>
                <a:gd name="T5" fmla="*/ 0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</a:path>
              </a:pathLst>
            </a:custGeom>
            <a:solidFill>
              <a:srgbClr val="FEF4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2" name="Freeform 204">
              <a:extLst>
                <a:ext uri="{FF2B5EF4-FFF2-40B4-BE49-F238E27FC236}">
                  <a16:creationId xmlns:a16="http://schemas.microsoft.com/office/drawing/2014/main" id="{E38FBA43-E175-4F45-BFCA-173B49C70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44323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AE7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3" name="Freeform 206">
              <a:extLst>
                <a:ext uri="{FF2B5EF4-FFF2-40B4-BE49-F238E27FC236}">
                  <a16:creationId xmlns:a16="http://schemas.microsoft.com/office/drawing/2014/main" id="{1894F139-AE58-4546-BC0A-2AD6842F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5563" y="4424363"/>
              <a:ext cx="44450" cy="26988"/>
            </a:xfrm>
            <a:custGeom>
              <a:avLst/>
              <a:gdLst>
                <a:gd name="T0" fmla="*/ 0 w 12"/>
                <a:gd name="T1" fmla="*/ 7 h 7"/>
                <a:gd name="T2" fmla="*/ 0 w 12"/>
                <a:gd name="T3" fmla="*/ 4 h 7"/>
                <a:gd name="T4" fmla="*/ 5 w 12"/>
                <a:gd name="T5" fmla="*/ 0 h 7"/>
                <a:gd name="T6" fmla="*/ 6 w 12"/>
                <a:gd name="T7" fmla="*/ 0 h 7"/>
                <a:gd name="T8" fmla="*/ 12 w 12"/>
                <a:gd name="T9" fmla="*/ 1 h 7"/>
                <a:gd name="T10" fmla="*/ 12 w 12"/>
                <a:gd name="T11" fmla="*/ 2 h 7"/>
                <a:gd name="T12" fmla="*/ 12 w 12"/>
                <a:gd name="T13" fmla="*/ 2 h 7"/>
                <a:gd name="T14" fmla="*/ 7 w 12"/>
                <a:gd name="T15" fmla="*/ 2 h 7"/>
                <a:gd name="T16" fmla="*/ 2 w 12"/>
                <a:gd name="T17" fmla="*/ 5 h 7"/>
                <a:gd name="T18" fmla="*/ 2 w 12"/>
                <a:gd name="T19" fmla="*/ 6 h 7"/>
                <a:gd name="T20" fmla="*/ 0 w 12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7">
                  <a:moveTo>
                    <a:pt x="0" y="7"/>
                  </a:moveTo>
                  <a:cubicBezTo>
                    <a:pt x="0" y="6"/>
                    <a:pt x="0" y="5"/>
                    <a:pt x="0" y="4"/>
                  </a:cubicBezTo>
                  <a:cubicBezTo>
                    <a:pt x="2" y="3"/>
                    <a:pt x="2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8" y="0"/>
                    <a:pt x="11" y="0"/>
                    <a:pt x="12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2"/>
                    <a:pt x="8" y="2"/>
                    <a:pt x="7" y="2"/>
                  </a:cubicBezTo>
                  <a:cubicBezTo>
                    <a:pt x="4" y="2"/>
                    <a:pt x="4" y="3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0" y="7"/>
                  </a:cubicBezTo>
                </a:path>
              </a:pathLst>
            </a:custGeom>
            <a:solidFill>
              <a:srgbClr val="FEDA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4" name="Freeform 207">
              <a:extLst>
                <a:ext uri="{FF2B5EF4-FFF2-40B4-BE49-F238E27FC236}">
                  <a16:creationId xmlns:a16="http://schemas.microsoft.com/office/drawing/2014/main" id="{9AE30610-4D0F-49FC-A72A-CA205C7A4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39863" y="4424363"/>
              <a:ext cx="114300" cy="34925"/>
            </a:xfrm>
            <a:custGeom>
              <a:avLst/>
              <a:gdLst>
                <a:gd name="T0" fmla="*/ 24 w 30"/>
                <a:gd name="T1" fmla="*/ 9 h 9"/>
                <a:gd name="T2" fmla="*/ 18 w 30"/>
                <a:gd name="T3" fmla="*/ 6 h 9"/>
                <a:gd name="T4" fmla="*/ 11 w 30"/>
                <a:gd name="T5" fmla="*/ 3 h 9"/>
                <a:gd name="T6" fmla="*/ 8 w 30"/>
                <a:gd name="T7" fmla="*/ 3 h 9"/>
                <a:gd name="T8" fmla="*/ 3 w 30"/>
                <a:gd name="T9" fmla="*/ 6 h 9"/>
                <a:gd name="T10" fmla="*/ 3 w 30"/>
                <a:gd name="T11" fmla="*/ 6 h 9"/>
                <a:gd name="T12" fmla="*/ 3 w 30"/>
                <a:gd name="T13" fmla="*/ 6 h 9"/>
                <a:gd name="T14" fmla="*/ 2 w 30"/>
                <a:gd name="T15" fmla="*/ 5 h 9"/>
                <a:gd name="T16" fmla="*/ 11 w 30"/>
                <a:gd name="T17" fmla="*/ 0 h 9"/>
                <a:gd name="T18" fmla="*/ 24 w 30"/>
                <a:gd name="T19" fmla="*/ 6 h 9"/>
                <a:gd name="T20" fmla="*/ 25 w 30"/>
                <a:gd name="T21" fmla="*/ 6 h 9"/>
                <a:gd name="T22" fmla="*/ 30 w 30"/>
                <a:gd name="T23" fmla="*/ 4 h 9"/>
                <a:gd name="T24" fmla="*/ 30 w 30"/>
                <a:gd name="T25" fmla="*/ 7 h 9"/>
                <a:gd name="T26" fmla="*/ 30 w 30"/>
                <a:gd name="T27" fmla="*/ 7 h 9"/>
                <a:gd name="T28" fmla="*/ 27 w 30"/>
                <a:gd name="T29" fmla="*/ 8 h 9"/>
                <a:gd name="T30" fmla="*/ 24 w 30"/>
                <a:gd name="T3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9">
                  <a:moveTo>
                    <a:pt x="24" y="9"/>
                  </a:moveTo>
                  <a:cubicBezTo>
                    <a:pt x="21" y="9"/>
                    <a:pt x="19" y="7"/>
                    <a:pt x="18" y="6"/>
                  </a:cubicBezTo>
                  <a:cubicBezTo>
                    <a:pt x="15" y="3"/>
                    <a:pt x="13" y="3"/>
                    <a:pt x="11" y="3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4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0" y="3"/>
                    <a:pt x="7" y="0"/>
                    <a:pt x="11" y="0"/>
                  </a:cubicBezTo>
                  <a:cubicBezTo>
                    <a:pt x="18" y="0"/>
                    <a:pt x="20" y="6"/>
                    <a:pt x="24" y="6"/>
                  </a:cubicBezTo>
                  <a:cubicBezTo>
                    <a:pt x="24" y="6"/>
                    <a:pt x="24" y="6"/>
                    <a:pt x="25" y="6"/>
                  </a:cubicBezTo>
                  <a:cubicBezTo>
                    <a:pt x="28" y="6"/>
                    <a:pt x="29" y="5"/>
                    <a:pt x="30" y="4"/>
                  </a:cubicBezTo>
                  <a:cubicBezTo>
                    <a:pt x="30" y="5"/>
                    <a:pt x="30" y="6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8"/>
                    <a:pt x="28" y="8"/>
                    <a:pt x="27" y="8"/>
                  </a:cubicBezTo>
                  <a:cubicBezTo>
                    <a:pt x="26" y="9"/>
                    <a:pt x="25" y="9"/>
                    <a:pt x="24" y="9"/>
                  </a:cubicBezTo>
                </a:path>
              </a:pathLst>
            </a:custGeom>
            <a:solidFill>
              <a:srgbClr val="FBC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5" name="Freeform 208">
              <a:extLst>
                <a:ext uri="{FF2B5EF4-FFF2-40B4-BE49-F238E27FC236}">
                  <a16:creationId xmlns:a16="http://schemas.microsoft.com/office/drawing/2014/main" id="{CE68C8A8-6511-4A48-ADB9-8F414628D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4429125"/>
              <a:ext cx="11113" cy="3175"/>
            </a:xfrm>
            <a:custGeom>
              <a:avLst/>
              <a:gdLst>
                <a:gd name="T0" fmla="*/ 3 w 3"/>
                <a:gd name="T1" fmla="*/ 1 h 1"/>
                <a:gd name="T2" fmla="*/ 2 w 3"/>
                <a:gd name="T3" fmla="*/ 1 h 1"/>
                <a:gd name="T4" fmla="*/ 0 w 3"/>
                <a:gd name="T5" fmla="*/ 1 h 1"/>
                <a:gd name="T6" fmla="*/ 0 w 3"/>
                <a:gd name="T7" fmla="*/ 1 h 1"/>
                <a:gd name="T8" fmla="*/ 0 w 3"/>
                <a:gd name="T9" fmla="*/ 0 h 1"/>
                <a:gd name="T10" fmla="*/ 3 w 3"/>
                <a:gd name="T11" fmla="*/ 1 h 1"/>
                <a:gd name="T12" fmla="*/ 3 w 3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</a:path>
              </a:pathLst>
            </a:custGeom>
            <a:solidFill>
              <a:srgbClr val="F9B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6" name="Freeform 209">
              <a:extLst>
                <a:ext uri="{FF2B5EF4-FFF2-40B4-BE49-F238E27FC236}">
                  <a16:creationId xmlns:a16="http://schemas.microsoft.com/office/drawing/2014/main" id="{4FEF81D5-FE8D-4EF3-91F0-92053DE4E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0813" y="4432300"/>
              <a:ext cx="158750" cy="112713"/>
            </a:xfrm>
            <a:custGeom>
              <a:avLst/>
              <a:gdLst>
                <a:gd name="T0" fmla="*/ 2 w 42"/>
                <a:gd name="T1" fmla="*/ 25 h 30"/>
                <a:gd name="T2" fmla="*/ 5 w 42"/>
                <a:gd name="T3" fmla="*/ 26 h 30"/>
                <a:gd name="T4" fmla="*/ 8 w 42"/>
                <a:gd name="T5" fmla="*/ 27 h 30"/>
                <a:gd name="T6" fmla="*/ 12 w 42"/>
                <a:gd name="T7" fmla="*/ 27 h 30"/>
                <a:gd name="T8" fmla="*/ 13 w 42"/>
                <a:gd name="T9" fmla="*/ 26 h 30"/>
                <a:gd name="T10" fmla="*/ 14 w 42"/>
                <a:gd name="T11" fmla="*/ 26 h 30"/>
                <a:gd name="T12" fmla="*/ 15 w 42"/>
                <a:gd name="T13" fmla="*/ 26 h 30"/>
                <a:gd name="T14" fmla="*/ 17 w 42"/>
                <a:gd name="T15" fmla="*/ 23 h 30"/>
                <a:gd name="T16" fmla="*/ 18 w 42"/>
                <a:gd name="T17" fmla="*/ 19 h 30"/>
                <a:gd name="T18" fmla="*/ 20 w 42"/>
                <a:gd name="T19" fmla="*/ 18 h 30"/>
                <a:gd name="T20" fmla="*/ 22 w 42"/>
                <a:gd name="T21" fmla="*/ 17 h 30"/>
                <a:gd name="T22" fmla="*/ 23 w 42"/>
                <a:gd name="T23" fmla="*/ 17 h 30"/>
                <a:gd name="T24" fmla="*/ 23 w 42"/>
                <a:gd name="T25" fmla="*/ 17 h 30"/>
                <a:gd name="T26" fmla="*/ 24 w 42"/>
                <a:gd name="T27" fmla="*/ 17 h 30"/>
                <a:gd name="T28" fmla="*/ 26 w 42"/>
                <a:gd name="T29" fmla="*/ 17 h 30"/>
                <a:gd name="T30" fmla="*/ 33 w 42"/>
                <a:gd name="T31" fmla="*/ 18 h 30"/>
                <a:gd name="T32" fmla="*/ 38 w 42"/>
                <a:gd name="T33" fmla="*/ 15 h 30"/>
                <a:gd name="T34" fmla="*/ 40 w 42"/>
                <a:gd name="T35" fmla="*/ 8 h 30"/>
                <a:gd name="T36" fmla="*/ 39 w 42"/>
                <a:gd name="T37" fmla="*/ 1 h 30"/>
                <a:gd name="T38" fmla="*/ 39 w 42"/>
                <a:gd name="T39" fmla="*/ 1 h 30"/>
                <a:gd name="T40" fmla="*/ 40 w 42"/>
                <a:gd name="T41" fmla="*/ 0 h 30"/>
                <a:gd name="T42" fmla="*/ 40 w 42"/>
                <a:gd name="T43" fmla="*/ 0 h 30"/>
                <a:gd name="T44" fmla="*/ 42 w 42"/>
                <a:gd name="T45" fmla="*/ 8 h 30"/>
                <a:gd name="T46" fmla="*/ 40 w 42"/>
                <a:gd name="T47" fmla="*/ 16 h 30"/>
                <a:gd name="T48" fmla="*/ 33 w 42"/>
                <a:gd name="T49" fmla="*/ 20 h 30"/>
                <a:gd name="T50" fmla="*/ 26 w 42"/>
                <a:gd name="T51" fmla="*/ 19 h 30"/>
                <a:gd name="T52" fmla="*/ 24 w 42"/>
                <a:gd name="T53" fmla="*/ 19 h 30"/>
                <a:gd name="T54" fmla="*/ 23 w 42"/>
                <a:gd name="T55" fmla="*/ 19 h 30"/>
                <a:gd name="T56" fmla="*/ 23 w 42"/>
                <a:gd name="T57" fmla="*/ 19 h 30"/>
                <a:gd name="T58" fmla="*/ 22 w 42"/>
                <a:gd name="T59" fmla="*/ 19 h 30"/>
                <a:gd name="T60" fmla="*/ 21 w 42"/>
                <a:gd name="T61" fmla="*/ 20 h 30"/>
                <a:gd name="T62" fmla="*/ 20 w 42"/>
                <a:gd name="T63" fmla="*/ 21 h 30"/>
                <a:gd name="T64" fmla="*/ 16 w 42"/>
                <a:gd name="T65" fmla="*/ 28 h 30"/>
                <a:gd name="T66" fmla="*/ 15 w 42"/>
                <a:gd name="T67" fmla="*/ 28 h 30"/>
                <a:gd name="T68" fmla="*/ 14 w 42"/>
                <a:gd name="T69" fmla="*/ 29 h 30"/>
                <a:gd name="T70" fmla="*/ 12 w 42"/>
                <a:gd name="T71" fmla="*/ 29 h 30"/>
                <a:gd name="T72" fmla="*/ 8 w 42"/>
                <a:gd name="T73" fmla="*/ 29 h 30"/>
                <a:gd name="T74" fmla="*/ 1 w 42"/>
                <a:gd name="T75" fmla="*/ 27 h 30"/>
                <a:gd name="T76" fmla="*/ 0 w 42"/>
                <a:gd name="T77" fmla="*/ 25 h 30"/>
                <a:gd name="T78" fmla="*/ 2 w 42"/>
                <a:gd name="T79" fmla="*/ 25 h 30"/>
                <a:gd name="T80" fmla="*/ 2 w 42"/>
                <a:gd name="T81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" h="30">
                  <a:moveTo>
                    <a:pt x="2" y="25"/>
                  </a:moveTo>
                  <a:cubicBezTo>
                    <a:pt x="3" y="25"/>
                    <a:pt x="4" y="26"/>
                    <a:pt x="5" y="26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10" y="27"/>
                    <a:pt x="11" y="27"/>
                    <a:pt x="12" y="27"/>
                  </a:cubicBezTo>
                  <a:cubicBezTo>
                    <a:pt x="12" y="27"/>
                    <a:pt x="13" y="27"/>
                    <a:pt x="13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5" y="26"/>
                    <a:pt x="15" y="26"/>
                  </a:cubicBezTo>
                  <a:cubicBezTo>
                    <a:pt x="15" y="25"/>
                    <a:pt x="16" y="24"/>
                    <a:pt x="17" y="23"/>
                  </a:cubicBezTo>
                  <a:cubicBezTo>
                    <a:pt x="17" y="22"/>
                    <a:pt x="17" y="21"/>
                    <a:pt x="18" y="19"/>
                  </a:cubicBezTo>
                  <a:cubicBezTo>
                    <a:pt x="18" y="19"/>
                    <a:pt x="19" y="18"/>
                    <a:pt x="20" y="18"/>
                  </a:cubicBezTo>
                  <a:cubicBezTo>
                    <a:pt x="20" y="17"/>
                    <a:pt x="21" y="17"/>
                    <a:pt x="2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4" y="17"/>
                    <a:pt x="24" y="17"/>
                  </a:cubicBezTo>
                  <a:cubicBezTo>
                    <a:pt x="25" y="17"/>
                    <a:pt x="25" y="17"/>
                    <a:pt x="26" y="17"/>
                  </a:cubicBezTo>
                  <a:cubicBezTo>
                    <a:pt x="29" y="17"/>
                    <a:pt x="31" y="18"/>
                    <a:pt x="33" y="18"/>
                  </a:cubicBezTo>
                  <a:cubicBezTo>
                    <a:pt x="35" y="18"/>
                    <a:pt x="37" y="16"/>
                    <a:pt x="38" y="15"/>
                  </a:cubicBezTo>
                  <a:cubicBezTo>
                    <a:pt x="40" y="13"/>
                    <a:pt x="40" y="10"/>
                    <a:pt x="40" y="8"/>
                  </a:cubicBezTo>
                  <a:cubicBezTo>
                    <a:pt x="40" y="5"/>
                    <a:pt x="40" y="3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3"/>
                    <a:pt x="42" y="5"/>
                    <a:pt x="42" y="8"/>
                  </a:cubicBezTo>
                  <a:cubicBezTo>
                    <a:pt x="42" y="10"/>
                    <a:pt x="42" y="13"/>
                    <a:pt x="40" y="16"/>
                  </a:cubicBezTo>
                  <a:cubicBezTo>
                    <a:pt x="39" y="18"/>
                    <a:pt x="36" y="20"/>
                    <a:pt x="33" y="20"/>
                  </a:cubicBezTo>
                  <a:cubicBezTo>
                    <a:pt x="31" y="21"/>
                    <a:pt x="28" y="20"/>
                    <a:pt x="26" y="19"/>
                  </a:cubicBezTo>
                  <a:cubicBezTo>
                    <a:pt x="25" y="19"/>
                    <a:pt x="24" y="19"/>
                    <a:pt x="24" y="19"/>
                  </a:cubicBezTo>
                  <a:cubicBezTo>
                    <a:pt x="24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1" y="20"/>
                  </a:cubicBezTo>
                  <a:cubicBezTo>
                    <a:pt x="21" y="20"/>
                    <a:pt x="21" y="20"/>
                    <a:pt x="20" y="21"/>
                  </a:cubicBezTo>
                  <a:cubicBezTo>
                    <a:pt x="19" y="23"/>
                    <a:pt x="19" y="25"/>
                    <a:pt x="16" y="28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4" y="29"/>
                    <a:pt x="13" y="29"/>
                    <a:pt x="12" y="29"/>
                  </a:cubicBezTo>
                  <a:cubicBezTo>
                    <a:pt x="11" y="30"/>
                    <a:pt x="10" y="30"/>
                    <a:pt x="8" y="29"/>
                  </a:cubicBezTo>
                  <a:cubicBezTo>
                    <a:pt x="6" y="29"/>
                    <a:pt x="3" y="28"/>
                    <a:pt x="1" y="27"/>
                  </a:cubicBezTo>
                  <a:cubicBezTo>
                    <a:pt x="0" y="26"/>
                    <a:pt x="0" y="25"/>
                    <a:pt x="0" y="25"/>
                  </a:cubicBezTo>
                  <a:cubicBezTo>
                    <a:pt x="1" y="24"/>
                    <a:pt x="2" y="24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lose/>
                </a:path>
              </a:pathLst>
            </a:custGeom>
            <a:solidFill>
              <a:srgbClr val="CB4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7" name="Freeform 210">
              <a:extLst>
                <a:ext uri="{FF2B5EF4-FFF2-40B4-BE49-F238E27FC236}">
                  <a16:creationId xmlns:a16="http://schemas.microsoft.com/office/drawing/2014/main" id="{EF7549EC-0015-491A-89BE-C3EDC1A9E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5426" y="4421188"/>
              <a:ext cx="230188" cy="90488"/>
            </a:xfrm>
            <a:custGeom>
              <a:avLst/>
              <a:gdLst>
                <a:gd name="T0" fmla="*/ 2 w 61"/>
                <a:gd name="T1" fmla="*/ 19 h 24"/>
                <a:gd name="T2" fmla="*/ 25 w 61"/>
                <a:gd name="T3" fmla="*/ 16 h 24"/>
                <a:gd name="T4" fmla="*/ 48 w 61"/>
                <a:gd name="T5" fmla="*/ 10 h 24"/>
                <a:gd name="T6" fmla="*/ 51 w 61"/>
                <a:gd name="T7" fmla="*/ 10 h 24"/>
                <a:gd name="T8" fmla="*/ 54 w 61"/>
                <a:gd name="T9" fmla="*/ 9 h 24"/>
                <a:gd name="T10" fmla="*/ 60 w 61"/>
                <a:gd name="T11" fmla="*/ 3 h 24"/>
                <a:gd name="T12" fmla="*/ 51 w 61"/>
                <a:gd name="T13" fmla="*/ 13 h 24"/>
                <a:gd name="T14" fmla="*/ 48 w 61"/>
                <a:gd name="T15" fmla="*/ 13 h 24"/>
                <a:gd name="T16" fmla="*/ 29 w 61"/>
                <a:gd name="T17" fmla="*/ 21 h 24"/>
                <a:gd name="T18" fmla="*/ 9 w 61"/>
                <a:gd name="T19" fmla="*/ 19 h 24"/>
                <a:gd name="T20" fmla="*/ 4 w 61"/>
                <a:gd name="T21" fmla="*/ 23 h 24"/>
                <a:gd name="T22" fmla="*/ 1 w 61"/>
                <a:gd name="T23" fmla="*/ 23 h 24"/>
                <a:gd name="T24" fmla="*/ 2 w 61"/>
                <a:gd name="T25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24">
                  <a:moveTo>
                    <a:pt x="2" y="19"/>
                  </a:moveTo>
                  <a:cubicBezTo>
                    <a:pt x="8" y="11"/>
                    <a:pt x="18" y="15"/>
                    <a:pt x="25" y="16"/>
                  </a:cubicBezTo>
                  <a:cubicBezTo>
                    <a:pt x="38" y="19"/>
                    <a:pt x="33" y="9"/>
                    <a:pt x="48" y="10"/>
                  </a:cubicBezTo>
                  <a:cubicBezTo>
                    <a:pt x="48" y="10"/>
                    <a:pt x="51" y="10"/>
                    <a:pt x="51" y="10"/>
                  </a:cubicBezTo>
                  <a:cubicBezTo>
                    <a:pt x="52" y="10"/>
                    <a:pt x="53" y="10"/>
                    <a:pt x="54" y="9"/>
                  </a:cubicBezTo>
                  <a:cubicBezTo>
                    <a:pt x="57" y="7"/>
                    <a:pt x="60" y="3"/>
                    <a:pt x="60" y="3"/>
                  </a:cubicBezTo>
                  <a:cubicBezTo>
                    <a:pt x="61" y="0"/>
                    <a:pt x="59" y="13"/>
                    <a:pt x="51" y="13"/>
                  </a:cubicBezTo>
                  <a:cubicBezTo>
                    <a:pt x="51" y="13"/>
                    <a:pt x="47" y="13"/>
                    <a:pt x="48" y="13"/>
                  </a:cubicBezTo>
                  <a:cubicBezTo>
                    <a:pt x="37" y="13"/>
                    <a:pt x="39" y="21"/>
                    <a:pt x="29" y="21"/>
                  </a:cubicBezTo>
                  <a:cubicBezTo>
                    <a:pt x="22" y="21"/>
                    <a:pt x="14" y="17"/>
                    <a:pt x="9" y="19"/>
                  </a:cubicBezTo>
                  <a:cubicBezTo>
                    <a:pt x="5" y="20"/>
                    <a:pt x="4" y="23"/>
                    <a:pt x="4" y="23"/>
                  </a:cubicBezTo>
                  <a:cubicBezTo>
                    <a:pt x="3" y="24"/>
                    <a:pt x="2" y="24"/>
                    <a:pt x="1" y="23"/>
                  </a:cubicBezTo>
                  <a:cubicBezTo>
                    <a:pt x="0" y="23"/>
                    <a:pt x="1" y="21"/>
                    <a:pt x="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8" name="Freeform 211">
              <a:extLst>
                <a:ext uri="{FF2B5EF4-FFF2-40B4-BE49-F238E27FC236}">
                  <a16:creationId xmlns:a16="http://schemas.microsoft.com/office/drawing/2014/main" id="{9D803860-7FD6-4924-9119-AACECB8AC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14501" y="4051300"/>
              <a:ext cx="11113" cy="328613"/>
            </a:xfrm>
            <a:custGeom>
              <a:avLst/>
              <a:gdLst>
                <a:gd name="T0" fmla="*/ 2 w 3"/>
                <a:gd name="T1" fmla="*/ 87 h 87"/>
                <a:gd name="T2" fmla="*/ 0 w 3"/>
                <a:gd name="T3" fmla="*/ 86 h 87"/>
                <a:gd name="T4" fmla="*/ 0 w 3"/>
                <a:gd name="T5" fmla="*/ 1 h 87"/>
                <a:gd name="T6" fmla="*/ 2 w 3"/>
                <a:gd name="T7" fmla="*/ 0 h 87"/>
                <a:gd name="T8" fmla="*/ 3 w 3"/>
                <a:gd name="T9" fmla="*/ 1 h 87"/>
                <a:gd name="T10" fmla="*/ 3 w 3"/>
                <a:gd name="T11" fmla="*/ 86 h 87"/>
                <a:gd name="T12" fmla="*/ 2 w 3"/>
                <a:gd name="T1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87">
                  <a:moveTo>
                    <a:pt x="2" y="87"/>
                  </a:moveTo>
                  <a:cubicBezTo>
                    <a:pt x="1" y="87"/>
                    <a:pt x="0" y="87"/>
                    <a:pt x="0" y="8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2" y="87"/>
                    <a:pt x="2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9" name="Freeform 212">
              <a:extLst>
                <a:ext uri="{FF2B5EF4-FFF2-40B4-BE49-F238E27FC236}">
                  <a16:creationId xmlns:a16="http://schemas.microsoft.com/office/drawing/2014/main" id="{E449CA81-190C-46B3-B60F-434EC847D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14501" y="4368800"/>
              <a:ext cx="11113" cy="581025"/>
            </a:xfrm>
            <a:custGeom>
              <a:avLst/>
              <a:gdLst>
                <a:gd name="T0" fmla="*/ 2 w 3"/>
                <a:gd name="T1" fmla="*/ 154 h 154"/>
                <a:gd name="T2" fmla="*/ 0 w 3"/>
                <a:gd name="T3" fmla="*/ 152 h 154"/>
                <a:gd name="T4" fmla="*/ 0 w 3"/>
                <a:gd name="T5" fmla="*/ 2 h 154"/>
                <a:gd name="T6" fmla="*/ 2 w 3"/>
                <a:gd name="T7" fmla="*/ 0 h 154"/>
                <a:gd name="T8" fmla="*/ 3 w 3"/>
                <a:gd name="T9" fmla="*/ 2 h 154"/>
                <a:gd name="T10" fmla="*/ 3 w 3"/>
                <a:gd name="T11" fmla="*/ 152 h 154"/>
                <a:gd name="T12" fmla="*/ 2 w 3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54">
                  <a:moveTo>
                    <a:pt x="2" y="154"/>
                  </a:moveTo>
                  <a:cubicBezTo>
                    <a:pt x="1" y="154"/>
                    <a:pt x="0" y="153"/>
                    <a:pt x="0" y="15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3" y="153"/>
                    <a:pt x="3" y="154"/>
                    <a:pt x="2" y="154"/>
                  </a:cubicBezTo>
                  <a:close/>
                </a:path>
              </a:pathLst>
            </a:custGeom>
            <a:solidFill>
              <a:srgbClr val="28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0" name="Oval 213">
              <a:extLst>
                <a:ext uri="{FF2B5EF4-FFF2-40B4-BE49-F238E27FC236}">
                  <a16:creationId xmlns:a16="http://schemas.microsoft.com/office/drawing/2014/main" id="{79CA9F68-E1C4-4617-8D4E-374F065AF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717676" y="4935538"/>
              <a:ext cx="17463" cy="14288"/>
            </a:xfrm>
            <a:prstGeom prst="ellipse">
              <a:avLst/>
            </a:prstGeom>
            <a:solidFill>
              <a:srgbClr val="D7D4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1" name="Freeform 214">
              <a:extLst>
                <a:ext uri="{FF2B5EF4-FFF2-40B4-BE49-F238E27FC236}">
                  <a16:creationId xmlns:a16="http://schemas.microsoft.com/office/drawing/2014/main" id="{449F153B-7A4C-42F4-81BC-A4452E717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82788" y="4035425"/>
              <a:ext cx="279400" cy="180975"/>
            </a:xfrm>
            <a:custGeom>
              <a:avLst/>
              <a:gdLst>
                <a:gd name="T0" fmla="*/ 74 w 74"/>
                <a:gd name="T1" fmla="*/ 39 h 48"/>
                <a:gd name="T2" fmla="*/ 36 w 74"/>
                <a:gd name="T3" fmla="*/ 39 h 48"/>
                <a:gd name="T4" fmla="*/ 0 w 74"/>
                <a:gd name="T5" fmla="*/ 40 h 48"/>
                <a:gd name="T6" fmla="*/ 0 w 74"/>
                <a:gd name="T7" fmla="*/ 39 h 48"/>
                <a:gd name="T8" fmla="*/ 15 w 74"/>
                <a:gd name="T9" fmla="*/ 30 h 48"/>
                <a:gd name="T10" fmla="*/ 15 w 74"/>
                <a:gd name="T11" fmla="*/ 29 h 48"/>
                <a:gd name="T12" fmla="*/ 1 w 74"/>
                <a:gd name="T13" fmla="*/ 12 h 48"/>
                <a:gd name="T14" fmla="*/ 2 w 74"/>
                <a:gd name="T15" fmla="*/ 11 h 48"/>
                <a:gd name="T16" fmla="*/ 36 w 74"/>
                <a:gd name="T17" fmla="*/ 10 h 48"/>
                <a:gd name="T18" fmla="*/ 74 w 74"/>
                <a:gd name="T19" fmla="*/ 10 h 48"/>
                <a:gd name="T20" fmla="*/ 74 w 74"/>
                <a:gd name="T21" fmla="*/ 3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74" y="39"/>
                  </a:moveTo>
                  <a:cubicBezTo>
                    <a:pt x="61" y="29"/>
                    <a:pt x="49" y="34"/>
                    <a:pt x="36" y="39"/>
                  </a:cubicBezTo>
                  <a:cubicBezTo>
                    <a:pt x="24" y="44"/>
                    <a:pt x="12" y="48"/>
                    <a:pt x="0" y="40"/>
                  </a:cubicBezTo>
                  <a:cubicBezTo>
                    <a:pt x="0" y="40"/>
                    <a:pt x="0" y="39"/>
                    <a:pt x="0" y="39"/>
                  </a:cubicBezTo>
                  <a:cubicBezTo>
                    <a:pt x="5" y="38"/>
                    <a:pt x="10" y="35"/>
                    <a:pt x="15" y="30"/>
                  </a:cubicBezTo>
                  <a:cubicBezTo>
                    <a:pt x="15" y="30"/>
                    <a:pt x="15" y="29"/>
                    <a:pt x="15" y="29"/>
                  </a:cubicBezTo>
                  <a:cubicBezTo>
                    <a:pt x="10" y="25"/>
                    <a:pt x="5" y="20"/>
                    <a:pt x="1" y="12"/>
                  </a:cubicBezTo>
                  <a:cubicBezTo>
                    <a:pt x="0" y="12"/>
                    <a:pt x="1" y="11"/>
                    <a:pt x="2" y="11"/>
                  </a:cubicBezTo>
                  <a:cubicBezTo>
                    <a:pt x="13" y="18"/>
                    <a:pt x="25" y="14"/>
                    <a:pt x="36" y="10"/>
                  </a:cubicBezTo>
                  <a:cubicBezTo>
                    <a:pt x="49" y="5"/>
                    <a:pt x="61" y="0"/>
                    <a:pt x="74" y="10"/>
                  </a:cubicBezTo>
                  <a:cubicBezTo>
                    <a:pt x="74" y="39"/>
                    <a:pt x="74" y="39"/>
                    <a:pt x="74" y="39"/>
                  </a:cubicBezTo>
                </a:path>
              </a:pathLst>
            </a:custGeom>
            <a:solidFill>
              <a:srgbClr val="FFD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2" name="Freeform 215">
              <a:extLst>
                <a:ext uri="{FF2B5EF4-FFF2-40B4-BE49-F238E27FC236}">
                  <a16:creationId xmlns:a16="http://schemas.microsoft.com/office/drawing/2014/main" id="{C2D63AE5-B445-414E-B7D6-E2B93ED8A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4826" y="4160838"/>
              <a:ext cx="38100" cy="3175"/>
            </a:xfrm>
            <a:custGeom>
              <a:avLst/>
              <a:gdLst>
                <a:gd name="T0" fmla="*/ 10 w 10"/>
                <a:gd name="T1" fmla="*/ 1 h 1"/>
                <a:gd name="T2" fmla="*/ 3 w 10"/>
                <a:gd name="T3" fmla="*/ 0 h 1"/>
                <a:gd name="T4" fmla="*/ 0 w 10"/>
                <a:gd name="T5" fmla="*/ 0 h 1"/>
                <a:gd name="T6" fmla="*/ 0 w 10"/>
                <a:gd name="T7" fmla="*/ 0 h 1"/>
                <a:gd name="T8" fmla="*/ 3 w 10"/>
                <a:gd name="T9" fmla="*/ 0 h 1"/>
                <a:gd name="T10" fmla="*/ 10 w 10"/>
                <a:gd name="T11" fmla="*/ 1 h 1"/>
                <a:gd name="T12" fmla="*/ 10 w 10"/>
                <a:gd name="T1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5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0"/>
                    <a:pt x="7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solidFill>
              <a:srgbClr val="70AA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3" name="Freeform 216">
              <a:extLst>
                <a:ext uri="{FF2B5EF4-FFF2-40B4-BE49-F238E27FC236}">
                  <a16:creationId xmlns:a16="http://schemas.microsoft.com/office/drawing/2014/main" id="{A47715BA-0C0A-4A38-A1F6-BB29E3E52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16101" y="4160838"/>
              <a:ext cx="41275" cy="11113"/>
            </a:xfrm>
            <a:custGeom>
              <a:avLst/>
              <a:gdLst>
                <a:gd name="T0" fmla="*/ 0 w 11"/>
                <a:gd name="T1" fmla="*/ 3 h 3"/>
                <a:gd name="T2" fmla="*/ 0 w 11"/>
                <a:gd name="T3" fmla="*/ 3 h 3"/>
                <a:gd name="T4" fmla="*/ 11 w 11"/>
                <a:gd name="T5" fmla="*/ 0 h 3"/>
                <a:gd name="T6" fmla="*/ 11 w 11"/>
                <a:gd name="T7" fmla="*/ 0 h 3"/>
                <a:gd name="T8" fmla="*/ 0 w 11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2"/>
                    <a:pt x="7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1"/>
                    <a:pt x="4" y="2"/>
                    <a:pt x="0" y="3"/>
                  </a:cubicBezTo>
                </a:path>
              </a:pathLst>
            </a:custGeom>
            <a:solidFill>
              <a:srgbClr val="B4D4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4" name="Freeform 217">
              <a:extLst>
                <a:ext uri="{FF2B5EF4-FFF2-40B4-BE49-F238E27FC236}">
                  <a16:creationId xmlns:a16="http://schemas.microsoft.com/office/drawing/2014/main" id="{4636AE6F-8D6A-4A0D-B92B-050194AB7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16101" y="4051300"/>
              <a:ext cx="79375" cy="120650"/>
            </a:xfrm>
            <a:custGeom>
              <a:avLst/>
              <a:gdLst>
                <a:gd name="T0" fmla="*/ 0 w 21"/>
                <a:gd name="T1" fmla="*/ 32 h 32"/>
                <a:gd name="T2" fmla="*/ 0 w 21"/>
                <a:gd name="T3" fmla="*/ 3 h 32"/>
                <a:gd name="T4" fmla="*/ 14 w 21"/>
                <a:gd name="T5" fmla="*/ 0 h 32"/>
                <a:gd name="T6" fmla="*/ 21 w 21"/>
                <a:gd name="T7" fmla="*/ 1 h 32"/>
                <a:gd name="T8" fmla="*/ 21 w 21"/>
                <a:gd name="T9" fmla="*/ 30 h 32"/>
                <a:gd name="T10" fmla="*/ 14 w 21"/>
                <a:gd name="T11" fmla="*/ 29 h 32"/>
                <a:gd name="T12" fmla="*/ 11 w 21"/>
                <a:gd name="T13" fmla="*/ 29 h 32"/>
                <a:gd name="T14" fmla="*/ 0 w 21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2">
                  <a:moveTo>
                    <a:pt x="0" y="3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1"/>
                    <a:pt x="9" y="0"/>
                    <a:pt x="14" y="0"/>
                  </a:cubicBezTo>
                  <a:cubicBezTo>
                    <a:pt x="16" y="0"/>
                    <a:pt x="18" y="0"/>
                    <a:pt x="21" y="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8" y="29"/>
                    <a:pt x="16" y="29"/>
                    <a:pt x="14" y="29"/>
                  </a:cubicBezTo>
                  <a:cubicBezTo>
                    <a:pt x="13" y="29"/>
                    <a:pt x="12" y="29"/>
                    <a:pt x="11" y="29"/>
                  </a:cubicBezTo>
                  <a:cubicBezTo>
                    <a:pt x="7" y="30"/>
                    <a:pt x="4" y="31"/>
                    <a:pt x="0" y="32"/>
                  </a:cubicBezTo>
                </a:path>
              </a:pathLst>
            </a:custGeom>
            <a:solidFill>
              <a:srgbClr val="FFD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5" name="Freeform 218">
              <a:extLst>
                <a:ext uri="{FF2B5EF4-FFF2-40B4-BE49-F238E27FC236}">
                  <a16:creationId xmlns:a16="http://schemas.microsoft.com/office/drawing/2014/main" id="{37AC57D2-2882-4176-A3D8-A39D024F3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46213" y="3994150"/>
              <a:ext cx="107950" cy="180975"/>
            </a:xfrm>
            <a:custGeom>
              <a:avLst/>
              <a:gdLst>
                <a:gd name="T0" fmla="*/ 4 w 29"/>
                <a:gd name="T1" fmla="*/ 0 h 48"/>
                <a:gd name="T2" fmla="*/ 24 w 29"/>
                <a:gd name="T3" fmla="*/ 39 h 48"/>
                <a:gd name="T4" fmla="*/ 29 w 29"/>
                <a:gd name="T5" fmla="*/ 42 h 48"/>
                <a:gd name="T6" fmla="*/ 29 w 29"/>
                <a:gd name="T7" fmla="*/ 43 h 48"/>
                <a:gd name="T8" fmla="*/ 0 w 29"/>
                <a:gd name="T9" fmla="*/ 1 h 48"/>
                <a:gd name="T10" fmla="*/ 4 w 29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48">
                  <a:moveTo>
                    <a:pt x="4" y="0"/>
                  </a:moveTo>
                  <a:cubicBezTo>
                    <a:pt x="8" y="9"/>
                    <a:pt x="18" y="32"/>
                    <a:pt x="24" y="39"/>
                  </a:cubicBezTo>
                  <a:cubicBezTo>
                    <a:pt x="25" y="40"/>
                    <a:pt x="28" y="43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3" y="48"/>
                    <a:pt x="4" y="8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2A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6" name="Freeform 219">
              <a:extLst>
                <a:ext uri="{FF2B5EF4-FFF2-40B4-BE49-F238E27FC236}">
                  <a16:creationId xmlns:a16="http://schemas.microsoft.com/office/drawing/2014/main" id="{45769E7A-C2FA-41ED-91A4-60013EB80DF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33526" y="3900488"/>
              <a:ext cx="184150" cy="157163"/>
            </a:xfrm>
            <a:custGeom>
              <a:avLst/>
              <a:gdLst>
                <a:gd name="T0" fmla="*/ 0 w 49"/>
                <a:gd name="T1" fmla="*/ 31 h 42"/>
                <a:gd name="T2" fmla="*/ 15 w 49"/>
                <a:gd name="T3" fmla="*/ 7 h 42"/>
                <a:gd name="T4" fmla="*/ 49 w 49"/>
                <a:gd name="T5" fmla="*/ 14 h 42"/>
                <a:gd name="T6" fmla="*/ 13 w 49"/>
                <a:gd name="T7" fmla="*/ 38 h 42"/>
                <a:gd name="T8" fmla="*/ 0 w 49"/>
                <a:gd name="T9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0" y="31"/>
                  </a:moveTo>
                  <a:cubicBezTo>
                    <a:pt x="0" y="22"/>
                    <a:pt x="5" y="12"/>
                    <a:pt x="15" y="7"/>
                  </a:cubicBezTo>
                  <a:cubicBezTo>
                    <a:pt x="28" y="0"/>
                    <a:pt x="44" y="4"/>
                    <a:pt x="49" y="14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7" y="42"/>
                    <a:pt x="1" y="36"/>
                    <a:pt x="0" y="31"/>
                  </a:cubicBezTo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7" name="Freeform 220">
              <a:extLst>
                <a:ext uri="{FF2B5EF4-FFF2-40B4-BE49-F238E27FC236}">
                  <a16:creationId xmlns:a16="http://schemas.microsoft.com/office/drawing/2014/main" id="{7BE3866A-9A57-4B24-B5C6-74E387763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22413" y="4046538"/>
              <a:ext cx="0" cy="4763"/>
            </a:xfrm>
            <a:custGeom>
              <a:avLst/>
              <a:gdLst>
                <a:gd name="T0" fmla="*/ 1 h 1"/>
                <a:gd name="T1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BE2A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8" name="Rectangle 221">
              <a:extLst>
                <a:ext uri="{FF2B5EF4-FFF2-40B4-BE49-F238E27FC236}">
                  <a16:creationId xmlns:a16="http://schemas.microsoft.com/office/drawing/2014/main" id="{CE839766-CC71-4EBC-B140-3072147E2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49376" y="3952875"/>
              <a:ext cx="1588" cy="1588"/>
            </a:xfrm>
            <a:prstGeom prst="rect">
              <a:avLst/>
            </a:prstGeom>
            <a:solidFill>
              <a:srgbClr val="C32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9" name="Rectangle 222">
              <a:extLst>
                <a:ext uri="{FF2B5EF4-FFF2-40B4-BE49-F238E27FC236}">
                  <a16:creationId xmlns:a16="http://schemas.microsoft.com/office/drawing/2014/main" id="{20DC56D1-2D74-47F0-AE30-2B534D477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49376" y="395287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0" name="Freeform 223">
              <a:extLst>
                <a:ext uri="{FF2B5EF4-FFF2-40B4-BE49-F238E27FC236}">
                  <a16:creationId xmlns:a16="http://schemas.microsoft.com/office/drawing/2014/main" id="{E58CDBEE-3590-4E5B-AB41-7E13E9865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776" y="3952875"/>
              <a:ext cx="25400" cy="19050"/>
            </a:xfrm>
            <a:custGeom>
              <a:avLst/>
              <a:gdLst>
                <a:gd name="T0" fmla="*/ 0 w 16"/>
                <a:gd name="T1" fmla="*/ 12 h 12"/>
                <a:gd name="T2" fmla="*/ 0 w 16"/>
                <a:gd name="T3" fmla="*/ 12 h 12"/>
                <a:gd name="T4" fmla="*/ 16 w 16"/>
                <a:gd name="T5" fmla="*/ 0 h 12"/>
                <a:gd name="T6" fmla="*/ 16 w 16"/>
                <a:gd name="T7" fmla="*/ 0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C125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1" name="Freeform 224">
              <a:extLst>
                <a:ext uri="{FF2B5EF4-FFF2-40B4-BE49-F238E27FC236}">
                  <a16:creationId xmlns:a16="http://schemas.microsoft.com/office/drawing/2014/main" id="{9714843B-7F2D-4487-A0AD-8AF96DFFD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74776" y="3952875"/>
              <a:ext cx="25400" cy="19050"/>
            </a:xfrm>
            <a:custGeom>
              <a:avLst/>
              <a:gdLst>
                <a:gd name="T0" fmla="*/ 0 w 16"/>
                <a:gd name="T1" fmla="*/ 12 h 12"/>
                <a:gd name="T2" fmla="*/ 0 w 16"/>
                <a:gd name="T3" fmla="*/ 12 h 12"/>
                <a:gd name="T4" fmla="*/ 16 w 16"/>
                <a:gd name="T5" fmla="*/ 0 h 12"/>
                <a:gd name="T6" fmla="*/ 16 w 16"/>
                <a:gd name="T7" fmla="*/ 0 h 12"/>
                <a:gd name="T8" fmla="*/ 0 w 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2" name="Freeform 225">
              <a:extLst>
                <a:ext uri="{FF2B5EF4-FFF2-40B4-BE49-F238E27FC236}">
                  <a16:creationId xmlns:a16="http://schemas.microsoft.com/office/drawing/2014/main" id="{FD8C511E-DB37-4B6B-A7E3-3DD4ED8FB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81138" y="3917950"/>
              <a:ext cx="22225" cy="12700"/>
            </a:xfrm>
            <a:custGeom>
              <a:avLst/>
              <a:gdLst>
                <a:gd name="T0" fmla="*/ 0 w 6"/>
                <a:gd name="T1" fmla="*/ 3 h 3"/>
                <a:gd name="T2" fmla="*/ 0 w 6"/>
                <a:gd name="T3" fmla="*/ 3 h 3"/>
                <a:gd name="T4" fmla="*/ 0 w 6"/>
                <a:gd name="T5" fmla="*/ 3 h 3"/>
                <a:gd name="T6" fmla="*/ 0 w 6"/>
                <a:gd name="T7" fmla="*/ 3 h 3"/>
                <a:gd name="T8" fmla="*/ 0 w 6"/>
                <a:gd name="T9" fmla="*/ 3 h 3"/>
                <a:gd name="T10" fmla="*/ 0 w 6"/>
                <a:gd name="T11" fmla="*/ 3 h 3"/>
                <a:gd name="T12" fmla="*/ 0 w 6"/>
                <a:gd name="T13" fmla="*/ 3 h 3"/>
                <a:gd name="T14" fmla="*/ 0 w 6"/>
                <a:gd name="T15" fmla="*/ 3 h 3"/>
                <a:gd name="T16" fmla="*/ 0 w 6"/>
                <a:gd name="T17" fmla="*/ 3 h 3"/>
                <a:gd name="T18" fmla="*/ 0 w 6"/>
                <a:gd name="T19" fmla="*/ 3 h 3"/>
                <a:gd name="T20" fmla="*/ 0 w 6"/>
                <a:gd name="T21" fmla="*/ 3 h 3"/>
                <a:gd name="T22" fmla="*/ 0 w 6"/>
                <a:gd name="T23" fmla="*/ 3 h 3"/>
                <a:gd name="T24" fmla="*/ 0 w 6"/>
                <a:gd name="T25" fmla="*/ 3 h 3"/>
                <a:gd name="T26" fmla="*/ 0 w 6"/>
                <a:gd name="T27" fmla="*/ 2 h 3"/>
                <a:gd name="T28" fmla="*/ 0 w 6"/>
                <a:gd name="T29" fmla="*/ 3 h 3"/>
                <a:gd name="T30" fmla="*/ 0 w 6"/>
                <a:gd name="T31" fmla="*/ 2 h 3"/>
                <a:gd name="T32" fmla="*/ 0 w 6"/>
                <a:gd name="T33" fmla="*/ 2 h 3"/>
                <a:gd name="T34" fmla="*/ 0 w 6"/>
                <a:gd name="T35" fmla="*/ 2 h 3"/>
                <a:gd name="T36" fmla="*/ 0 w 6"/>
                <a:gd name="T37" fmla="*/ 2 h 3"/>
                <a:gd name="T38" fmla="*/ 0 w 6"/>
                <a:gd name="T39" fmla="*/ 2 h 3"/>
                <a:gd name="T40" fmla="*/ 0 w 6"/>
                <a:gd name="T41" fmla="*/ 2 h 3"/>
                <a:gd name="T42" fmla="*/ 0 w 6"/>
                <a:gd name="T43" fmla="*/ 2 h 3"/>
                <a:gd name="T44" fmla="*/ 0 w 6"/>
                <a:gd name="T45" fmla="*/ 2 h 3"/>
                <a:gd name="T46" fmla="*/ 0 w 6"/>
                <a:gd name="T47" fmla="*/ 2 h 3"/>
                <a:gd name="T48" fmla="*/ 1 w 6"/>
                <a:gd name="T49" fmla="*/ 2 h 3"/>
                <a:gd name="T50" fmla="*/ 1 w 6"/>
                <a:gd name="T51" fmla="*/ 2 h 3"/>
                <a:gd name="T52" fmla="*/ 1 w 6"/>
                <a:gd name="T53" fmla="*/ 2 h 3"/>
                <a:gd name="T54" fmla="*/ 1 w 6"/>
                <a:gd name="T55" fmla="*/ 2 h 3"/>
                <a:gd name="T56" fmla="*/ 1 w 6"/>
                <a:gd name="T57" fmla="*/ 2 h 3"/>
                <a:gd name="T58" fmla="*/ 1 w 6"/>
                <a:gd name="T59" fmla="*/ 2 h 3"/>
                <a:gd name="T60" fmla="*/ 1 w 6"/>
                <a:gd name="T61" fmla="*/ 2 h 3"/>
                <a:gd name="T62" fmla="*/ 1 w 6"/>
                <a:gd name="T63" fmla="*/ 2 h 3"/>
                <a:gd name="T64" fmla="*/ 1 w 6"/>
                <a:gd name="T65" fmla="*/ 2 h 3"/>
                <a:gd name="T66" fmla="*/ 1 w 6"/>
                <a:gd name="T67" fmla="*/ 2 h 3"/>
                <a:gd name="T68" fmla="*/ 6 w 6"/>
                <a:gd name="T69" fmla="*/ 0 h 3"/>
                <a:gd name="T70" fmla="*/ 6 w 6"/>
                <a:gd name="T71" fmla="*/ 0 h 3"/>
                <a:gd name="T72" fmla="*/ 1 w 6"/>
                <a:gd name="T7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3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1" y="2"/>
                  </a:cubicBezTo>
                </a:path>
              </a:pathLst>
            </a:custGeom>
            <a:solidFill>
              <a:srgbClr val="C0A1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3" name="Freeform 226">
              <a:extLst>
                <a:ext uri="{FF2B5EF4-FFF2-40B4-BE49-F238E27FC236}">
                  <a16:creationId xmlns:a16="http://schemas.microsoft.com/office/drawing/2014/main" id="{C6537004-FB23-4190-A995-5824F619C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458913" y="3911600"/>
              <a:ext cx="34925" cy="6350"/>
            </a:xfrm>
            <a:custGeom>
              <a:avLst/>
              <a:gdLst>
                <a:gd name="T0" fmla="*/ 0 w 9"/>
                <a:gd name="T1" fmla="*/ 2 h 2"/>
                <a:gd name="T2" fmla="*/ 0 w 9"/>
                <a:gd name="T3" fmla="*/ 2 h 2"/>
                <a:gd name="T4" fmla="*/ 9 w 9"/>
                <a:gd name="T5" fmla="*/ 0 h 2"/>
                <a:gd name="T6" fmla="*/ 0 w 9"/>
                <a:gd name="T7" fmla="*/ 2 h 2"/>
                <a:gd name="T8" fmla="*/ 9 w 9"/>
                <a:gd name="T9" fmla="*/ 0 h 2"/>
                <a:gd name="T10" fmla="*/ 9 w 9"/>
                <a:gd name="T11" fmla="*/ 0 h 2"/>
                <a:gd name="T12" fmla="*/ 9 w 9"/>
                <a:gd name="T13" fmla="*/ 0 h 2"/>
                <a:gd name="T14" fmla="*/ 9 w 9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6" y="0"/>
                    <a:pt x="9" y="0"/>
                  </a:cubicBezTo>
                  <a:cubicBezTo>
                    <a:pt x="6" y="0"/>
                    <a:pt x="3" y="1"/>
                    <a:pt x="0" y="2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DDC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4" name="Freeform 227">
              <a:extLst>
                <a:ext uri="{FF2B5EF4-FFF2-40B4-BE49-F238E27FC236}">
                  <a16:creationId xmlns:a16="http://schemas.microsoft.com/office/drawing/2014/main" id="{D9A49C26-8AC4-4BA7-A397-53A5F693D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00188" y="3911600"/>
              <a:ext cx="150813" cy="60325"/>
            </a:xfrm>
            <a:custGeom>
              <a:avLst/>
              <a:gdLst>
                <a:gd name="T0" fmla="*/ 33 w 40"/>
                <a:gd name="T1" fmla="*/ 16 h 16"/>
                <a:gd name="T2" fmla="*/ 12 w 40"/>
                <a:gd name="T3" fmla="*/ 6 h 16"/>
                <a:gd name="T4" fmla="*/ 0 w 40"/>
                <a:gd name="T5" fmla="*/ 8 h 16"/>
                <a:gd name="T6" fmla="*/ 5 w 40"/>
                <a:gd name="T7" fmla="*/ 5 h 16"/>
                <a:gd name="T8" fmla="*/ 5 w 40"/>
                <a:gd name="T9" fmla="*/ 5 h 16"/>
                <a:gd name="T10" fmla="*/ 5 w 40"/>
                <a:gd name="T11" fmla="*/ 5 h 16"/>
                <a:gd name="T12" fmla="*/ 5 w 40"/>
                <a:gd name="T13" fmla="*/ 5 h 16"/>
                <a:gd name="T14" fmla="*/ 5 w 40"/>
                <a:gd name="T15" fmla="*/ 5 h 16"/>
                <a:gd name="T16" fmla="*/ 5 w 40"/>
                <a:gd name="T17" fmla="*/ 5 h 16"/>
                <a:gd name="T18" fmla="*/ 5 w 40"/>
                <a:gd name="T19" fmla="*/ 5 h 16"/>
                <a:gd name="T20" fmla="*/ 5 w 40"/>
                <a:gd name="T21" fmla="*/ 5 h 16"/>
                <a:gd name="T22" fmla="*/ 5 w 40"/>
                <a:gd name="T23" fmla="*/ 5 h 16"/>
                <a:gd name="T24" fmla="*/ 5 w 40"/>
                <a:gd name="T25" fmla="*/ 4 h 16"/>
                <a:gd name="T26" fmla="*/ 5 w 40"/>
                <a:gd name="T27" fmla="*/ 4 h 16"/>
                <a:gd name="T28" fmla="*/ 5 w 40"/>
                <a:gd name="T29" fmla="*/ 4 h 16"/>
                <a:gd name="T30" fmla="*/ 5 w 40"/>
                <a:gd name="T31" fmla="*/ 4 h 16"/>
                <a:gd name="T32" fmla="*/ 5 w 40"/>
                <a:gd name="T33" fmla="*/ 4 h 16"/>
                <a:gd name="T34" fmla="*/ 5 w 40"/>
                <a:gd name="T35" fmla="*/ 4 h 16"/>
                <a:gd name="T36" fmla="*/ 5 w 40"/>
                <a:gd name="T37" fmla="*/ 4 h 16"/>
                <a:gd name="T38" fmla="*/ 6 w 40"/>
                <a:gd name="T39" fmla="*/ 4 h 16"/>
                <a:gd name="T40" fmla="*/ 6 w 40"/>
                <a:gd name="T41" fmla="*/ 4 h 16"/>
                <a:gd name="T42" fmla="*/ 6 w 40"/>
                <a:gd name="T43" fmla="*/ 4 h 16"/>
                <a:gd name="T44" fmla="*/ 6 w 40"/>
                <a:gd name="T45" fmla="*/ 4 h 16"/>
                <a:gd name="T46" fmla="*/ 6 w 40"/>
                <a:gd name="T47" fmla="*/ 4 h 16"/>
                <a:gd name="T48" fmla="*/ 6 w 40"/>
                <a:gd name="T49" fmla="*/ 4 h 16"/>
                <a:gd name="T50" fmla="*/ 6 w 40"/>
                <a:gd name="T51" fmla="*/ 4 h 16"/>
                <a:gd name="T52" fmla="*/ 6 w 40"/>
                <a:gd name="T53" fmla="*/ 4 h 16"/>
                <a:gd name="T54" fmla="*/ 11 w 40"/>
                <a:gd name="T55" fmla="*/ 2 h 16"/>
                <a:gd name="T56" fmla="*/ 11 w 40"/>
                <a:gd name="T57" fmla="*/ 2 h 16"/>
                <a:gd name="T58" fmla="*/ 20 w 40"/>
                <a:gd name="T59" fmla="*/ 0 h 16"/>
                <a:gd name="T60" fmla="*/ 20 w 40"/>
                <a:gd name="T61" fmla="*/ 0 h 16"/>
                <a:gd name="T62" fmla="*/ 20 w 40"/>
                <a:gd name="T63" fmla="*/ 0 h 16"/>
                <a:gd name="T64" fmla="*/ 40 w 40"/>
                <a:gd name="T65" fmla="*/ 11 h 16"/>
                <a:gd name="T66" fmla="*/ 40 w 40"/>
                <a:gd name="T67" fmla="*/ 11 h 16"/>
                <a:gd name="T68" fmla="*/ 33 w 40"/>
                <a:gd name="T6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16">
                  <a:moveTo>
                    <a:pt x="33" y="16"/>
                  </a:moveTo>
                  <a:cubicBezTo>
                    <a:pt x="29" y="10"/>
                    <a:pt x="21" y="6"/>
                    <a:pt x="12" y="6"/>
                  </a:cubicBezTo>
                  <a:cubicBezTo>
                    <a:pt x="8" y="6"/>
                    <a:pt x="4" y="7"/>
                    <a:pt x="0" y="8"/>
                  </a:cubicBezTo>
                  <a:cubicBezTo>
                    <a:pt x="1" y="7"/>
                    <a:pt x="3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3"/>
                    <a:pt x="9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1"/>
                    <a:pt x="17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9" y="0"/>
                    <a:pt x="37" y="4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3" y="16"/>
                    <a:pt x="33" y="16"/>
                    <a:pt x="33" y="16"/>
                  </a:cubicBezTo>
                </a:path>
              </a:pathLst>
            </a:custGeom>
            <a:solidFill>
              <a:srgbClr val="ED48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151243" y="9254901"/>
            <a:ext cx="1046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01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3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-38100"/>
            <a:ext cx="18281073" cy="103251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TextBox 3"/>
          <p:cNvSpPr txBox="1"/>
          <p:nvPr/>
        </p:nvSpPr>
        <p:spPr>
          <a:xfrm>
            <a:off x="990600" y="1028700"/>
            <a:ext cx="13335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5. Dummy Variable Encoding :</a:t>
            </a:r>
          </a:p>
          <a:p>
            <a:endParaRPr lang="en-US" sz="3600" dirty="0" smtClean="0">
              <a:solidFill>
                <a:srgbClr val="C00000"/>
              </a:solidFill>
              <a:latin typeface="Eras Bold ITC" panose="020B0907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3600" dirty="0" smtClean="0">
              <a:latin typeface="Bell MT" panose="02020503060305020303" pitchFamily="18" charset="0"/>
            </a:endParaRPr>
          </a:p>
          <a:p>
            <a:endParaRPr lang="en-IN" sz="3600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241530"/>
            <a:ext cx="15773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43100" lvl="3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Bell MT" panose="02020503060305020303" pitchFamily="18" charset="0"/>
              </a:rPr>
              <a:t>In </a:t>
            </a:r>
            <a:r>
              <a:rPr lang="en-US" sz="3200" b="1" dirty="0" smtClean="0">
                <a:latin typeface="Bell MT" panose="02020503060305020303" pitchFamily="18" charset="0"/>
              </a:rPr>
              <a:t> Dummy </a:t>
            </a:r>
            <a:r>
              <a:rPr lang="en-US" sz="3200" b="1" dirty="0">
                <a:latin typeface="Bell MT" panose="02020503060305020303" pitchFamily="18" charset="0"/>
              </a:rPr>
              <a:t>variable </a:t>
            </a:r>
            <a:r>
              <a:rPr lang="en-US" sz="3200" b="1" dirty="0" smtClean="0">
                <a:latin typeface="Bell MT" panose="02020503060305020303" pitchFamily="18" charset="0"/>
              </a:rPr>
              <a:t>encoding </a:t>
            </a:r>
            <a:r>
              <a:rPr lang="en-US" sz="3200" dirty="0" smtClean="0">
                <a:latin typeface="Bell MT" panose="02020503060305020303" pitchFamily="18" charset="0"/>
              </a:rPr>
              <a:t>, for </a:t>
            </a:r>
            <a:r>
              <a:rPr lang="en-US" sz="3200" dirty="0">
                <a:latin typeface="Bell MT" panose="02020503060305020303" pitchFamily="18" charset="0"/>
              </a:rPr>
              <a:t>each unique category in a                     categorical variable, dummy variables are created.</a:t>
            </a:r>
          </a:p>
          <a:p>
            <a:pPr lvl="3"/>
            <a:endParaRPr lang="en-US" sz="3200" dirty="0" smtClean="0">
              <a:latin typeface="Bell MT" panose="02020503060305020303" pitchFamily="18" charset="0"/>
            </a:endParaRPr>
          </a:p>
          <a:p>
            <a:pPr marL="1943100" lvl="3" indent="-571500"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Bell MT" panose="02020503060305020303" pitchFamily="18" charset="0"/>
              </a:rPr>
              <a:t>Each </a:t>
            </a:r>
            <a:r>
              <a:rPr lang="en-US" sz="3200" dirty="0">
                <a:latin typeface="Bell MT" panose="02020503060305020303" pitchFamily="18" charset="0"/>
              </a:rPr>
              <a:t>dummy variable takes the value </a:t>
            </a:r>
            <a:r>
              <a:rPr lang="en-US" sz="3200" b="1" dirty="0">
                <a:latin typeface="Bell MT" panose="02020503060305020303" pitchFamily="18" charset="0"/>
              </a:rPr>
              <a:t>0 or 1</a:t>
            </a:r>
            <a:r>
              <a:rPr lang="en-US" sz="3200" dirty="0">
                <a:latin typeface="Bell MT" panose="02020503060305020303" pitchFamily="18" charset="0"/>
              </a:rPr>
              <a:t>, indicating the </a:t>
            </a:r>
            <a:r>
              <a:rPr lang="en-US" sz="3200" b="1" dirty="0">
                <a:latin typeface="Bell MT" panose="02020503060305020303" pitchFamily="18" charset="0"/>
              </a:rPr>
              <a:t>absence or presence</a:t>
            </a:r>
            <a:r>
              <a:rPr lang="en-US" sz="3200" dirty="0">
                <a:latin typeface="Bell MT" panose="02020503060305020303" pitchFamily="18" charset="0"/>
              </a:rPr>
              <a:t> of a particular category.</a:t>
            </a:r>
            <a:endParaRPr lang="en-IN" sz="3200" dirty="0">
              <a:solidFill>
                <a:srgbClr val="C00000"/>
              </a:solidFill>
              <a:latin typeface="Bell MT" panose="02020503060305020303" pitchFamily="18" charset="0"/>
            </a:endParaRPr>
          </a:p>
          <a:p>
            <a:pPr marL="1943100" lvl="3" indent="-571500">
              <a:buFont typeface="Wingdings" panose="05000000000000000000" pitchFamily="2" charset="2"/>
              <a:buChar char="§"/>
            </a:pPr>
            <a:endParaRPr lang="en-US" sz="3200" dirty="0">
              <a:latin typeface="Bell MT" panose="02020503060305020303" pitchFamily="18" charset="0"/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7391400" y="5124450"/>
            <a:ext cx="1371600" cy="2072164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548245" y="7568148"/>
            <a:ext cx="1389610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To conclude, 17 columns have been reduced to 13 columns, and then by performing dummy variable encoding increased from 13 to </a:t>
            </a:r>
            <a:r>
              <a:rPr lang="en-US" sz="4000" b="1" dirty="0" smtClean="0">
                <a:latin typeface="Bell MT" panose="02020503060305020303" pitchFamily="18" charset="0"/>
              </a:rPr>
              <a:t>27 columns. </a:t>
            </a:r>
            <a:endParaRPr lang="en-IN" sz="4000" b="1" dirty="0">
              <a:latin typeface="Bell MT" panose="020205030603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68800" y="910590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10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2476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A8E6A4-019B-48A2-A837-E44173F91CDC}"/>
              </a:ext>
            </a:extLst>
          </p:cNvPr>
          <p:cNvGrpSpPr/>
          <p:nvPr/>
        </p:nvGrpSpPr>
        <p:grpSpPr>
          <a:xfrm>
            <a:off x="11607208" y="8049010"/>
            <a:ext cx="6680792" cy="2234526"/>
            <a:chOff x="1893116" y="8132405"/>
            <a:chExt cx="5948363" cy="1730636"/>
          </a:xfrm>
        </p:grpSpPr>
        <p:sp>
          <p:nvSpPr>
            <p:cNvPr id="29" name="Freeform 555">
              <a:extLst>
                <a:ext uri="{FF2B5EF4-FFF2-40B4-BE49-F238E27FC236}">
                  <a16:creationId xmlns:a16="http://schemas.microsoft.com/office/drawing/2014/main" id="{21F99A78-5331-4935-AF85-C4063658D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116" y="8132405"/>
              <a:ext cx="4805363" cy="1701800"/>
            </a:xfrm>
            <a:custGeom>
              <a:avLst/>
              <a:gdLst>
                <a:gd name="T0" fmla="*/ 1513 w 1733"/>
                <a:gd name="T1" fmla="*/ 498 h 613"/>
                <a:gd name="T2" fmla="*/ 1284 w 1733"/>
                <a:gd name="T3" fmla="*/ 389 h 613"/>
                <a:gd name="T4" fmla="*/ 1424 w 1733"/>
                <a:gd name="T5" fmla="*/ 253 h 613"/>
                <a:gd name="T6" fmla="*/ 1245 w 1733"/>
                <a:gd name="T7" fmla="*/ 359 h 613"/>
                <a:gd name="T8" fmla="*/ 1230 w 1733"/>
                <a:gd name="T9" fmla="*/ 349 h 613"/>
                <a:gd name="T10" fmla="*/ 1221 w 1733"/>
                <a:gd name="T11" fmla="*/ 209 h 613"/>
                <a:gd name="T12" fmla="*/ 1165 w 1733"/>
                <a:gd name="T13" fmla="*/ 323 h 613"/>
                <a:gd name="T14" fmla="*/ 859 w 1733"/>
                <a:gd name="T15" fmla="*/ 339 h 613"/>
                <a:gd name="T16" fmla="*/ 324 w 1733"/>
                <a:gd name="T17" fmla="*/ 167 h 613"/>
                <a:gd name="T18" fmla="*/ 242 w 1733"/>
                <a:gd name="T19" fmla="*/ 186 h 613"/>
                <a:gd name="T20" fmla="*/ 155 w 1733"/>
                <a:gd name="T21" fmla="*/ 1 h 613"/>
                <a:gd name="T22" fmla="*/ 179 w 1733"/>
                <a:gd name="T23" fmla="*/ 175 h 613"/>
                <a:gd name="T24" fmla="*/ 195 w 1733"/>
                <a:gd name="T25" fmla="*/ 213 h 613"/>
                <a:gd name="T26" fmla="*/ 172 w 1733"/>
                <a:gd name="T27" fmla="*/ 234 h 613"/>
                <a:gd name="T28" fmla="*/ 104 w 1733"/>
                <a:gd name="T29" fmla="*/ 126 h 613"/>
                <a:gd name="T30" fmla="*/ 51 w 1733"/>
                <a:gd name="T31" fmla="*/ 223 h 613"/>
                <a:gd name="T32" fmla="*/ 136 w 1733"/>
                <a:gd name="T33" fmla="*/ 284 h 613"/>
                <a:gd name="T34" fmla="*/ 147 w 1733"/>
                <a:gd name="T35" fmla="*/ 613 h 613"/>
                <a:gd name="T36" fmla="*/ 1733 w 1733"/>
                <a:gd name="T37" fmla="*/ 612 h 613"/>
                <a:gd name="T38" fmla="*/ 1513 w 1733"/>
                <a:gd name="T39" fmla="*/ 498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3" h="613">
                  <a:moveTo>
                    <a:pt x="1513" y="498"/>
                  </a:moveTo>
                  <a:cubicBezTo>
                    <a:pt x="1409" y="496"/>
                    <a:pt x="1345" y="438"/>
                    <a:pt x="1284" y="389"/>
                  </a:cubicBezTo>
                  <a:cubicBezTo>
                    <a:pt x="1372" y="346"/>
                    <a:pt x="1479" y="292"/>
                    <a:pt x="1424" y="253"/>
                  </a:cubicBezTo>
                  <a:cubicBezTo>
                    <a:pt x="1373" y="217"/>
                    <a:pt x="1298" y="292"/>
                    <a:pt x="1245" y="359"/>
                  </a:cubicBezTo>
                  <a:cubicBezTo>
                    <a:pt x="1240" y="356"/>
                    <a:pt x="1235" y="353"/>
                    <a:pt x="1230" y="349"/>
                  </a:cubicBezTo>
                  <a:cubicBezTo>
                    <a:pt x="1252" y="286"/>
                    <a:pt x="1264" y="220"/>
                    <a:pt x="1221" y="209"/>
                  </a:cubicBezTo>
                  <a:cubicBezTo>
                    <a:pt x="1179" y="197"/>
                    <a:pt x="1167" y="257"/>
                    <a:pt x="1165" y="323"/>
                  </a:cubicBezTo>
                  <a:cubicBezTo>
                    <a:pt x="1052" y="299"/>
                    <a:pt x="959" y="308"/>
                    <a:pt x="859" y="339"/>
                  </a:cubicBezTo>
                  <a:cubicBezTo>
                    <a:pt x="759" y="369"/>
                    <a:pt x="617" y="142"/>
                    <a:pt x="324" y="167"/>
                  </a:cubicBezTo>
                  <a:cubicBezTo>
                    <a:pt x="293" y="170"/>
                    <a:pt x="266" y="177"/>
                    <a:pt x="242" y="186"/>
                  </a:cubicBezTo>
                  <a:cubicBezTo>
                    <a:pt x="241" y="106"/>
                    <a:pt x="226" y="1"/>
                    <a:pt x="155" y="1"/>
                  </a:cubicBezTo>
                  <a:cubicBezTo>
                    <a:pt x="40" y="0"/>
                    <a:pt x="164" y="141"/>
                    <a:pt x="179" y="175"/>
                  </a:cubicBezTo>
                  <a:cubicBezTo>
                    <a:pt x="186" y="189"/>
                    <a:pt x="191" y="202"/>
                    <a:pt x="195" y="213"/>
                  </a:cubicBezTo>
                  <a:cubicBezTo>
                    <a:pt x="187" y="219"/>
                    <a:pt x="179" y="226"/>
                    <a:pt x="172" y="234"/>
                  </a:cubicBezTo>
                  <a:cubicBezTo>
                    <a:pt x="158" y="183"/>
                    <a:pt x="136" y="130"/>
                    <a:pt x="104" y="126"/>
                  </a:cubicBezTo>
                  <a:cubicBezTo>
                    <a:pt x="41" y="118"/>
                    <a:pt x="0" y="197"/>
                    <a:pt x="51" y="223"/>
                  </a:cubicBezTo>
                  <a:cubicBezTo>
                    <a:pt x="75" y="236"/>
                    <a:pt x="108" y="261"/>
                    <a:pt x="136" y="284"/>
                  </a:cubicBezTo>
                  <a:cubicBezTo>
                    <a:pt x="74" y="404"/>
                    <a:pt x="114" y="577"/>
                    <a:pt x="147" y="613"/>
                  </a:cubicBezTo>
                  <a:cubicBezTo>
                    <a:pt x="1733" y="612"/>
                    <a:pt x="1733" y="612"/>
                    <a:pt x="1733" y="612"/>
                  </a:cubicBezTo>
                  <a:cubicBezTo>
                    <a:pt x="1733" y="612"/>
                    <a:pt x="1681" y="501"/>
                    <a:pt x="1513" y="498"/>
                  </a:cubicBezTo>
                  <a:close/>
                </a:path>
              </a:pathLst>
            </a:custGeom>
            <a:solidFill>
              <a:srgbClr val="329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556">
              <a:extLst>
                <a:ext uri="{FF2B5EF4-FFF2-40B4-BE49-F238E27FC236}">
                  <a16:creationId xmlns:a16="http://schemas.microsoft.com/office/drawing/2014/main" id="{868B977D-3493-496E-B7BA-1F5C80DF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116" y="9512203"/>
              <a:ext cx="5948363" cy="350838"/>
            </a:xfrm>
            <a:custGeom>
              <a:avLst/>
              <a:gdLst>
                <a:gd name="T0" fmla="*/ 0 w 2145"/>
                <a:gd name="T1" fmla="*/ 120 h 126"/>
                <a:gd name="T2" fmla="*/ 154 w 2145"/>
                <a:gd name="T3" fmla="*/ 65 h 126"/>
                <a:gd name="T4" fmla="*/ 400 w 2145"/>
                <a:gd name="T5" fmla="*/ 55 h 126"/>
                <a:gd name="T6" fmla="*/ 549 w 2145"/>
                <a:gd name="T7" fmla="*/ 60 h 126"/>
                <a:gd name="T8" fmla="*/ 823 w 2145"/>
                <a:gd name="T9" fmla="*/ 81 h 126"/>
                <a:gd name="T10" fmla="*/ 1230 w 2145"/>
                <a:gd name="T11" fmla="*/ 35 h 126"/>
                <a:gd name="T12" fmla="*/ 1649 w 2145"/>
                <a:gd name="T13" fmla="*/ 65 h 126"/>
                <a:gd name="T14" fmla="*/ 2145 w 2145"/>
                <a:gd name="T15" fmla="*/ 120 h 126"/>
                <a:gd name="T16" fmla="*/ 0 w 2145"/>
                <a:gd name="T17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26">
                  <a:moveTo>
                    <a:pt x="0" y="120"/>
                  </a:moveTo>
                  <a:cubicBezTo>
                    <a:pt x="0" y="120"/>
                    <a:pt x="27" y="45"/>
                    <a:pt x="154" y="65"/>
                  </a:cubicBezTo>
                  <a:cubicBezTo>
                    <a:pt x="281" y="85"/>
                    <a:pt x="337" y="71"/>
                    <a:pt x="400" y="55"/>
                  </a:cubicBezTo>
                  <a:cubicBezTo>
                    <a:pt x="462" y="39"/>
                    <a:pt x="489" y="38"/>
                    <a:pt x="549" y="60"/>
                  </a:cubicBezTo>
                  <a:cubicBezTo>
                    <a:pt x="608" y="81"/>
                    <a:pt x="629" y="126"/>
                    <a:pt x="823" y="81"/>
                  </a:cubicBezTo>
                  <a:cubicBezTo>
                    <a:pt x="1017" y="37"/>
                    <a:pt x="1109" y="0"/>
                    <a:pt x="1230" y="35"/>
                  </a:cubicBezTo>
                  <a:cubicBezTo>
                    <a:pt x="1351" y="69"/>
                    <a:pt x="1500" y="6"/>
                    <a:pt x="1649" y="65"/>
                  </a:cubicBezTo>
                  <a:cubicBezTo>
                    <a:pt x="1798" y="124"/>
                    <a:pt x="2028" y="21"/>
                    <a:pt x="2145" y="120"/>
                  </a:cubicBezTo>
                  <a:cubicBezTo>
                    <a:pt x="0" y="120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2CB1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Rectangle: Top Corners Rounded 37">
            <a:extLst>
              <a:ext uri="{FF2B5EF4-FFF2-40B4-BE49-F238E27FC236}">
                <a16:creationId xmlns:a16="http://schemas.microsoft.com/office/drawing/2014/main" id="{37478199-D72C-4DBB-927B-4E8757F0C8DD}"/>
              </a:ext>
            </a:extLst>
          </p:cNvPr>
          <p:cNvSpPr/>
          <p:nvPr/>
        </p:nvSpPr>
        <p:spPr>
          <a:xfrm rot="16200000">
            <a:off x="9020013" y="-1489329"/>
            <a:ext cx="3106858" cy="1327948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6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C08B7C-1DE1-47CA-BF19-F54C841E9520}"/>
              </a:ext>
            </a:extLst>
          </p:cNvPr>
          <p:cNvGrpSpPr/>
          <p:nvPr/>
        </p:nvGrpSpPr>
        <p:grpSpPr>
          <a:xfrm>
            <a:off x="457200" y="419100"/>
            <a:ext cx="5631179" cy="5795155"/>
            <a:chOff x="797607" y="1371600"/>
            <a:chExt cx="4869176" cy="451508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F2FE16D-0B15-45E7-BABD-4FA994DF9007}"/>
                </a:ext>
              </a:extLst>
            </p:cNvPr>
            <p:cNvGrpSpPr/>
            <p:nvPr/>
          </p:nvGrpSpPr>
          <p:grpSpPr>
            <a:xfrm>
              <a:off x="797607" y="1371600"/>
              <a:ext cx="4869176" cy="4515087"/>
              <a:chOff x="1021878" y="1817924"/>
              <a:chExt cx="4387850" cy="406876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538A8CC-3F7C-45A9-9D32-23AB8F99A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021878" y="4394437"/>
                <a:ext cx="1490663" cy="1492250"/>
              </a:xfrm>
              <a:prstGeom prst="ellipse">
                <a:avLst/>
              </a:prstGeom>
              <a:noFill/>
              <a:ln w="155575" cap="flat">
                <a:solidFill>
                  <a:srgbClr val="3B3E9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34EB672-18D7-4D01-AF56-9CCC6BF28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079028" y="4462699"/>
                <a:ext cx="1366838" cy="1355725"/>
              </a:xfrm>
              <a:prstGeom prst="ellipse">
                <a:avLst/>
              </a:prstGeom>
              <a:noFill/>
              <a:ln w="77788" cap="flat">
                <a:solidFill>
                  <a:srgbClr val="4EC9F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8844B44-EEF2-47F5-82FF-41B38BB20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612428" y="4984987"/>
                <a:ext cx="300038" cy="309562"/>
              </a:xfrm>
              <a:prstGeom prst="ellipse">
                <a:avLst/>
              </a:prstGeom>
              <a:solidFill>
                <a:srgbClr val="2C255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2C4EE1-3FD1-4989-84F5-3CC312182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17478" y="4394437"/>
                <a:ext cx="1492250" cy="1492250"/>
              </a:xfrm>
              <a:prstGeom prst="ellipse">
                <a:avLst/>
              </a:prstGeom>
              <a:noFill/>
              <a:ln w="155575" cap="flat">
                <a:solidFill>
                  <a:srgbClr val="3B3E9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830B73-0D35-4E89-8A72-B20A890CD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85741" y="4462699"/>
                <a:ext cx="1365250" cy="1355725"/>
              </a:xfrm>
              <a:prstGeom prst="ellipse">
                <a:avLst/>
              </a:prstGeom>
              <a:noFill/>
              <a:ln w="77788" cap="flat">
                <a:solidFill>
                  <a:srgbClr val="4EC9F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BA0E5DB-DFCF-4872-8E20-56C250043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19140" y="4984987"/>
                <a:ext cx="300038" cy="309562"/>
              </a:xfrm>
              <a:prstGeom prst="ellipse">
                <a:avLst/>
              </a:prstGeom>
              <a:solidFill>
                <a:srgbClr val="2C255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Line 14">
                <a:extLst>
                  <a:ext uri="{FF2B5EF4-FFF2-40B4-BE49-F238E27FC236}">
                    <a16:creationId xmlns:a16="http://schemas.microsoft.com/office/drawing/2014/main" id="{C95D0CAD-6C93-42D6-97F3-3D3C3A41C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14240" y="4937362"/>
                <a:ext cx="1249363" cy="96837"/>
              </a:xfrm>
              <a:prstGeom prst="line">
                <a:avLst/>
              </a:prstGeom>
              <a:noFill/>
              <a:ln w="39688" cap="flat">
                <a:solidFill>
                  <a:srgbClr val="09234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16D301-12D0-4571-9951-9D302B8D65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161828" y="4937362"/>
                <a:ext cx="407988" cy="406400"/>
              </a:xfrm>
              <a:prstGeom prst="ellipse">
                <a:avLst/>
              </a:prstGeom>
              <a:solidFill>
                <a:srgbClr val="2C255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D06C276-8FA6-4BC4-AC9D-7A333BD8F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558703" y="3435587"/>
                <a:ext cx="504825" cy="144462"/>
              </a:xfrm>
              <a:prstGeom prst="ellipse">
                <a:avLst/>
              </a:prstGeom>
              <a:solidFill>
                <a:srgbClr val="2C255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C512F17-2FF1-41FE-89AF-ABAE56FA10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774478" y="3095862"/>
                <a:ext cx="977900" cy="1463675"/>
              </a:xfrm>
              <a:custGeom>
                <a:avLst/>
                <a:gdLst>
                  <a:gd name="T0" fmla="*/ 28 w 101"/>
                  <a:gd name="T1" fmla="*/ 0 h 151"/>
                  <a:gd name="T2" fmla="*/ 100 w 101"/>
                  <a:gd name="T3" fmla="*/ 61 h 151"/>
                  <a:gd name="T4" fmla="*/ 35 w 101"/>
                  <a:gd name="T5" fmla="*/ 151 h 151"/>
                  <a:gd name="T6" fmla="*/ 25 w 101"/>
                  <a:gd name="T7" fmla="*/ 140 h 151"/>
                  <a:gd name="T8" fmla="*/ 63 w 101"/>
                  <a:gd name="T9" fmla="*/ 68 h 151"/>
                  <a:gd name="T10" fmla="*/ 0 w 101"/>
                  <a:gd name="T11" fmla="*/ 27 h 151"/>
                  <a:gd name="T12" fmla="*/ 28 w 101"/>
                  <a:gd name="T13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151">
                    <a:moveTo>
                      <a:pt x="28" y="0"/>
                    </a:moveTo>
                    <a:cubicBezTo>
                      <a:pt x="28" y="0"/>
                      <a:pt x="99" y="40"/>
                      <a:pt x="100" y="61"/>
                    </a:cubicBezTo>
                    <a:cubicBezTo>
                      <a:pt x="101" y="81"/>
                      <a:pt x="35" y="151"/>
                      <a:pt x="35" y="151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28" y="0"/>
                      <a:pt x="28" y="0"/>
                      <a:pt x="28" y="0"/>
                    </a:cubicBezTo>
                    <a:close/>
                  </a:path>
                </a:pathLst>
              </a:custGeom>
              <a:solidFill>
                <a:srgbClr val="E9C11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3BD41E9-9B5D-430B-988C-CB02E105B8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1583853" y="3299062"/>
                <a:ext cx="3079750" cy="1908175"/>
              </a:xfrm>
              <a:custGeom>
                <a:avLst/>
                <a:gdLst>
                  <a:gd name="T0" fmla="*/ 299 w 318"/>
                  <a:gd name="T1" fmla="*/ 190 h 197"/>
                  <a:gd name="T2" fmla="*/ 262 w 318"/>
                  <a:gd name="T3" fmla="*/ 1 h 197"/>
                  <a:gd name="T4" fmla="*/ 94 w 318"/>
                  <a:gd name="T5" fmla="*/ 49 h 197"/>
                  <a:gd name="T6" fmla="*/ 272 w 318"/>
                  <a:gd name="T7" fmla="*/ 49 h 197"/>
                  <a:gd name="T8" fmla="*/ 125 w 318"/>
                  <a:gd name="T9" fmla="*/ 158 h 197"/>
                  <a:gd name="T10" fmla="*/ 276 w 318"/>
                  <a:gd name="T11" fmla="*/ 71 h 197"/>
                  <a:gd name="T12" fmla="*/ 132 w 318"/>
                  <a:gd name="T13" fmla="*/ 190 h 197"/>
                  <a:gd name="T14" fmla="*/ 0 w 318"/>
                  <a:gd name="T15" fmla="*/ 190 h 197"/>
                  <a:gd name="T16" fmla="*/ 91 w 318"/>
                  <a:gd name="T17" fmla="*/ 36 h 197"/>
                  <a:gd name="T18" fmla="*/ 88 w 318"/>
                  <a:gd name="T19" fmla="*/ 27 h 197"/>
                  <a:gd name="T20" fmla="*/ 136 w 318"/>
                  <a:gd name="T21" fmla="*/ 197 h 197"/>
                  <a:gd name="T22" fmla="*/ 254 w 318"/>
                  <a:gd name="T23" fmla="*/ 0 h 197"/>
                  <a:gd name="T24" fmla="*/ 297 w 318"/>
                  <a:gd name="T25" fmla="*/ 0 h 197"/>
                  <a:gd name="T26" fmla="*/ 309 w 318"/>
                  <a:gd name="T27" fmla="*/ 27 h 197"/>
                  <a:gd name="T28" fmla="*/ 284 w 318"/>
                  <a:gd name="T29" fmla="*/ 34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8" h="197">
                    <a:moveTo>
                      <a:pt x="299" y="190"/>
                    </a:moveTo>
                    <a:cubicBezTo>
                      <a:pt x="262" y="1"/>
                      <a:pt x="262" y="1"/>
                      <a:pt x="262" y="1"/>
                    </a:cubicBezTo>
                    <a:moveTo>
                      <a:pt x="94" y="49"/>
                    </a:moveTo>
                    <a:cubicBezTo>
                      <a:pt x="272" y="49"/>
                      <a:pt x="272" y="49"/>
                      <a:pt x="272" y="49"/>
                    </a:cubicBezTo>
                    <a:moveTo>
                      <a:pt x="125" y="158"/>
                    </a:moveTo>
                    <a:cubicBezTo>
                      <a:pt x="125" y="158"/>
                      <a:pt x="176" y="71"/>
                      <a:pt x="276" y="71"/>
                    </a:cubicBezTo>
                    <a:moveTo>
                      <a:pt x="132" y="190"/>
                    </a:move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0"/>
                      <a:pt x="6" y="73"/>
                      <a:pt x="91" y="36"/>
                    </a:cubicBezTo>
                    <a:moveTo>
                      <a:pt x="88" y="27"/>
                    </a:moveTo>
                    <a:cubicBezTo>
                      <a:pt x="136" y="197"/>
                      <a:pt x="136" y="197"/>
                      <a:pt x="136" y="197"/>
                    </a:cubicBezTo>
                    <a:moveTo>
                      <a:pt x="254" y="0"/>
                    </a:moveTo>
                    <a:cubicBezTo>
                      <a:pt x="254" y="0"/>
                      <a:pt x="282" y="0"/>
                      <a:pt x="297" y="0"/>
                    </a:cubicBezTo>
                    <a:cubicBezTo>
                      <a:pt x="313" y="0"/>
                      <a:pt x="318" y="17"/>
                      <a:pt x="309" y="27"/>
                    </a:cubicBezTo>
                    <a:cubicBezTo>
                      <a:pt x="300" y="36"/>
                      <a:pt x="284" y="34"/>
                      <a:pt x="284" y="34"/>
                    </a:cubicBezTo>
                  </a:path>
                </a:pathLst>
              </a:custGeom>
              <a:noFill/>
              <a:ln w="77788" cap="rnd">
                <a:solidFill>
                  <a:srgbClr val="3B3E98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Line 19">
                <a:extLst>
                  <a:ext uri="{FF2B5EF4-FFF2-40B4-BE49-F238E27FC236}">
                    <a16:creationId xmlns:a16="http://schemas.microsoft.com/office/drawing/2014/main" id="{0FB4724C-45E7-4835-B03C-DE3428E9B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45978" y="5246924"/>
                <a:ext cx="1336675" cy="115887"/>
              </a:xfrm>
              <a:prstGeom prst="line">
                <a:avLst/>
              </a:prstGeom>
              <a:noFill/>
              <a:ln w="39688" cap="flat">
                <a:solidFill>
                  <a:srgbClr val="09234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DAAB1EE-8470-4EFD-8643-AF9D3C2431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756891" y="2602149"/>
                <a:ext cx="1133475" cy="793750"/>
              </a:xfrm>
              <a:custGeom>
                <a:avLst/>
                <a:gdLst>
                  <a:gd name="T0" fmla="*/ 12 w 117"/>
                  <a:gd name="T1" fmla="*/ 0 h 82"/>
                  <a:gd name="T2" fmla="*/ 35 w 117"/>
                  <a:gd name="T3" fmla="*/ 17 h 82"/>
                  <a:gd name="T4" fmla="*/ 112 w 117"/>
                  <a:gd name="T5" fmla="*/ 64 h 82"/>
                  <a:gd name="T6" fmla="*/ 112 w 117"/>
                  <a:gd name="T7" fmla="*/ 81 h 82"/>
                  <a:gd name="T8" fmla="*/ 97 w 117"/>
                  <a:gd name="T9" fmla="*/ 66 h 82"/>
                  <a:gd name="T10" fmla="*/ 0 w 117"/>
                  <a:gd name="T11" fmla="*/ 14 h 82"/>
                  <a:gd name="T12" fmla="*/ 12 w 117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82">
                    <a:moveTo>
                      <a:pt x="12" y="0"/>
                    </a:move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107" y="56"/>
                      <a:pt x="112" y="64"/>
                    </a:cubicBezTo>
                    <a:cubicBezTo>
                      <a:pt x="117" y="72"/>
                      <a:pt x="115" y="82"/>
                      <a:pt x="112" y="81"/>
                    </a:cubicBezTo>
                    <a:cubicBezTo>
                      <a:pt x="109" y="81"/>
                      <a:pt x="97" y="66"/>
                      <a:pt x="97" y="6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2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FBB89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4573271-9C86-45DB-8F29-109527556B6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87203" y="4937362"/>
                <a:ext cx="474663" cy="531812"/>
              </a:xfrm>
              <a:custGeom>
                <a:avLst/>
                <a:gdLst>
                  <a:gd name="T0" fmla="*/ 0 w 49"/>
                  <a:gd name="T1" fmla="*/ 5 h 55"/>
                  <a:gd name="T2" fmla="*/ 12 w 49"/>
                  <a:gd name="T3" fmla="*/ 53 h 55"/>
                  <a:gd name="T4" fmla="*/ 47 w 49"/>
                  <a:gd name="T5" fmla="*/ 32 h 55"/>
                  <a:gd name="T6" fmla="*/ 26 w 49"/>
                  <a:gd name="T7" fmla="*/ 36 h 55"/>
                  <a:gd name="T8" fmla="*/ 16 w 49"/>
                  <a:gd name="T9" fmla="*/ 0 h 55"/>
                  <a:gd name="T10" fmla="*/ 0 w 49"/>
                  <a:gd name="T11" fmla="*/ 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5">
                    <a:moveTo>
                      <a:pt x="0" y="5"/>
                    </a:moveTo>
                    <a:cubicBezTo>
                      <a:pt x="0" y="5"/>
                      <a:pt x="9" y="51"/>
                      <a:pt x="12" y="53"/>
                    </a:cubicBezTo>
                    <a:cubicBezTo>
                      <a:pt x="16" y="55"/>
                      <a:pt x="49" y="35"/>
                      <a:pt x="47" y="32"/>
                    </a:cubicBezTo>
                    <a:cubicBezTo>
                      <a:pt x="46" y="30"/>
                      <a:pt x="31" y="39"/>
                      <a:pt x="26" y="36"/>
                    </a:cubicBezTo>
                    <a:cubicBezTo>
                      <a:pt x="20" y="32"/>
                      <a:pt x="16" y="0"/>
                      <a:pt x="16" y="0"/>
                    </a:cubicBezTo>
                    <a:cubicBezTo>
                      <a:pt x="0" y="5"/>
                      <a:pt x="0" y="5"/>
                      <a:pt x="0" y="5"/>
                    </a:cubicBezTo>
                    <a:close/>
                  </a:path>
                </a:pathLst>
              </a:custGeom>
              <a:solidFill>
                <a:srgbClr val="B2220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0CD1A1B-5EDC-4F21-A014-A10F6D8381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696690" y="1952862"/>
                <a:ext cx="427038" cy="427037"/>
              </a:xfrm>
              <a:custGeom>
                <a:avLst/>
                <a:gdLst>
                  <a:gd name="T0" fmla="*/ 35 w 44"/>
                  <a:gd name="T1" fmla="*/ 0 h 44"/>
                  <a:gd name="T2" fmla="*/ 40 w 44"/>
                  <a:gd name="T3" fmla="*/ 37 h 44"/>
                  <a:gd name="T4" fmla="*/ 22 w 44"/>
                  <a:gd name="T5" fmla="*/ 39 h 44"/>
                  <a:gd name="T6" fmla="*/ 14 w 44"/>
                  <a:gd name="T7" fmla="*/ 44 h 44"/>
                  <a:gd name="T8" fmla="*/ 0 w 44"/>
                  <a:gd name="T9" fmla="*/ 39 h 44"/>
                  <a:gd name="T10" fmla="*/ 7 w 44"/>
                  <a:gd name="T11" fmla="*/ 26 h 44"/>
                  <a:gd name="T12" fmla="*/ 6 w 44"/>
                  <a:gd name="T13" fmla="*/ 16 h 44"/>
                  <a:gd name="T14" fmla="*/ 14 w 44"/>
                  <a:gd name="T15" fmla="*/ 17 h 44"/>
                  <a:gd name="T16" fmla="*/ 14 w 44"/>
                  <a:gd name="T17" fmla="*/ 2 h 44"/>
                  <a:gd name="T18" fmla="*/ 35 w 44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35" y="0"/>
                    </a:moveTo>
                    <a:cubicBezTo>
                      <a:pt x="35" y="0"/>
                      <a:pt x="44" y="32"/>
                      <a:pt x="40" y="37"/>
                    </a:cubicBezTo>
                    <a:cubicBezTo>
                      <a:pt x="35" y="42"/>
                      <a:pt x="27" y="38"/>
                      <a:pt x="22" y="39"/>
                    </a:cubicBezTo>
                    <a:cubicBezTo>
                      <a:pt x="17" y="39"/>
                      <a:pt x="14" y="44"/>
                      <a:pt x="14" y="4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6"/>
                      <a:pt x="3" y="18"/>
                      <a:pt x="6" y="16"/>
                    </a:cubicBezTo>
                    <a:cubicBezTo>
                      <a:pt x="10" y="15"/>
                      <a:pt x="14" y="17"/>
                      <a:pt x="14" y="17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</a:path>
                </a:pathLst>
              </a:custGeom>
              <a:solidFill>
                <a:srgbClr val="FBB89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8645FF67-D0C1-44A9-A0BC-68A8319804F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920528" y="1992549"/>
                <a:ext cx="212725" cy="338137"/>
              </a:xfrm>
              <a:custGeom>
                <a:avLst/>
                <a:gdLst>
                  <a:gd name="T0" fmla="*/ 1 w 22"/>
                  <a:gd name="T1" fmla="*/ 2 h 35"/>
                  <a:gd name="T2" fmla="*/ 7 w 22"/>
                  <a:gd name="T3" fmla="*/ 28 h 35"/>
                  <a:gd name="T4" fmla="*/ 22 w 22"/>
                  <a:gd name="T5" fmla="*/ 0 h 35"/>
                  <a:gd name="T6" fmla="*/ 1 w 22"/>
                  <a:gd name="T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35">
                    <a:moveTo>
                      <a:pt x="1" y="2"/>
                    </a:moveTo>
                    <a:cubicBezTo>
                      <a:pt x="1" y="2"/>
                      <a:pt x="0" y="22"/>
                      <a:pt x="7" y="28"/>
                    </a:cubicBezTo>
                    <a:cubicBezTo>
                      <a:pt x="13" y="35"/>
                      <a:pt x="22" y="0"/>
                      <a:pt x="22" y="0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3B3E9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CCABA783-5F9D-40C9-92E2-7D9DE3B5E3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90328" y="1817924"/>
                <a:ext cx="611188" cy="212725"/>
              </a:xfrm>
              <a:custGeom>
                <a:avLst/>
                <a:gdLst>
                  <a:gd name="T0" fmla="*/ 9 w 63"/>
                  <a:gd name="T1" fmla="*/ 22 h 22"/>
                  <a:gd name="T2" fmla="*/ 63 w 63"/>
                  <a:gd name="T3" fmla="*/ 22 h 22"/>
                  <a:gd name="T4" fmla="*/ 39 w 63"/>
                  <a:gd name="T5" fmla="*/ 3 h 22"/>
                  <a:gd name="T6" fmla="*/ 5 w 63"/>
                  <a:gd name="T7" fmla="*/ 19 h 22"/>
                  <a:gd name="T8" fmla="*/ 9 w 63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2">
                    <a:moveTo>
                      <a:pt x="9" y="22"/>
                    </a:move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2"/>
                      <a:pt x="54" y="7"/>
                      <a:pt x="39" y="3"/>
                    </a:cubicBezTo>
                    <a:cubicBezTo>
                      <a:pt x="26" y="0"/>
                      <a:pt x="0" y="1"/>
                      <a:pt x="5" y="19"/>
                    </a:cubicBezTo>
                    <a:cubicBezTo>
                      <a:pt x="5" y="20"/>
                      <a:pt x="7" y="22"/>
                      <a:pt x="9" y="22"/>
                    </a:cubicBezTo>
                    <a:close/>
                  </a:path>
                </a:pathLst>
              </a:custGeom>
              <a:solidFill>
                <a:srgbClr val="EDCC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D4E062-725F-4ED0-9E80-94B4B9DFE1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277715" y="2892662"/>
                <a:ext cx="833438" cy="2141537"/>
              </a:xfrm>
              <a:custGeom>
                <a:avLst/>
                <a:gdLst>
                  <a:gd name="T0" fmla="*/ 10 w 86"/>
                  <a:gd name="T1" fmla="*/ 0 h 221"/>
                  <a:gd name="T2" fmla="*/ 66 w 86"/>
                  <a:gd name="T3" fmla="*/ 221 h 221"/>
                  <a:gd name="T4" fmla="*/ 86 w 86"/>
                  <a:gd name="T5" fmla="*/ 216 h 221"/>
                  <a:gd name="T6" fmla="*/ 56 w 86"/>
                  <a:gd name="T7" fmla="*/ 19 h 221"/>
                  <a:gd name="T8" fmla="*/ 10 w 86"/>
                  <a:gd name="T9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221">
                    <a:moveTo>
                      <a:pt x="10" y="0"/>
                    </a:moveTo>
                    <a:cubicBezTo>
                      <a:pt x="0" y="21"/>
                      <a:pt x="66" y="221"/>
                      <a:pt x="66" y="221"/>
                    </a:cubicBezTo>
                    <a:cubicBezTo>
                      <a:pt x="86" y="216"/>
                      <a:pt x="86" y="216"/>
                      <a:pt x="86" y="2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EDCC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8B6CE5D-CB61-489F-B18F-6728C0CDE3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552228" y="2186224"/>
                <a:ext cx="1501775" cy="1025525"/>
              </a:xfrm>
              <a:custGeom>
                <a:avLst/>
                <a:gdLst>
                  <a:gd name="T0" fmla="*/ 0 w 155"/>
                  <a:gd name="T1" fmla="*/ 80 h 106"/>
                  <a:gd name="T2" fmla="*/ 60 w 155"/>
                  <a:gd name="T3" fmla="*/ 102 h 106"/>
                  <a:gd name="T4" fmla="*/ 107 w 155"/>
                  <a:gd name="T5" fmla="*/ 58 h 106"/>
                  <a:gd name="T6" fmla="*/ 134 w 155"/>
                  <a:gd name="T7" fmla="*/ 73 h 106"/>
                  <a:gd name="T8" fmla="*/ 155 w 155"/>
                  <a:gd name="T9" fmla="*/ 54 h 106"/>
                  <a:gd name="T10" fmla="*/ 99 w 155"/>
                  <a:gd name="T11" fmla="*/ 10 h 106"/>
                  <a:gd name="T12" fmla="*/ 40 w 155"/>
                  <a:gd name="T13" fmla="*/ 34 h 106"/>
                  <a:gd name="T14" fmla="*/ 0 w 155"/>
                  <a:gd name="T15" fmla="*/ 8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106">
                    <a:moveTo>
                      <a:pt x="0" y="80"/>
                    </a:moveTo>
                    <a:cubicBezTo>
                      <a:pt x="0" y="80"/>
                      <a:pt x="41" y="106"/>
                      <a:pt x="60" y="102"/>
                    </a:cubicBezTo>
                    <a:cubicBezTo>
                      <a:pt x="79" y="97"/>
                      <a:pt x="78" y="71"/>
                      <a:pt x="107" y="58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55" y="54"/>
                      <a:pt x="155" y="54"/>
                      <a:pt x="155" y="54"/>
                    </a:cubicBezTo>
                    <a:cubicBezTo>
                      <a:pt x="155" y="54"/>
                      <a:pt x="123" y="20"/>
                      <a:pt x="99" y="10"/>
                    </a:cubicBezTo>
                    <a:cubicBezTo>
                      <a:pt x="75" y="0"/>
                      <a:pt x="63" y="14"/>
                      <a:pt x="40" y="34"/>
                    </a:cubicBezTo>
                    <a:cubicBezTo>
                      <a:pt x="16" y="54"/>
                      <a:pt x="0" y="80"/>
                      <a:pt x="0" y="80"/>
                    </a:cubicBezTo>
                    <a:close/>
                  </a:path>
                </a:pathLst>
              </a:custGeom>
              <a:solidFill>
                <a:srgbClr val="F1604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8109DFD-E1B7-44A5-8723-5A83A367DACF}"/>
                </a:ext>
              </a:extLst>
            </p:cNvPr>
            <p:cNvGrpSpPr/>
            <p:nvPr/>
          </p:nvGrpSpPr>
          <p:grpSpPr>
            <a:xfrm rot="932970">
              <a:off x="3258430" y="5046223"/>
              <a:ext cx="67162" cy="204898"/>
              <a:chOff x="3278816" y="5051890"/>
              <a:chExt cx="107809" cy="204898"/>
            </a:xfrm>
          </p:grpSpPr>
          <p:sp>
            <p:nvSpPr>
              <p:cNvPr id="35" name="Rectangle: Rounded Corners 30">
                <a:extLst>
                  <a:ext uri="{FF2B5EF4-FFF2-40B4-BE49-F238E27FC236}">
                    <a16:creationId xmlns:a16="http://schemas.microsoft.com/office/drawing/2014/main" id="{D01C6BDF-480F-4406-A14E-B5DEF231D530}"/>
                  </a:ext>
                </a:extLst>
              </p:cNvPr>
              <p:cNvSpPr/>
              <p:nvPr/>
            </p:nvSpPr>
            <p:spPr>
              <a:xfrm>
                <a:off x="3278816" y="5051890"/>
                <a:ext cx="107809" cy="1938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: Rounded Corners 31">
                <a:extLst>
                  <a:ext uri="{FF2B5EF4-FFF2-40B4-BE49-F238E27FC236}">
                    <a16:creationId xmlns:a16="http://schemas.microsoft.com/office/drawing/2014/main" id="{7CCEC1FC-7CE8-4334-B8A4-A1598FBEB5B0}"/>
                  </a:ext>
                </a:extLst>
              </p:cNvPr>
              <p:cNvSpPr/>
              <p:nvPr/>
            </p:nvSpPr>
            <p:spPr>
              <a:xfrm>
                <a:off x="3278816" y="5113726"/>
                <a:ext cx="107809" cy="1938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2">
                <a:extLst>
                  <a:ext uri="{FF2B5EF4-FFF2-40B4-BE49-F238E27FC236}">
                    <a16:creationId xmlns:a16="http://schemas.microsoft.com/office/drawing/2014/main" id="{C4FFC130-09F6-4E61-A981-3DED38FB73FD}"/>
                  </a:ext>
                </a:extLst>
              </p:cNvPr>
              <p:cNvSpPr/>
              <p:nvPr/>
            </p:nvSpPr>
            <p:spPr>
              <a:xfrm>
                <a:off x="3278816" y="5175562"/>
                <a:ext cx="107809" cy="1938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3">
                <a:extLst>
                  <a:ext uri="{FF2B5EF4-FFF2-40B4-BE49-F238E27FC236}">
                    <a16:creationId xmlns:a16="http://schemas.microsoft.com/office/drawing/2014/main" id="{D874E896-6E28-450F-85B3-EA1738B6478B}"/>
                  </a:ext>
                </a:extLst>
              </p:cNvPr>
              <p:cNvSpPr/>
              <p:nvPr/>
            </p:nvSpPr>
            <p:spPr>
              <a:xfrm>
                <a:off x="3278816" y="5237399"/>
                <a:ext cx="107809" cy="1938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5" name="Rectangle 84"/>
          <p:cNvSpPr/>
          <p:nvPr/>
        </p:nvSpPr>
        <p:spPr>
          <a:xfrm>
            <a:off x="6292881" y="3996252"/>
            <a:ext cx="93130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rgbClr val="99FF66"/>
                </a:solidFill>
                <a:latin typeface="Berlin Sans FB Demi" panose="020E0802020502020306" pitchFamily="34" charset="0"/>
              </a:rPr>
              <a:t>Exploratory Data Analysis (EDA)</a:t>
            </a:r>
            <a:endParaRPr lang="en-US" sz="7200" dirty="0">
              <a:solidFill>
                <a:srgbClr val="99FF66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09277" y="9095612"/>
            <a:ext cx="1760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11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7033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1073" cy="103251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609599" y="800100"/>
            <a:ext cx="8839200" cy="620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84"/>
              </a:lnSpc>
            </a:pPr>
            <a:r>
              <a:rPr lang="en-US" sz="6000" dirty="0" smtClean="0">
                <a:solidFill>
                  <a:srgbClr val="800000"/>
                </a:solidFill>
                <a:latin typeface="Eras Bold ITC" panose="020B0907030504020204" pitchFamily="34" charset="0"/>
                <a:cs typeface="Mongolian Baiti" panose="03000500000000000000" pitchFamily="66" charset="0"/>
              </a:rPr>
              <a:t>Multivariate Analysis </a:t>
            </a:r>
            <a:r>
              <a:rPr lang="en-US" sz="4800" dirty="0" smtClean="0">
                <a:solidFill>
                  <a:srgbClr val="800000"/>
                </a:solidFill>
                <a:latin typeface="Eras Bold ITC" panose="020B0907030504020204" pitchFamily="34" charset="0"/>
                <a:cs typeface="Mongolian Baiti" panose="03000500000000000000" pitchFamily="66" charset="0"/>
              </a:rPr>
              <a:t>:</a:t>
            </a:r>
            <a:endParaRPr lang="en-US" sz="4800" dirty="0">
              <a:solidFill>
                <a:srgbClr val="80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456" y="1762611"/>
            <a:ext cx="6958013" cy="5940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295400" y="8237901"/>
            <a:ext cx="14782800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36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IN" sz="3600" b="1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 </a:t>
            </a:r>
            <a:r>
              <a:rPr lang="en-IN" sz="3600" b="1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plot </a:t>
            </a:r>
            <a:r>
              <a:rPr lang="en-IN" sz="3600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month vs count with respect to season shows how people tend to use bikes in summer compared to other seasons.</a:t>
            </a:r>
            <a:endParaRPr lang="en-IN" sz="3600" dirty="0">
              <a:effectLst/>
              <a:latin typeface="Footlight MT Light" panose="0204060206030A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45000" y="936367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12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6348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0"/>
            <a:ext cx="18281073" cy="102870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50" y="495300"/>
            <a:ext cx="7421418" cy="5876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791" y="1459280"/>
            <a:ext cx="7220290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66150" y="7727595"/>
            <a:ext cx="15316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8529" lvl="1" indent="-571500">
              <a:lnSpc>
                <a:spcPts val="4759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000000"/>
                </a:solidFill>
                <a:latin typeface="Footlight MT Light" panose="0204060206030A020304" pitchFamily="18" charset="0"/>
              </a:rPr>
              <a:t>The working day and holiday seasonal distribution of count </a:t>
            </a:r>
            <a:r>
              <a:rPr lang="en-US" sz="3600" b="1" dirty="0">
                <a:solidFill>
                  <a:srgbClr val="000000"/>
                </a:solidFill>
                <a:latin typeface="Footlight MT Light" panose="0204060206030A020304" pitchFamily="18" charset="0"/>
              </a:rPr>
              <a:t>bar plots </a:t>
            </a:r>
            <a:r>
              <a:rPr lang="en-US" sz="3600" dirty="0">
                <a:solidFill>
                  <a:srgbClr val="000000"/>
                </a:solidFill>
                <a:latin typeface="Footlight MT Light" panose="0204060206030A020304" pitchFamily="18" charset="0"/>
              </a:rPr>
              <a:t>indicate that more bicycles are rented during normal working days than on weekends or holidays.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67081" y="9140563"/>
            <a:ext cx="1653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13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39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0"/>
            <a:ext cx="18301855" cy="10298694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944" y="688569"/>
            <a:ext cx="7681912" cy="6663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066800" y="8071331"/>
            <a:ext cx="14706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8529" lvl="1" indent="-571500">
              <a:lnSpc>
                <a:spcPts val="4759"/>
              </a:lnSpc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0000"/>
                </a:solidFill>
                <a:latin typeface="Footlight MT Light" panose="0204060206030A020304" pitchFamily="18" charset="0"/>
              </a:rPr>
              <a:t>Bar plot </a:t>
            </a:r>
            <a:r>
              <a:rPr lang="en-US" sz="3600" dirty="0">
                <a:solidFill>
                  <a:srgbClr val="000000"/>
                </a:solidFill>
                <a:latin typeface="Footlight MT Light" panose="0204060206030A020304" pitchFamily="18" charset="0"/>
              </a:rPr>
              <a:t>of month vs count with respect to weather shows bike rentals are more during clear weather </a:t>
            </a:r>
            <a:r>
              <a:rPr lang="en-US" sz="3600" dirty="0" smtClean="0">
                <a:solidFill>
                  <a:srgbClr val="000000"/>
                </a:solidFill>
                <a:latin typeface="Footlight MT Light" panose="0204060206030A020304" pitchFamily="18" charset="0"/>
              </a:rPr>
              <a:t>i.e., </a:t>
            </a:r>
            <a:r>
              <a:rPr lang="en-US" sz="3600" dirty="0">
                <a:solidFill>
                  <a:srgbClr val="000000"/>
                </a:solidFill>
                <a:latin typeface="Footlight MT Light" panose="0204060206030A020304" pitchFamily="18" charset="0"/>
              </a:rPr>
              <a:t>in the months of May to September.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92600" y="91821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14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1560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0"/>
            <a:ext cx="18281073" cy="102870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1620709"/>
            <a:ext cx="7583633" cy="8044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9125816" y="1603391"/>
            <a:ext cx="8763000" cy="8150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304800" lvl="0" indent="-457200">
              <a:lnSpc>
                <a:spcPct val="107000"/>
              </a:lnSpc>
              <a:spcAft>
                <a:spcPts val="3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32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correlation between </a:t>
            </a:r>
            <a:r>
              <a:rPr lang="en-IN" sz="3200" b="1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'temp' </a:t>
            </a:r>
            <a:r>
              <a:rPr lang="en-IN" sz="32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IN" sz="3200" b="1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en-IN" sz="3200" b="1" dirty="0" err="1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IN" sz="3200" b="1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</a:t>
            </a:r>
            <a:r>
              <a:rPr lang="en-IN" sz="32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indicates a </a:t>
            </a:r>
            <a:r>
              <a:rPr lang="en-IN" sz="3200" b="1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moderate positive correlation</a:t>
            </a:r>
            <a:r>
              <a:rPr lang="en-IN" sz="32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This suggests that as the temperature increases, bike rentals tend to go up. </a:t>
            </a:r>
          </a:p>
          <a:p>
            <a:pPr marL="457200" marR="304800" lvl="0" indent="-457200">
              <a:lnSpc>
                <a:spcPct val="107000"/>
              </a:lnSpc>
              <a:spcAft>
                <a:spcPts val="3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IN" sz="3200" dirty="0" smtClean="0">
              <a:latin typeface="Footlight MT Light" panose="0204060206030A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304800" lvl="0" indent="-457200">
              <a:lnSpc>
                <a:spcPct val="107000"/>
              </a:lnSpc>
              <a:spcAft>
                <a:spcPts val="3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32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IN" sz="3200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between </a:t>
            </a:r>
            <a:r>
              <a:rPr lang="en-IN" sz="3200" b="1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'hum' </a:t>
            </a:r>
            <a:r>
              <a:rPr lang="en-IN" sz="32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IN" sz="3200" b="1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en-IN" sz="3200" b="1" dirty="0" err="1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IN" sz="3200" b="1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</a:t>
            </a:r>
            <a:r>
              <a:rPr lang="en-IN" sz="3200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suggests a </a:t>
            </a:r>
            <a:r>
              <a:rPr lang="en-IN" sz="3200" b="1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weak negative correlation</a:t>
            </a:r>
            <a:r>
              <a:rPr lang="en-IN" sz="3200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While not very strong, it indicates that higher humidity levels may have a slight negative impact on bike rentals. </a:t>
            </a:r>
            <a:endParaRPr lang="en-IN" sz="3200" dirty="0" smtClean="0">
              <a:latin typeface="Footlight MT Light" panose="0204060206030A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304800" lvl="0" indent="-457200">
              <a:lnSpc>
                <a:spcPct val="107000"/>
              </a:lnSpc>
              <a:spcAft>
                <a:spcPts val="3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endParaRPr lang="en-IN" sz="3200" dirty="0" smtClean="0">
              <a:latin typeface="Footlight MT Light" panose="0204060206030A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304800" lvl="0" indent="-457200">
              <a:lnSpc>
                <a:spcPct val="107000"/>
              </a:lnSpc>
              <a:spcAft>
                <a:spcPts val="300"/>
              </a:spcAft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IN" sz="32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3200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between</a:t>
            </a:r>
            <a:r>
              <a:rPr lang="en-IN" sz="3200" b="1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'</a:t>
            </a:r>
            <a:r>
              <a:rPr lang="en-IN" sz="3200" b="1" dirty="0" err="1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windspeed</a:t>
            </a:r>
            <a:r>
              <a:rPr lang="en-IN" sz="3200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and </a:t>
            </a:r>
            <a:r>
              <a:rPr lang="en-IN" sz="3200" b="1" dirty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en-IN" sz="3200" b="1" dirty="0" err="1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IN" sz="3200" b="1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</a:t>
            </a:r>
            <a:r>
              <a:rPr lang="en-IN" sz="32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suggests a </a:t>
            </a:r>
            <a:r>
              <a:rPr lang="en-IN" sz="3200" b="1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weak correlation</a:t>
            </a:r>
            <a:r>
              <a:rPr lang="en-IN" sz="3200" dirty="0" smtClean="0"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It implies that the </a:t>
            </a:r>
            <a:r>
              <a:rPr lang="en-IN" sz="3200" spc="-5" dirty="0" smtClean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lower wind speed leads to pleasant warmer weather and hence more bike rentals.</a:t>
            </a:r>
            <a:endParaRPr lang="en-IN" sz="3200" dirty="0">
              <a:latin typeface="Footlight MT Light" panose="0204060206030A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7463" y="293864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 dirty="0" smtClean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Heatmap Analysi</a:t>
            </a:r>
            <a:r>
              <a:rPr lang="en-US" sz="6000" i="1" dirty="0">
                <a:solidFill>
                  <a:schemeClr val="accent4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</a:t>
            </a:r>
            <a:endParaRPr lang="en-IN" sz="6000" i="1" dirty="0">
              <a:solidFill>
                <a:schemeClr val="accent4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72263" y="9258300"/>
            <a:ext cx="1215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15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2756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0"/>
            <a:ext cx="18281073" cy="102870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169430" y="575143"/>
            <a:ext cx="8458200" cy="88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6000" dirty="0" smtClean="0">
                <a:solidFill>
                  <a:srgbClr val="800000"/>
                </a:solidFill>
                <a:latin typeface="Eras Bold ITC" panose="020B0907030504020204" pitchFamily="34" charset="0"/>
              </a:rPr>
              <a:t>Bivariate  </a:t>
            </a:r>
            <a:r>
              <a:rPr lang="en-US" sz="6000" dirty="0">
                <a:solidFill>
                  <a:srgbClr val="800000"/>
                </a:solidFill>
                <a:latin typeface="Eras Bold ITC" panose="020B0907030504020204" pitchFamily="34" charset="0"/>
              </a:rPr>
              <a:t>Analysis:</a:t>
            </a:r>
          </a:p>
        </p:txBody>
      </p:sp>
      <p:sp>
        <p:nvSpPr>
          <p:cNvPr id="6" name="AutoShape 2" descr="data:image/png;base64,iVBORw0KGgoAAAANSUhEUgAAAkwAAAGwCAYAAABb3Do8AAAAOXRFWHRTb2Z0d2FyZQBNYXRwbG90bGliIHZlcnNpb24zLjcuMSwgaHR0cHM6Ly9tYXRwbG90bGliLm9yZy/bCgiHAAAACXBIWXMAAA9hAAAPYQGoP6dpAAB4v0lEQVR4nO3deXhU5d0+8PvMvk/2zGQlEHbCJoqoLBGURZHNuoHF3Sroq1ZLta9bbYvV6vur1mptq7iAtraAioDKEpB9J2EnQMg22ZfJTJJZz++PISORJDMJWSf357pyXebMyTnPQExunud7vo8giqIIIiIiImqWpKsHQERERNTdMTARERERBcDARERERBQAAxMRERFRAAxMRERERAEwMBEREREFwMBEREREFICsqwfQHXi9XhQWFkKv10MQhK4eDhEREQVBFEXU1NQgLi4OEknHzgExMAEoLCxEYmJiVw+DiIiI2iAvLw8JCQkdeg8GJgB6vR6A7w/cYDB08WiIiIgoGFarFYmJif7f4x2JgQnwL8MZDAYGJiIioh6mM8ppWPRNREREFAADExEREVEADExEREREATAwEREREQXAwEREREQUAAMTERERUQAMTEREREQBMDARERERBcDARERERBQAAxMRERFRAAxMRERERAEwMBEREREFwMBEREREFAADUwdzO9zwerxdPQwiIiK6DLKuHkCoKzpYBLfDDX2cHuoINVRhKkikzKlEREQ9CQNTB3M73Kivqkd9ZT0EiQClUQl9nB6aSA2URiXDExERUQ/AwNQJFDoFVGEqeN1eOKwOlB4thSAVoDQooY/XQxPB8ERERNSdMTB1IolMAnWEGuoINTwuD5w1TpRklUAikzQKT6owFQSJ0NXDJSIiogsYmDpQ0eEi2EvtUIerL3lNKpc2Ck8OqwMlR3zhSWVUQWfWQROpgcrI8ERERNTVGJg60NpFa5G3Iw+mkSYMvGUg+qT3gUKnuOQ8qVwKTaQGiEST4clfMM7wRERE1CUYmDqIu97tCzei70m5ooNF2PbqNiRPSEbq9FQkjEuAVC695OsahSenLzwVZxZDIv8xPGkiNVAalAxPREREnUQQRVHs6kF0NavVCqPRiOrqahgMhna9dtbnWTj73VnkbM5BVU6V/7jSqES/G/shdVoqYobHQBBaDj8N4clV64JUIYXSqIQh3gB1uJrhiYiIeqWO/P39UwxM6Ng/8JwtOfC6vVAalSg/WY7Ta0/jzLdnUFde5z9HH69H6vRUpE5LRVifsIDXZHgiIiJiYOp0nRGYVGEq/zGv24vCfYXIXpeNc5vOwV3n9r8WPSQaqdNT0ffGvr6luQDcDjecNU5/eFKHq6GP00MVrvKFpwAzV0RERD0VA1Mn6+zAdDFXnQvnt5xH9rps5O/Kh+jx/XUIUgHxY+PRf3p/JE9KhlwtD3gvhiciIupNOjMwdWmnxKVLl+LKK6+EXq9HTEwMZs+ejZMnTzY6p76+HosWLUJkZCR0Oh3mzZuH4uLiRufk5ubipptugkajQUxMDJ555hm43W70BHK1HKnTUjHtz9Mwf918XPPMNYgZFgPRIyJ/Rz42P78Zn97wKTY/vxl5O/LgdTe/L51MKYMmSgNjkhGqMBXqrfWwHLQgd1su8nfmoyqnCvXV9WBGJiIiap0unWGaNm0a7rjjDlx55ZVwu9147rnncOTIERw7dgxarRYA8Mgjj+Cbb77BsmXLYDQasXjxYkgkEmzfvh0A4PF4MHLkSJhMJrz++uuwWCz4+c9/jgcffBB/+MMfghpHRybUvO15sBXbINfKoTQqm3wyrinVudXIXpeN7PXZsOZZ/cfVEWr0m9oPqdNTETU4KqhZI3e9G44aB9x1bsiUMqjCL7QqCFdDoVdw5omIiHqkXrskV1paipiYGGzZsgUTJkxAdXU1oqOjsWLFCtx6660AgBMnTmDw4MHYuXMnrr76aqxbtw4333wzCgsLERsbCwB47733sGTJEpSWlkKhuLTv0U915B+40+aEvdQOa74V9ZW+2R2FXgGlPrjibFEUUXq0FKfXnsbZ786ivqre/5ox2egvFjckBDduf3iqdUOmkkEVoYLezPBEREQ9T2cGpm7Vh6m6uhoAEBERAQDYv38/XC4XpkyZ4j9n0KBBSEpK8gemnTt3Ii0tzR+WAGDq1Kl45JFHcPToUYwaNeqS+zgcDjgcDv/nVqv1knPai0KngEKngDHJiPrKethKbLBZbKgpqPHtJ2dUQqFtPtQJgoCYYTGIGRaDcU+NQ/6ufGSvy0ZORg6qz1dj/3v7sf+9/YgdHovUGanoO6Vvs/VSACBTySBT+f7a3fVu35gsNsiUMqgj1NCZdVBHqKHQMTwRERE16DaByev14oknnsC1116LYcOGAQCKioqgUCgQFhbW6NzY2FgUFRX5z7k4LDW83vBaU5YuXYqXX365nd9ByyRSCTRRGmiiNIjoF4G6ijrYimywl9hRV1YHmUYGlVEFqaL5JTuJTIKk65KQdF0SnHYncjbnIHtdNgr3FqI4sxjFmcXY8foOJF6TiNQZqUgen+wPR035aXiqq6xDjaUGMpWsUcE4wxMREfV23SYwLVq0CEeOHMG2bds6/F7PPvssnnrqKf/nVqsViYmJHX7fBjKlDHqzHnqzHk6bE7XltagpqEFteS1Et2/JTqFXQCJtviZfoVVgwM0DMODmAbCX2nHm2zM4s/4Myk6UIfeHXOT+kAu5Vo6U61OQOj0V5ivMLV7vp+GptqIWNYU1kKll0ERooDPrGJ6IiKjX6haBafHixVizZg22bt2KhIQE/3GTyQSn04mqqqpGs0zFxcUwmUz+c/bs2dPoeg1P0TWc81NKpRJKpbKd30Xb+JfsEo2or6qHvdSOmoIa2C12QPB1BJdr5S2GFG20FsMXDMfwBcNRebbSXyxus9hw6utTOPX1KWiiNUidlorU6amI6B/R4vVkKhl0Kh0AX9sDe7kd1kIr5Gr5j8t24eom98UjIiIKRV1a9C2KIh577DGsWrUKGRkZ6N+/f6PXG4q+P/vsM8ybNw8AcPLkSQwaNOiSom+LxYKYmBgAwPvvv49nnnkGJSUlQQWjziwaC4bH5flxya7YDqfdCalSCpVR1eIS28VEr4iiw0W+5pgbzsFh/bFmK7xfuL9YXGfSBT0uV50LDqsDHoeH4YmIiLpcr3lK7tFHH8WKFSvw5ZdfYuDAgf7jRqMRarUagK+twNq1a7Fs2TIYDAY89thjAIAdO3YA+LGtQFxcHF577TUUFRXh7rvvxgMPPNAt2gpcLletq9GSncfpgUKngNKghEQWXBstj9ODvB15yF6bjdxtufA4Pf7XzKPNSJ2RipTJKVDqg591c9VeFJ40cqgj1dCZLhSMt1DETkRE1F56TWBqblnoww8/xD333APA17jyl7/8JT777DM4HA5MnToVf/3rXxstt50/fx6PPPIIMjIyoNVqsXDhQrz66quQyYKbjenOgamBKIpwVDtgL/Mt2dVX1UOAAIVR0aq6IkeNA+c2nkP2umxY9lv8xyVyX0F56oxUJF2b1GLx+U/5w5PTF540kRroTBdqnhieiIiog/SawNRd9ITAdDGv2+tbsiu2wVZsg8vmgkQu8dU7BbGFSgNbkQ3Z67ORvS4blWcq/ccVegX6TumL1BmpMI0wBb2ZryiKcNe5G4enKA10sQxPRETU/hiYOllPC0wXc9e7fUt2hTWoLauFu87d6q7iAFB+uhzZa33F4rWltf7jOrPOXywe3jc86OuJoghXrQvOGic8Dg8UWgXUUReW7cLVkGuCD3ZERERNYWDqZD05MDUQRRHOGl+LgrZ2FQcAr8cLywELstdm49ymc3DZXf7XIgdGInV6KvpN7QdttLZVY/OHJ6cHCo0C6mg1dLEMT0RE1HYMTJ0sFALTxbweb6Ou4g6rAxKZJGBX8Z9y17uRuy3XVyy+PReix/etIkgExI2JQ+qMVPRJ79Oqa4qiCJfdBUeNA16XFwqNApoYDbQxWqgj1K1aUiQiot6NgamThVpgupjb4UZdha+Dd21pLVx2V1BdxX+qvqoeZzecRfa6bBQfLvYflyql6DOxD/pN74fEcYlBP7kHNBGetApoY7TQxmihClcxPBERUYsYmDpZKAemizXqKl4RfFfxn7LmW/3F4tXnq/3HVWEq9L3BVyweMyymVR3B/eHJ6oDXzfBERESBMTB1st4SmBqIXrFRV3FHjQMQAJVRFbCreKPriCLKjpche102znx3BnXldf7XDAkGX73TtH4ISw5r3fh+Gp50CmijtdDGaqEOVwfdvJOIiEIbA1Mn622B6WIelwd15Rd1Fa9tfVdxwNfqoGBvAbLXZiMnIwfuOrf/teih0b7wdGM/qCPUrRpfo/DkaTzzxPBERNS7MTB1st4cmC7WHl3FAd8WKue3nEf22mzk787/sVhcKiBhbAJSZ6QieWJyq5fZRK8Ip90Jh9UB0SP6Zp4YnoiIei0Gpk7GwNRYe3UVB4Da8lqc/f4sstdmo/RYqf+4TC1Dn/Q+6D+jP+LGxLUqkAGNwxO8gFwnhy5WB220r+ZJpmR4IiIKdQxMnYyBqXmNuooX2eC0OSFVSKEKa92SHQBUna/CmfVncHrtadQU1PiPqyPV6HdjP6TOSEXUoKhWBTLgx/DkrHFC9IgMT0REvQQDUydjYAqOq86FuvILLQou6iquClO1up1ASVaJv1jcUe3wvxbWJ8xfLG6Ib/3fhegV4bRdCE9e31OAFy/btaaVAhERdW8MTJ2Mgal1GrqK+5fs2thVHPAVnefvykf22myc33oeHofH/1rsiFikTk9F3yl9oQpTtX6cF4cn0VfzpIvVQROtYXgiIgoBDEydjIGp7S7pKl7j6yquMqpaveWJ0+ZEzuYcZK/LRsHeAuDCd6ZEJkHitYlInZ6KpOuS2lTcLXpFOGoccNW44BW9UOqV0Jl00EQxPBER9VQMTJ2Mgal9uB1u35JdUQ1qS2rhqnNBpm59V3EAsJfYcea7M8hem43yU+X+43KtHCmTU9B/Rn+YR5tbNZvVwOvxwmlzwlXjgogLM09mHbRRvpqn1mxaTEREXYeBqZMxMLW/9uoqDgAVZypwZv0ZZK/Lhq3I5j+ujdX6i8Uj+0e2aZwN4clZ4wQAhicioh6EgamTMTB1nPbqKt5wraJDRchel42zG876Qw4ARKRG+IrFp/aDzqRr01i9Hi+cNU44bb7rKvVKaE1a39N2YQxPRETdDQNTJ2Ng6hyXdBW3OyFTy6A0Klv96L/H6UHu9lxkr81G7rZceF1e3wsCYL7CjNRpqUiZnAKlXtmmsTYVnvRxeqgj1QxPRETdBANTJ2Ng6nxOu9NX71R4eV3FAcBhdeDcxnM4ve40ig4U+Y9LFVIkjU9C6vRUJF6b2OaQ43VfWLZrIjypw9WtHi8REbUPBqZOxsDUddqzqzgA1FhqcOZbX3PMqrNV/uNKo9JfLB47PLZNxeJA4/AkCAIUegX0cXpoIjWt7kdFRESXh4GpkzEwdQ/t2VVcFEVUnKrA6XWncWb9GdSW1fpf08XpkDotFanTUxGeEn5Z43XanL5WCoIECqMCejPDExFRZ2Fg6mQMTN2Pv6t44YWu4g435JrWdxUHfPVIlv0WZK/LxrlN5+Cyu/yvRQ2K8heLa6I0bR6v1+2Fo8YBp80JiSCBMuzHPk+qMFWrnwwkIqLAGJg6GQNT99WeXcUBwF3vxvmt55G9Lht5O/Igenzf/oJEQNxVceg/vT+SJyVDoVW0ecyNwpNEAqXxQs1ThJrhiYioHTEwdTIGpp6hPbuKA0B9VT3Ofn8Wp9edRklmif+4VClFn0l9kDo9FQlXJ1zW0prX7YXD6oDL7oIgERieiIjaEQNTJ2Ng6nn8XcUtNagtrYWr1gW5Vg6lQdmmbU6s+VZkr89G9tpsVOdW+4+rwlXoe0Nf9J/RH9FDo1tdhH6xRuFJKkBpUEIfr4cmQgOlUcnwRETUSgxMnYyBqWdz1DhQV16H6vxq35Kdp+1dxUVRRNmxMl+x+LdnUF9Z73/NkGhA6nRfsbgx0XhZY/a4PP4+TxKZhOGJiKgNGJg6GQNTaGjPruKAb0aoYE8BstdlI2dzDtz1bv9rMWkxSJ2eir439IU6XH1Z4/a4PP6ZJ4lMAlWYCjqzDpoIX8F4W1sgEBGFOgamTsbAFHo8To+vRUE7dBUHAFetCzkZOchel42C3QUQvReKxaUCEsYl+IrFJya3uv3BJeNuCE+1Ln99lr/mycjwRER0MQamTsbAFNoauopbC6yoq6iDx3Whq7i+9V3FAaC2rNZfLF52rMx/XK6Ro0+6r1g87sq4y15W8zg9cNRcmHmSMzwREf0UA1MnY2DqHUTRt2RXW17bLl3FAaAqpwrZ67Jxet1p2Apt/uOaKA36Te2H1OmpiBwYeVnF4sCF8HRh5kmqkEJpVCIsOQyGeAODExH1WgxMnYyBqfdpz67igC+MlWSW4PS60zj7/Vk4qh3+18JSwnzF4tNSoY/TX/bY/eGpzoWIvhGIHBB52UuBREQ9EQNTJ2Ng6t2a7CqulUNlbNv2Jh6XB/k78nF63Wnkbs2Fx+nxv2YaZULq9FSkTE6Byqi6rHG7692wF9uhidEgenA0NJFt71RORNQTMTB1MgYmAi5sBGx1oLasFtZ8KxxVDohoe1dxAHDanDi36Ryy12WjcF8hcOH/NolMgsTrEtF/en8kXpfYpkJ0wPdkoK3IBqlciqhBUTAmGblER0S9BgNTJ2Ngop9q767iAGArtuHsd75i8YpTFf7jCp0CKVNS0H96f5hGmdoUeOqr6uGscSKsTxgiB0ZCrm7bGImIehIGpk7GwEQtabaruFEJqbz1XcUBoCK7AtnrspG9Phv2Yrv/uDZWi9RpvuaYEakRrR6nvcgOdaQa0UOioY3WtmlsREQ9RWf+/u7SdsJbt27FzJkzERcXB0EQsHr16kavC4LQ5Mfrr7/uP6dPnz6XvP7qq6928juhUCZTyqCP0yPuijgkXpsI82gz5Fo5aktrUZ1Xjfqqeng93lZdMyI1Alc9dhXu/PpO3Py3mzFw9kAodArYi+04/NFh/PeO/+K/d/0XmZ9kwl5iD3zBC+M0JBrgtDlRuLcQFWcqWj0uIiJqWpfOMK1btw7bt2/HFVdcgblz52LVqlWYPXu2//WioqJLzr///vuRnZ2Nvn37AvAFpvvvvx8PPvig/zy9Xg+tNvh/XXOGiVpL9Iqoq6xDbWktrAVWOGucgKTtXcUB3wxR3rY8nF53Gnnb8uB1Xwg7AhA3Js5XLH59ChQ6RcBrOawO1FfVIyzZt0Sn0Ab+GiKinqYzf3936bPI06dPx/Tp05t93WQyNfr8yy+/RHp6uj8sNdDr9ZecS9SRBIkATaQGmkgNwvuGN+oqXldRB5mq9V3FZUoZUianIGVyCuqr63Fuwzlkr89G0cEiFO4tROHeQmz/43YkjU/yF4s31xxTaVBCppKh6nwV6q31iB4cDV2srr3ePhFRr9NtapgEQbhkhulixcXFSEhIwEcffYS77rrLf7xPnz6or6+Hy+VCUlIS7rrrLjz55JOQyZr/ReVwOOBw/Ngnx2q1IjExkTNMdNku6Sru9PifsmtLiwIAqCmsQfb6bGSvy0bVuSr/8fir4pH++/QW97ITRdG3pCcCkf0jEd43vM3jICLqbnrNDFNrfPTRR9Dr9Zg7d26j448//jhGjx6NiIgI7NixA88++ywsFgvefPPNZq+1dOlSvPzyyx09ZOqFFFoFFFoFDIkGX1fxMt+Sna3IBkEQoDC0vqu4Pk6PUfeNwsh7R6L8ZDlOrz2NEytPoGBPAVbNX4XJSycjdkRsk18rCAJ0sTo4bU6UHClBfXU9ogZFQalXttdbJiLqFXrMDNOgQYNwww034O23327xOh988AEefvhh2Gw2KJVN/1LgDBN1pvbuKg4AlWcrseFXG1CVUwVBKmDs/4zFsDuHtRjEvG4vaiw1UOqViB4SDZ1Jd9lbthARdaVe85RcsH744QecPHkSDzzwQMBzx44dC7fbjZycnGbPUSqVMBgMjT6IOopEJoE2RovYtFgkXZeE+CvjoY3WwlHtQHVuNWrLa38s8A5SeN9wzPpoFvre0BeiR8SuN3dh4683wmlztjgOQ4IBXrcXhfsKUX6yHB6Xp9nziYjoRz1iSe6f//wnrrjiCowYMSLguYcOHYJEIkFMTEwnjIyodeRqOeQJcujj9Y26ituL7BAhQmlQ+pbsgmheqdAqcP0frodppAm7/m8Xzm08h/LT5bjhtRua7eEkCAI0URo47U6UHitFfbWvIFxp4BIdEVFLujQw2Ww2ZGdn+z8/d+4cDh06hIiICCQlJQHwTbd98cUXeOONNy75+p07d2L37t1IT0+HXq/Hzp078eSTT2LBggUIDw/vtPdB1FqCIEBlVEFlVCGsTxjqKupgL7GjxlIDa74VEnlwXcUFQcDQ24ciemg0NizZAGuuFasXrsZ1z16HATcPaPbrFFoFZEoZbEW+LubRg6Khj9dziY6IqBldWsOUkZGB9PT0S44vXLgQy5YtAwC8//77eOKJJ2CxWGA0Ghudd+DAATz66KM4ceIEHA4HUlJScPfdd+Opp55qtn6pKezDRN2Fu96NuoofNwJuTVfx+qp6bH5+M/J35gMABs0ZhHFPjwvY2qC2vBaeeg/C+4Ujsn8kpIq2dS8nIups3BqlkzEwUXfkqHGgrrwO1fnVqK/0dRNX6pVQGprfCFj0ijj4z4PY//5+XyuBgZGY8scpMCS0/H3tqnOhtqQWOrMO0YOjoQpTdcRbIiJqVwxMnYyBibqzprqKC1IB6gh1s0/Z5e/Kx+b/3Yz6qnoo9ApMenkSkickt3gfr8cLe5EdMpUMUYOiYEgwtGkjYCKizsLA1MkYmKin8Dg9viU7Sw2qc6uh0CmanQ2yFdmw8dmNKMkqAQCMWDgCYx4ZE7BxZV1lHVx2F8JTwhE5ILLNrQ+IiDoa2woQUZOkCil0Jh1MI00wjzL7eys19e8enUmHm9+/GcPuHAYAOPzRYax9dC1qy2pbvIc6XA1NlAYV2RUo2FeA2vKWzyci6g0YmIh6IEEQYEwyIu6KOCj1SljzrE32cpLKpRj3y3GY/OpkyDVyWA5YsHL+SlgOWFq8vkwlgyHRAEeVA4X7ClGVUwXR2+sno4moF2NgIurBNFEaxI2JgyHBgJqCGrhqXU2e13dKX8z+eLZvo+DyOnzzyDc4/NHhJmemGggSATqzDhKZBEWHilCcWQxXXdPXJyIKdQxMRD2cQquAaaQJkYMiUVdRh7rKuibPC+sThlkfzULqjFSIHhF73t6D75/+Ho4aR5PnN1CFqaCJ0aDybCUK9xbCXmrviLdBRNStMTARhQCpXIrowdEwjzZD9IjN1jXJ1XJMenkSrnvuOkjkEpzfch6rFqxC2YmyFq8vU15YoqvxLdFVnKmA19O67VyIiHoyBiaiECEIAoyJRsSNabmuSRAEDJ47GLd8cAt0cTrUFNTgq/u+wonVJwIv0Zl0kKlkKM4sRnFmMZz25veuIyIKJQxMRCFGE6lB/JXxMCYZW6xrih4cjTmfzEHS+CR4nB788LsfsPW3W+Gud7d4faVBCZ1Jh6qcKhTuK4St2NYRb4OIqFthYCIKQXKNHKYRJkQPiW6xrkllVOHGN27ElYuuhCARcOrrU/jy3i9RnVvd4vWlCikMiQY47U4U7itE+enyJmeziIhCBQMTUYiSyCSIHBgJ82gz4IGvrqmJ1gCCRMDIe0dixl9nQB2hRsXpCqy6exXObTrX4vUFQYAuVgeFToGSIyWwHLTAaeMSHRGFJgYmohDWUNdkHmOGyqCCNd8Kj8vT5LlxY+IwZ/kcxI6MhcvuwoZfbcCu/9sVcOZIoVNAZ9bBmm9FwZ6CZgvOiYh6MgYmol5AE+nr12RMMsJWaGu2rkkbrcXN792M4XcPBwBkLc/CmofXwF7ScisBqdy3ROd2un1LdCfLmw1mRNT7hELjWwYmol7i4rqm+sr6ZuuaJDIJxv7PWEx5fQrkWjmKDxdj1YJVKNhT0OL1BUGANloLpVGJ0mOlsBywwGFtuccTEYU2j9ODqpwq5O/K7/FP1TIwEfUil9Q1FTZd1wQAKekpmPPpHEQMiEBdRR3WLV6Hg/88GPBfigqtAvp4PWxFNuTvyYe1wMolOqJexuvxwppvRd7OPFj2W1BbUdvjHwxhYCLqZQRBgCHBgLgr46AKU8Ga13xdkzHRiFkfzMKAWwZA9IrY9+4+fPvkt6ivrm/xHhKZBIYEA0SPCMt+C0qPlcLj5BIdUagTvSJsxTYU7ClA4b5CuOpc0MXpunpY7YKBiaiXUkeoEXdFHIzJvrqm5qbLZSoZJr4wEROenwCpUoq87XlYtWAVSo+VBryHJkoDVYQK5SfLUbi/EPVVLQctIuqZRFFEbXktLActKNhdgLqKOujMOmijtRAkQlcPr10wMBH1YhfXNTmqHKiraLquCQAGzhqIWR/MgiHBAJvFhq/u/wrH/nMs4HKbXC2HPkGP2pJaFOwpQHVedUgUgBKRT311PUqySpC/Kx81BTVQR6mhM/k27g4lofVuiKjVGtU1eQGbxdZsoIkcGIk5n85B8qRkeF1ebH91OzJeyICrrumn7vz3kEqgT9ADEsBywIKSoyUBO4oTUffmtDtRdqIM+TvzUXGmAkqjEvp4PWRKWVcPrUMwMBFRo7ompVHZYr8mhU6BG16/AWOfGAtBKiB7XTZWL1yNqpyqgPdRh6uhidKg4nQFCvcXtjijRUTdk9vhRsWZCuTtzEPp8VLI1DIYk4yQq+VdPbQOxcBERH7+uqakluuaBEHA8AXDcdN7N0ETpUHV2Sqs/vlqnPnuTMB7yFQy6BP0qKuoQ8HeAlTlVHGJjqgH8Lq9qM6tRt7OPBQfLvb9QyvRAIVO0dVD6xQMTETUSKO6puqW65rMo8yY8+kcmMeY4ap1YdNzm7Dj9R0Bm1ZKpBLo4/SQyCQoOlSE4szigMt6RNQ1RK+IGksN8nbloXB/ITwODwyJBqjCVBCE0CjoDgYDExFdwl/XNMoMiC33a9JEaTDjLzMw8t6RAICj/zqKNQ+uga3IFvA+qjAVNDEaVJ6tROG+QtSW1bbn2yCiyyCKIuyldhTuK0TBngI4rA7o4/TQRGlC5sm31mBgIqIm+euaxlzo19RCXZNEJsGVi67Ejf93IxR632a8K+evRN7OvID3kSllMCQa4LA6ULC3ABVnKuD19OwGd0Q9XV1lHYoPFyN/Vz5sxTZoY7XQxYbek2+t0XvfOREFRR2hRtyYOIT1CWuxrgkAkscnY86ncxA1KAqOagfWP74e+/+2P2AAEiQCdCYdZCoZirOKfUt0zex3R0Qdx2lzouSor0VA1fkqqCPU0MfpIZVLu3poXY6BiYgCkqvliE2LRfRQX7+m2vLml84M8QbM/OdMDJ43GBCBA38/gPX/sz6oppVKgxK6WB2qzlWhYG8BbMWBl/WI6PK56lwoP12OvB15KD9VDrlWDkOCATJVaLYIaAsGJiIKikQmQeSASJivMEOA0GJdk0wpw3XPXodJL0+CVClFwa4CrJy/EsVZxQHvI1VIYUgywGl3onBfIcpPl/f4PaiIuquGzXHzduShJKsEErkExiQjFNre8eRbazAwEVHQBEGAIf7CPnThLdc1AUD/m/pj9kezYUwywl5sx9cPfI0jnx8J2B1cEAToYnVQ6Hz1UEWHi+C09eydzom6E6/HC2uBFfm782E5YIHoFWFIMkBpUHb10LotBiYiajV1uK9fU1ifMNgsthbDTERqBGZ/MhspU1IgekTs/NNObHpuU4u1UA0UOgV0Zh2seVYU7ClAjaUmYNgiouaJom9z3MK9hSjcWwin3Ql9gh7qCHWvahHQFgxMRNQm/rqmC/2aWqprUmgVmLx0MsY9PQ6CVMDZ789i9c9Xo+JMRcD7SOVS6BP0cDvdviW6k+UB+zwR0aVqy2thOeDbHLe2vNa/Oa5EyigQDP4pEVGbNaprElquaxIEAcPuGIaZf58JbawW1eer8eXCL3F67emA9xEEAdpoLZRGJUqPlcJywAKH1dHeb4coJDmsDhRn+loE1OSH7ua4HY1/WkR0Wfx1TWMu1DXlWeFxNj8DFDs8FnM+nYP4sfFw17uR8UIGfvjDD3A7Am/Gq9AqoI/Xw1ZkQ8HeAlgLrFyiI2qGq9aFshNlyNuZh8qzlVAalNAnhO7muB2NgYmI2oW/riklDLailuua1OFqTHtrGkY/OBoQgBMrT+DrB75GTWFNwPtIZBIYEgzwur2w7Leg9HhpiwGNqLdxO9yoOFuB3B25KD1WCqlSCkOiAXJNaG+O29EYmIio3cjVcsQOv1DXZHW0uNWJRCrBFQ9fgWl/ngalUYmy42VYtWAVcrflBnUvTZQGqnAVyk+Uw7LfElSfJ6JQ5nV7UZ1Xjfxd+Sg+dGFz3CQDlHo++dYeGJiIqF1JpBfqmkabIUgE1BQ0X9cEAInXJGLu8rm+pphWB7594lvsfWdvUL2X5Bo59PF62EvsKNhTgOq8ai7RUa/TsDluwZ4CFO4rhLve3Ss3x+1oXRqYtm7dipkzZyIuLg6CIGD16tWNXr/nnnsgCEKjj2nTpjU6p6KiAvPnz4fBYEBYWBjuv/9+2GzsDkzUlRrVNUUErmvSmXSY+Y+ZGHLbEADAoQ8PYe3itS0+eddAIpNAn6AHBMBywIKSIyVB1UMR9XSiKKK2rBaF+32b49ZV1vXqzXE7WpcGJrvdjhEjRuCdd95p9pxp06bBYrH4Pz777LNGr8+fPx9Hjx7F999/jzVr1mDr1q146KGHOnroRBSERnVNAfo1SeVSXPura3H976+HTC2DZZ8Fq+avguWgJbh7RaihidKg4nQFLPstqKuoa6+3QdTt1FfVo/hwMfJ25cFWZIM2Rssn3zpYl5bKT58+HdOnT2/xHKVSCZPJ1ORrx48fx/r167F3716MGTMGAPD2229jxowZ+NOf/oS4uLgmv87hcMDh+PGRZKvV2sZ3QESBNNQ1KbQKlJ0sg7veDU2Uptnz+03th4gBEdjwqw2oOleFb37xDa567CqkzU8LuLwgU8mgT9DDXmxHwd4CRA2KgjHRyH9tU8hw2pyoyq1C9flqeJweaKI03O+tk3T7KJqRkYGYmBgMHDgQjzzyCMrLy/2v7dy5E2FhYf6wBABTpkyBRCLB7t27m73m0qVLYTQa/R+JiYkd+h6IeruGuqa4K+KCqmsKTwnH7I9mo9+0fhA9Inb/v93Y8KsNQW2PIpFKoI/TQyKToOhgEYozi+Gqc7Xn2yHqdO56N8qzL2yOe7Iccg03x+1s3TowTZs2DR9//DE2btyIP/7xj9iyZQumT58Oj8dXC1FUVISYmJhGXyOTyRAREYGioqJmr/vss8+iurra/5GXl9eh74OIfPRxesRfGQ91pDpgXZNcI0f6K+m49tfXQiKXIGdzDlYtWIXyU+XNfs3FVGEqaKI1qDxXicJ9hS0+sUfUXXlcHlSd922OW3y4GIJM8G2Oq+PmuJ2tW0fTO+64w//faWlpGD58OPr164eMjAxMnjy5zddVKpVQKvmYJVFXUIWpEHdFHMpOlKHyXCXUEepmf/gLgoAhtw5B9OBobFiyAdZ8K76890tcu+RaDLxlYMB7yVQyGBIMsBX7Gl1GDoxEWHIYt4Kgbs/r8cJWZEPl2UrUltVCoVPAmGzkU29dqEf91Ojbty+ioqKQnZ0NADCZTCgpKWl0jtvtRkVFRbN1T0TU9WQqGWLSYhAzLCZgvyYAiB4ajTmfzkHiNYnwODzY+tut2PrKVrjrAz8NJ0gE6M16SJVSFGcW+5boarlER92TKIqwl9h9m+PuK4TT5oQ+npvjdgc9KjDl5+ejvLwcZrMZADBu3DhUVVVh//79/nM2bdoEr9eLsWPHdtUwiSgIEqkEkf0v1DVJfXVNXk/zvZdUYSpM/X9TMeaRMRAkAk5+eRJf3fcVrPnBPbShMqqgi9WhKqcKBXsLYC+xt9dbIWoXdRV1sBy0IH9XPuxlduhMOmhjuDlud9Glfws2mw2HDh3CoUOHAADnzp3DoUOHkJubC5vNhmeeeQa7du1CTk4ONm7ciFmzZiE1NRVTp04FAAwePBjTpk3Dgw8+iD179mD79u1YvHgx7rjjjmafkCOi7kUfp0f8mHhoojSoya9psa5JkAgYdf8oTP/LdF+X71PlWLVgFXIycoK6l1Th2yLCaXOiYG8ByrPLg2qQSdSRHFYHirOKkbczDzV5vs1x9WY9WwR0M4LYhW1xMzIykJ6efsnxhQsX4t1338Xs2bNx8OBBVFVVIS4uDjfeeCNeeeUVxMbG+s+tqKjA4sWL8fXXX0MikWDevHl46623oNPpgh6H1WqF0WhEdXU1DAZDu7w3Imodd707qLqmBvYSOzY+uxHFh4sBAMPvHo4rF10Z9C8Zp82Juoo6GJOMiBoYxSJa6nSuWheq86pRnVMNZ60TmihNSO735nV7YS+1I3l8MlRGVbteuzN/f3dpYOouGJiIugevx4vKc5UoO1EGqVzaYr8mwPeDeM/be5C1PAsAYBplwuSlkwN+XQOPywN7kR1KoxLRg6OhMwX/Dy2itvI4PajOr0bVuSo4qh1QRahCer+3UAlMnO8jom5DIpUgMvWiuqb8luuaJDIJrn7yakz54xTItXIUHSzCyvkrUbivMKj7SeVS6BP0cDvcKNhXgLKTZfC4ml8SJLocDZvj5u3MQ/Eh38woN8ftORiYiKjb0Zsv1DVF++qaAu0NlzI5BXM+mYOI1AjUlddh7aNrcWjZoRabYzYQBAHaaC2UeiVKj5Wi6GARHFZHwK8jCpboFWErsvk2x93PzXF7KgYmIuqWVGEqmEebEd43HPZie8Au38YkI2Ytm4X+N/eH6BWx9y978d0vvws6/Ch0Cujj9L5d3/cWoKawBqxYoMtx8ea4+bvzfZvjmrk5bk/FwERE3Za/X1NaDBw1gfs1yVQyTHxxIsb/73hIFVLk/pCLlQtWovR4aVD3k8gkMCQY4HV7Ubi/EKXHS1t8ao+oOdwcN/Twb46IurWL65okMknAuiZBEDBo9iDc8sEt0MfrYSu04av7vsLxlceDnjHSRGmgClOh/EQ5LAcsqK+qb6+3QyHOaXei5FgJ8nflozKnEupwNfRxekgV0q4eGl0mBiYi6hH0Zj3ixsRBExNcXVPUoCjM+XQOkickw+vyYtsftiHjxYygN+KVa+TQx+thL7ajYG8BqvOquURHzWq0Oe6JcsjUMhgTjdwcN4QwMBFRj6EyqmAedaGuqcQOR03L9UlKvRI3vHEDrnrsKghSAdlrs/HlPV+iKqcqqPtJZBLoE/QAAMsBC0qOlAQMatS7eFweVOf6nnwrySyBIBFgTObmuKGIgYmIepSL96Fz2V0B65oEQcCIhSNw019vgjpSjcozlVi9cDXObjgb9D3VEWpoojSoOF0By34L6irqLvdtUA/n9XhRU1iD/N35KNxXCI/L43/yjUITAxMR9TgNdU3m0eag6poAwHyFGXOXz4V5tBkuuwsbf70RO9/YGXTfJZlKBn2CHrXltSjcW4iq81VBtS2g0OLfHHdfIQr2FsBZ44Q+QQ9NJJ98C3UMTETUY7W2rkkTpcGMv87AiIUjAABHPjuCNQ+vga3YFtT9JFIJ9HF6CDIBRYeKUJxVDHc9l+h6i7rKOhQdKvJtjltihzZWy81xexH+LRNRj6YyXtSvKYi6JolMgqseuwo3vnEjFDoFSjJLsGr+KuTvyg/+nmEqaKI0qDxTiYK9BQGXBalnc9T4NsfN35mP6txqqCMvPPkm55NvvQkDExH1eDKlr64pNi0WLrsL9lJ7wK9JnpiMOZ/OQeTASNRX1WPdY+tw4O8Hgl5mk6lkMCQaUF9dj4K9Bag4WxFwWZB6FledC2Uny5C/Ix8V2RWQ6+QwJBj45FsvxcBERCFBIpUgol8E4q6Ig1QuhTXfGjDAGBIMuOWDWzBoziBABPb/bT/W/8/6oPsuCRIBerMeUqUUxYeLUZxZDFdtcG0LqPvyOD2oyqlC3o48lB4thUQhgTHJCIWWT771ZgxMRBRSdCYd4sbEQRujRU1e4LommVKG8b8Zj4kvTYRUKUX+znysnL8SJUdKgr6nyqiCzqRDVU4VCvYWwF4SeIaLuh+v2wtrvhV5O/NgOWiBKIq+zXEN3ByXGJiIKAT565pSffvQBaprAoABNw/ArGWzYEgywF5sx9cPfI2j/zoadLNKqUIKQ6IBTpsTBXsLUJ5dDq+bS3Q9gX9z3L0FKNhb4NscN8EAdbiam+OSHwMTEYUkmVKG2LRYxA7/sa4pUPiJ7B+JOR/PQcr1KfC6vdjx+g5s/s3moJfZBEGAzqSDXCtHSWYJig4XBdw0mLqOKIqoLa+F5YAFBXsKUFdRB30cN8elpjEwEVHIEiRCo7qmmoLA/ZoUOgUm/3Eyrn7yaghSAWe+O4PVP1+NyrOVQd9XqVdCF6eDNc+Kgn0FsBUF17aAOk99dT2KM4uRvysfNYU10ERruDkutYjfGUQU8nQmHeKvjPfVNeXXBOydJAgC0uan4ea/3QxNtAZVOVVY/fPVyF6fHfQ9pXIp9Al6uOvcKNhXgLKTZUE3yaSO47Q7UXaiDPk781F5rhJKoxL6eG6OS4ExMBFRr6A0KGEebUZEagRqS2vhsAauazKNNGHu8rmIuyoO7no3Nv/vZmz/43Z4nMEFH0EQoI3RQqlXovRoKYoOFQVVT0Xtz+1wo+JMBfJ25qH0WKl/c1y5Wt7VQ6MegoGJiHoNmVKGmGExiEmLgavWBXtJ4LomdYQa09+ejlH3jwIAHPviGL5+4GvUWGqCvq9Cp4A+Xg9rgRUFewpQU1gTdDE5XZ6LN8ctPlwMQRBgSDJwc1xqNQYmIupV/HVNY+IgVQRX1ySRSjDmkTGY9udpUBqVKD1WilULViFve17Q95XIJDAkGOB1e1G4rxClx0uDnqmi1mu0Oe7+QnicP26OyyffqC0YmIioV9LF+uqadDG6oOqaACDx2kTM+XQOoodEw1HtwPr/WY997+4LusO3IAjQRGmgCleh/EQ5LAcsqK8OrkkmBUcURdhLf9wc12F1+J584+a4dJkYmIio11IalDCNNrWqrklv1mPmP2ZiyM+GAAAO/vMg1j22DnUVdUHfV66RQx+vh63YhoI9BbDmW7lE1w6a2hxXF8sn36h98LuIiHo1f13T8ODrmqQKKa5dci3Sf5cOmUqGwj2FWLVgFYoPFwd934YlOgAo3F+IkqMlAbuSU9McNQ6UHC35cXPcCG6OS+2PgYmIej1BIiCir6+uSaaU+eqagujSnTotFbM/no2wPmGwl9jx9UNfI2t5Vqtmi9QRamiiNKg4VQHLAQvqKoOfqertXHUulJ8qR/7OfJSfLOfmuNShGJiIiC7Qxfr2odPF6lBTEFxdU3jfcMz+eDb63dgPokfErv/bhY1LNraqw7dMJYM+QY/a0loU7ilEdW41RC+X6Jpz8ea4JUdKIJFLYEzm5rjUsRiYiIgu4u/X1D/4uia5Ro7036fjmmeugUQmwblN57Dq56tQkV0R9H0lUgn08XoIMgGWgxaUHCkJKrD1Jl6PF9YCK/J35cNywALRy81xqfMwMBER/YRUIUXMUF9dk7vODVuxLeAymyAIGHr7UMz8x0xoY7Ww5lqxeuFqnFpzqlX3VoWpfEt02RUo2FeA2vLay3krIUH0iv4C+cK9hXDWOqFP0EMdwc1xqfMwMBERNaGhrsl8hRlytTzouqaYYTGYu3wuEq5JgMfhwZaXtuCH3//QqoJumUoGQ6IB9VX1KNxbiIqzFUG3Lggl/s1xD1pQsNu3Oa7OrIM2WguJlL++qHPxO46IqAVtqWtShakw7f9NwxW/uAIQgBOrTuCr+76CNd8a9H0FiQC9WQ+JQoLiw8UoziyGq9Z1OW+lR6mvrkdJVolvc9yCGqij1Nwcl7oUv/OIiAJQ6hvXNQXTbFKQCBj9wGhMf3s6VGEqlJ8sx6q7V+H8lvOturfKqILOpENVThUK9hbAXmpv69voEVy1Lt/muLvyUXn2x81xZUo++UZdi4GJiCgIF9c1eeo9QdU1AUDC1QmY8+kcxKTFwFnjxHe//A573t4T1PLexfc2JBrgtDlRuLcQ5dnlIbdE17A5bu6OXN/muBeWJbk5LnUXDExEREG6uF+TXC2HNd8aVPDRmXS4+f2bMezOYQCAwx8dxtpH16K2LPiCbkEQoDPpINPIUJJVgqJDRXDag29d0F153V5U53FzXOr+GJiIiFpJG6NF3Jg46M36oOuapHIpxv1yHCa/OhlyjRyWAxasnL8Slv2WVt1bqVdCZ9ahOrcaBXsLYCuytfVtdCnRK6LGcmFz3H2F8Di4OS51b10amLZu3YqZM2ciLi4OgiBg9erV/tdcLheWLFmCtLQ0aLVaxMXF4ec//zkKCwsbXaNPnz4QBKHRx6uvvtrJ74SIehulXgnzqAt1TWXB1TUBQN8pfTH749kI7xuOuvI6fPPoNzj80eFWdQeXyn1LdO46Nwr2FaDsZFmrlvi6UqPNcfcUoL663rc5bhQ3x6XurUsDk91ux4gRI/DOO+9c8lptbS0OHDiA559/HgcOHMDKlStx8uRJ3HLLLZec+9vf/hYWi8X/8dhjj3XG8Imol2uoa4odHtuquqawPmGY9dEspM5IhegRseftPfj+l9/DURO4SWYDQRCgjdFCqVei9GgpLActrfr6rlBfVY/iw8XI350PW7GNm+NSj9Kljx1Mnz4d06dPb/I1o9GI77//vtGxv/zlL7jqqquQm5uLpKQk/3G9Xg+TydShYyUiaoogERCeEg6FVoGSYyWw5lt97QAChAC5Wo5JL0+CaaQJO17fgfNbz2PVglWY8scpiBoUFfT9FToFZCoZrAVWOKwORA+Ohs6s61bLWk6bE1Xnq1CdWw2P0wNNlIb7vVGP06ZY37dvX5SXl19yvKqqCn379r3sQTWnuroagiAgLCys0fFXX30VkZGRGDVqFF5//XW43S3XEzgcDlit1kYfRESXQxujRdwVratrEgQBg+cOxi0f3AJdnK/P01f3fYUTq0+0aolOIpPAkGCA1+1F4b5ClJ0og8fluZy30y7c9W6Uny5H3o48lJ8qh1zDzXGp52pTYMrJyYHHc+n/jA6HAwUFBZc9qKbU19djyZIluPPOO2EwGPzHH3/8cXz++efYvHkzHn74YfzhD3/Ar371qxavtXTpUhiNRv9HYmJih4yZiHoXf13TgNbVNUUPjsacT+YgaXwSPE4PfvjdD9j6262t2ktOEARoojRQhatQdrwMlv2WoO/f3jwuD6rOX9gcN6sEgkyAMcnIJ9+oRxPEVvwz5quvvgIAzJ49Gx999BGMRqP/NY/Hg40bN+L777/HyZMnWz8QQcCqVaswe/bsS15zuVyYN28e8vPzkZGR0Sgw/dQHH3yAhx9+GDabDUpl0xsyOhwOOBw/rvVbrVYkJiaiurq6xWsTEQVD9Iqozq1G6fFSiF4R2lhtUEtkolfE4Y8OY9+7+yB6RUT0j8CUP06BMckY8Gsv5nV7YSuyQa6VI3pQtG9T305YovN6fPetPFuJ2rJaKHQKqML51Ftv53V7YS+1I3l8MlRGVbte22q1wmg0dsrv71bNizaEGUEQsHDhwkavyeVy9OnTB2+88Ua7DQ7whaXbbrsN58+fx6ZNmwL+gYwdOxZutxs5OTkYOHBgk+colcpmwxQR0eUSJALC+oRBrpWj5GjwdU2CRMDIe0ciJi0Gm57bhIrTFVh19ypMfGEiUianBH3/hiW62vJaFO4vRER1BCJSIzqsW7YoirCX2FF1rgq2IhukKin08Xru90YhpVXfzV6vF16vF0lJSSgpKfF/7vV64XA4cPLkSdx8883tNriGsHT69Gls2LABkZGRAb/m0KFDkEgkiImJabdxEBG1hTZai/gx8a2qawKAuDFxmLN8DkyjTHDZXdiwZAN2vrmz1a0DNJEaqCPVKD9ZDssBC+oq69ryNlpUV1EHywHf5rj2Mjs3x6WQ1aZ/bpw7d65dbm6z2ZCdnd3ouocOHUJERATMZjNuvfVWHDhwAGvWrIHH40FRUREAICIiAgqFAjt37sTu3buRnp4OvV6PnTt34sknn8SCBQsQHh7eLmMkIrocCp0C5lFmKHQKlJ8uh1KvhCos8LKENlqLm969CXvf2YvMTzJxZMURlB4txeSlk6GN0QZ9f7laDn2CHvYiOwqthYgaHAVDguGyex45rA7/k2+iW4Q6Ws393iiktaqG6WIbN27Exo0b/TNNF/vggw+CukZGRgbS09MvOb5w4UK89NJLSElpegp68+bNmDRpEg4cOIBHH30UJ06cgMPhQEpKCu6++2489dRTrVpy68w1UCLqndpa1wQAORk5yHgxAy67C+oINdJ/l474q+JbPYa6yjq47C6Ep4QjckBkm55Wc9W6UJ1XjaqcKrjr3FBHqiHXcL83al6o1DC1KTC9/PLL+O1vf4sxY8bAbDZf8j/9qlWr2m2AnYGBiYg6i73UjpKjJaiv9HW4DrZpY3VeNTYs2YCKUxUQJAKuePgKjLx3ZKtnitz1btiL7dDEaBA9OBqaSE1wX+dww1pgRdW5KjiqHVBFqKDUsxaUAuvVgclsNuO1117D3Xff3RFj6nQMTETUmZw2J0qPlcKab4UmRgO5OrgZGne9G9tf245TX50CACRem4hJv53U6l9Colf0FWfLpYgcGImw5LBmg5fX7UWNpQaVZytRV14HpVEJpVHJJ98oaKESmNpUled0OnHNNde091iIiHoFhU4B0ygTIgdGoq68DvVVwfVLkqlkmPjCREx4fgKkSinytudh1YJVKD1W2qr7CxLBN7sll6DoUBGKM4vhqnU1OqchVBXsKUDh/kK4693cHJd6tTYFpgceeAArVqxo77EQEfUaUrkU0UOiYRppgtfl618U7IT/wFkDMeuDWTAkGGCz2PDV/V/h2H+Otao7OACowlTQxmpRebYSBXsLYC+1QxRF1Jb52hHk785HXWUd9GZujkvUpkca6uvr8f7772PDhg0YPnw45PLG08lvvvlmuwyOiCiUCYKAsOQwyDVy3xJdnjXouqbIgZGY8+kcbHl5C3I252D7q9tRfLgY1z13XdBLfAAgU8pgSDTAXmJH4d5CaGO0qCmqAUTfdi9ShfRy3iJRyGhTDVNTT7b5LygI2LRp02UNqrOxhomIuprT5kTpcV9oak1dkyiKyFqehT1v74HoERHWNww3vHYDwvqEtXoMjhoHHFYHNJHcHJfaT6jUMLW5rUAoYWAiou7A4/Kg/FQ5KrIrfNuKBNGvqYHloAWbnt2E2rJayNQyTHh+Avrd2K8DR0sUnFAJTGzFSkTUTVxOXZN5lBlzls+BeYwZ7jo3Nj23CTte3wGP69KN0omo9do055qent7iUxI9bUmOiKi7aKhrUmgVKDlagpr8GujMuqDqmjSRGsz4ywzs/9t+HPrwEI7+66ivO/irk6Ez6Tph9EShq00zTCNHjsSIESP8H0OGDIHT6cSBAweQlpbW3mMkIup1NFEaxI2Jgz7etw+dq84V+Ivg23j3ykVX4sb/uxEKvQIlR0qwcv5K5O3M6+ARE4W2dq1heumll2Cz2fCnP/2pvS7ZKVjDRETdlcflQfnpclScbn1dk7XAio1LNqLsRBkgAKMfGI1RD4zixrjUqVjD1IQFCxYEvY8cEREFJpVLET04GuZR5lbXNRniDZj5z5kYPG8wIAIH/n4A6/9nPeoq6zp41EShp10D086dO6FStW96JCLq7QRBgDHJiLgxcVDoFKjJr4HX7Q38hfD1Wbru2esw6eVJkCqlKNhVgFULVqE4s7hjB00UYtpU9D137txGn4uiCIvFgn379uH5559vl4EREVFjDXVNDU0uW9Ovqf9N/RE5MBIbfrUB1bnV+PrBr3H1k1dj6O1DudUJURDaNMNkNBobfURERGDSpElYu3YtXnzxxfYeIxERXaDQKmAaaULkoNbtQwcAEakRmP3JbKRMSYHoEbHzTzux6blNcNqdHThiotDAxpVg0TcR9TyiKMKaZ0Xp8VJ4XB7oTLqgZ4pEUcTRfx3Frv/bBdEjwphsxJQ/TkFEakQHj5p6IxZ9A9i/fz8+/fRTfPrppzh48GB7jYmIiALw1zVdEQelXglrnjXouiZBEDDsjmGY+feZ0MZqUX2+Gl/e8yVOrz3dwaMm6rnaNMNUUlKCO+64AxkZGQgLCwMAVFVVIT09HZ9//jmio6Pbe5wdijNMRNSTOe3OH+uaojWQa4LffLeusg6b/3czCnYXAABSpqRg5D0jETUoqqOGS71Mr55heuyxx1BTU4OjR4+ioqICFRUVOHLkCKxWKx5//PH2HiMREbWgUV1TRV2r2gaow9WY9tY0jH5wNCAA5zacw6oFq7Dm4TU4/8N5iN5eX7VBBKCNM0xGoxEbNmzAlVde2ej4nj17cOONN6Kqqqq9xtcpOMNERKFAFEVY860oPdb6uiYAKD9ZjsxPM3HmuzMQPb5fDWF9wpA2Pw2pM1IhU7bpwWrq5Xr1DJPX64VcfumUr1wuh9cb3Bo6ERG1L0EQYEz09WtqbV0TAEQOjET6K+m448s7MPzu4ZBr5ajKqcIPv/8Bn938Gfa/v59NL6nXatMM06xZs1BVVYXPPvsMcXFxAICCggLMnz8f4eHhWLVqVbsPtCNxhomIQo2r1oXS46Wozq2GJqp1dU0NnDYnTn55Ekc+PwKbxQYAkCql6D+jP9LmpyGsT1g7j5pCUajMMLUpMOXl5eGWW27B0aNHkZiY6D82bNgwfPXVV0hISGj3gXYkBiYiCkVet9e/D51MI4M6XN3m65zbdA5Zn2ah9Fip/3jS+CQMXzAcptEmNr+kZvXqwAT41so3bNiAEydOAAAGDx6MKVOmtOvgOgsDExGFqoa6prJjZXA73b66Jknbwo0oiig6VISsT7Nwfut54MJvj6jBUUibn4a+U/pCIuPGvtRYrwxMmzZtwuLFi7Fr165LBlZdXY1rrrkG7733HsaPH9/uA+1IDExEFOpqy2tRerQUteW10Jl1kMqll3W9qvNVOLLiCE6tOQWPwwMA0MZqMezOYRg0exAUOkV7DJtCQK8MTLfccgvS09Px5JNPNvn6W2+9hc2bN7OGiYioG/LXNZ2vbnW/pubUV9Xj2H+O4di/j6GuwlcQLtfKMWj2IAy7cxh0Jt1l34N6tl4ZmJKTk7F+/XoMHjy4yddPnDiBG2+8Ebm5ue02wM7AwEREvYXX7UVFdgXKT5VDppZBHdG2uqafcjvcyF6XjawVWag6WwUAEKQC+k7pi7QFaYge3LMaGlP7CZXA1KqmGsXFxU22E/BfTCZDaWlps68TEVHXksgkiBwYCblWjrJjZagprLmsuqYGMqUMg2YPwsBbBiJ/Zz4yl2eicE8hznx7Bme+PQPzaDPSFqQh6bqky74XUVdoVWCKj4/HkSNHkJqa2uTrmZmZMJvN7TIwIiLqGA39mhRaBUqOlsCaZ4Uu7vLrmgBAkAhIvDYRidcmNmqEaTlggeWABcZkI9LuSkP/m/pDpmIjTOo5WrUk99hjjyEjIwN79+6FStV4Wq2urg5XXXUV0tPT8dZbb7X7QDsSl+SIqLe6uK5JHaWGQtv+xdq2YhuO/usoTqw8AafNCQBQhakw5GdDMORnQ9ptWZC6p1BZkmtVYCouLsbo0aMhlUqxePFiDBw4EICvdumdd96Bx+PBgQMHEBsb22ED7ggMTETUm3VUXdNPOe1OnPrqFLI+y4Kt8EIjTIUUqTNSkTY/DeEp4R1yX+pavTIwAcD58+fxyCOP4Ntvv0XDlwqCgKlTp+Kdd95BSkpKhwy0IzEwEVFvJ4oiagpqUHKkBBAATZSmw+7ldXuRk5GDzE8yUXr0x7rXxOsSMXzBcJivMLMRZgjptYGpQWVlJbKzsyGKIvr374/w8J77LwMGJiIiH1uRDUWHiyCKIrTR2g69lyiKKD5cjMxPM3F+y4+NMCMHRmL4guHoewMbYYaCXh+YQgkDExHRj2xFNhQfLobX64U2pmNDU4Pq3Goc+ewITn51slEjzKG3D8XguYPZCLMHY2AKIQxMRESN2Yp9ocnj9kAX23nNJ+ur6nH8v8dx9N9HUVf+YyPMgbMGYtidw6A36zttLNQ+GJhCCAMTEdGl7CV2FB0q6vTQBAAep8fXCHN5FirPVgLwNcJMuT4FwxcMR/RQNsLsKUIlMHXp4vDWrVsxc+ZMxMXFQRAErF69utHroijihRdegNlshlqtxpQpU3D69OlG51RUVGD+/PkwGAwICwvD/fffD5vN1onvgogoNGljtDCNMkEql8JW1Lk/V6UKKQbOGoh5/5qHaW9NQ/xV8RA9Is5+fxarF67G1w9+jZyMHIjeXv9vfuokXRqY7HY7RowYgXfeeafJ11977TW89dZbeO+997B7925otVpMnToV9fX1/nPmz5+Po0eP4vvvv8eaNWuwdetWPPTQQ531FoiIQpo2WgvTSBOkys4PTYDvKezEaxIx468zMHfFXPS/qT8kMgmKDhbh+6e/x79v/TeO/ecY3PXuTh8b9S7dZklOEASsWrUKs2fPBuCbXYqLi8Mvf/lLPP300wCA6upqxMbGYtmyZbjjjjtw/PhxDBkyBHv37sWYMWMAAOvXr8eMGTOQn5+PuLi4Ju/lcDjgcDj8n1utViQmJnJJjoioGbVltSg6XAR3vbvLN9S1l9hx9N9Hcfy/x+Gs8TXCVBqV/kaYmsiOa4lArccluQ527tw5FBUVYcqUKf5jRqMRY8eOxc6dOwEAO3fuRFhYmD8sAcCUKVMgkUiwe/fuZq+9dOlSGI1G/0diYmLHvREiohCgidLANNIEmUqGGktNl45FG6PFVYuvwl3f3IVxT4+DPl4PR7UDB/9xEJ/P/BxbX9nqr3siai/dNjAVFRUBwCVdw2NjY/2vFRUVISYmptHrMpkMERER/nOa8uyzz6K6utr/kZeX186jJyIKPZpIX2iSq+WoKaxBVy9QyDVyDLtjGG5beRsmvzoZMWkx8Dg9OPnlSfzntv9g/ePrUbCnoMvHSaGhV+58qFQqoVQqu3oYREQ9jiZSA/MoM4oOFcFeZIfWpO3yrtwSqQR9p/RF3yl9/Y0wczJykLcjD3k78hA5IBJp89PQ98a+7bLBMPVO3XaGyWQyAfDtX3ex4uJi/2smkwklJSWNXne73aioqPCfQ0RE7UsdoYZplAlyrRw2i61bzeDEjojFDa/fgNtX3Y4htw2BTCVD+alyZLyYgX/N+hcOf3QYjhpH4AsR/US3DUwpKSkwmUzYuHGj/5jVasXu3bsxbtw4AMC4ceNQVVWF/fv3+8/ZtGkTvF4vxo4d2+ljJiLqLdThaphGmqDQK2Ar7F6hCQAMCQZc+6trcec3d2LMo2OgjlTDXmLHnrf34LObPsPON3bCWmDt6mFSD9KlT8nZbDZkZ2cDAEaNGoU333wT6enpiIiIQFJSEv74xz/i1VdfxUcffYSUlBQ8//zzyMzMxLFjx6BS+Srtp0+fjuLiYrz33ntwuVy49957MWbMGKxYsSLocbBxJRFR29RX1cNyyAKn1QldnK7Ll+ea43F6cObbM8j8NBOVZy40wpQI6HN9HwxfMBwxw2ICXIHaKlSekuvSwJSRkYH09PRLji9cuBDLli2DKIp48cUX8f7776OqqgrXXXcd/vrXv2LAgAH+cysqKrB48WJ8/fXXkEgkmDdvHt566y3odME/9srARETUdvVV9Sg6XARHlQO6+O4bmgBfy5qC3QXI/DQTBbsK/MdjR8QibUEakickQyLttosvPRIDUwhhYCIiujz11fUoOlSE+qp66OP13To0NajIrkDW8ixkr8uG1+0FABgSDRh25zAMmDkAcrW8i0cYGhiYQggDExHR5WsUmuL0ECTdPzQBgL3UjmP/Pobj/z0Oh9VXEK40KjF43mAMvW0oNFFshHk5GJhCCAMTEVH7cFgdKDpchLqKuh4VmgDAVefCqa9OIWtFFmoKfM05JXIJUqelIm1+GiJSI7p4hD0TA1MIYWAiImo/PTk0AYDX48X5LeeR9WkWijN/bG2TMC4BafPTED82vkcsOXYXDEwhhIGJiKh9OWp8oam2rBaGeEOPC00NijOLkfVpFnIyciB6fb8uI/pHIG1+GvpN7cdGmEFgYAohDExERO3PaXPCcsjS40MTAFjzrTjy2RGc/Ook3HVuAIAmWoOhtw/F4LmDoTRw94jmMDCFEAYmIqKO4bQ5UXS4CPYSO/Tx+h7/yL7D6sDxlcdx9POjqC2rBQDI1DIMvGUght05DIYE/g75KQamEMLARETUcZx2J4oPF8NeYocuTtfjQxMAeFy+RphZy7NQcboCwIVGmJP6IG1BGmKHxwa4Qu/BwBRCGJiIiDqW0+5EcWYxbEW2kJhpaiCKIgr3FCJzeSbyd+T7j8cMj8HwBcORPJGNMBmYQggDExFRx3PVulB0uCjkQlMDfyPM9dnwui40wky40Ajzlt7bCJOBKYQwMBERdQ5XrQvFmcWoKazxhSZZaIUmAKgtq8XRfx/1NcKsvtAI03ChEebtva8RJgNTCGFgIiLqPK46F4oPF6PGUgN9XGiGJsD3Pk+vOY2sFVmw5lkBABKZBP2m9cPwBcN7TSNMBqYQwsBERNS5XHUXZpoKQnemqYHX40XuD7nI/CQTxYd/bIQZPzYeaQvSkHB1Qkg3wgyVwCTr0KsTERE1Qa6W+58kC/XQJJFK0GdSH/SZ1AclR0qQ+WkmcjbloGB3AQp2FyAi9aJGmAo2wuyuOMMEzjAREXUVd70bxVnFsOZZQzo0/ZS1wIqjnx/FidUn/I0w1ZFqXyPMeYPbfSamK4XKDBMDExiYiIi6Um8NTcBFjTD/dRS1pRcaYapkGDBzANLmp4VEI0wGphDCwERE1LXcDjeKM3tnaAJ8jTDPfncWmcszUXHK1wgTAtBnUh8MXzAcsSN6biNMBqYQwsBERNT13A43So6UoPp8NXRxul65sa0oiijcW4isT7OQtyPPfzwmLQZp89PQJ71Pj+tfFSqBiUXfRETULciUMsQMiwGAXhuaBEFA/FXxiL8qHhVnKnBkxRGcXnsaJVkl2PjrjdDH6zHszmEYeMtAyDW9sxFmV+EMEzjDRETUnXicHpQcLUHl2Uro4/W9LjT9VG15LY59cQzHvjjmb4Sp0CsweK6vEaY2RtvFI2xZqMwwMTCBgYmIqLtpCE1V56qgM+v4uD18xfGn1pzyNcLM/bERZt8b+2L4guGIHBDZxSNsGgNTCGFgIiLqfhiamiZ6RZzfeh5Zy7NQdLDIfzz+qguNMMd1r0aYoRKYWMNERETdklQhRcywGAiCgMqzldCatJAp+WtLkAiNGmFmLc/CuU3nULCnAAV7ChDeNxxp89OQOj2VIbMdcYYJnGEiIurOPC4PSo+WMjS1oKawBkc+O4KTX56Eq9YFwNcIc8jPhmDIrUOgCuu6RpihMsPEwAQGJiKi7s7r9voLwbWxDE3NcdQ4cGLVCRz9/CjsJXYAgFQp9TXCvCsNxiRjp4+JgSmEMDAREXV/XrcXpcdKUZFd4QtNKoam5njdXpz9/iwyP81E+cly30EBSJ6Y7G+E2Vl1TqESmPjdRkREPYJEJkH0kGhAACpOMzS1RCKTIHV6KvpN6wfLfgsyP81E3rY8nM84j/MZ5xE9NBppC9KQkp7S67qqtxW/04iIqMeQyCSIHhwNAL6ZphiGppYIgoC4MXGIGxOHynOVyFqehey12Sg9WopNz26CLk6HYXcMw8BZA6HQKrp6uN0al+TAJTkiop7G6/Gi7EQZyk+Wc6aplWrLa3H8P8dx7ItjqK+qBwAodAoMmjMIQ+8YCl2srl3vFypLcgxMYGAiIuqJ/KHpVDk00RrI1dwqpDXc9W6c/uY0spZnoTq3GgAgSAX0u7GfrxHmwPZphMnAFEIYmIiIeiavx4uyk76ZJoamthG9InK35SLr0yxYDlj8x+OujEPa/DQkXpMIQdL2AvFQCUycwyQioh5LIpUgamAUAPhmmiI13JS2lQSJgOQJyUiekIzSY6XI+jQLZzeeReHeQhTuLURYSpi/EWZvbufAGSZwhomIqKcTvSLKT5Wj9HgpNFEMTZerxlKDo58fxYnVJ+CyX2iEGXGhEebPWtcIM1RmmBiYwMBERBQKGkJT2YkyqCJUfOqrHThtTpxYfQJHPjsCe/FFjTBvHoBhdw1DWHJYwGswMIUQBiYiotAgekWUny5H2XGGpvbkdXtxdsNZZH2ahbITZb6DApA8PhlpC9JgGmVqthFmqASmbt+tqk+fPhAE4ZKPRYsWAQAmTZp0yWu/+MUvunjURETUFQSJgMj+kYgaHIX6yno4bc6uHlJIkMgkSJ2WitmfzMZN792EpPFJgAic33oeax5ag9ULV+PMt2fgdXu7eqgdpttXb+3duxcej8f/+ZEjR3DDDTfgZz/7mf/Ygw8+iN/+9rf+zzUaTaeOkYiIuo+G0CQIAkqPlwLw9Rmiy3dxI8yqnCpkLc/C6bWnUXasDJt+swm6t3UYesdQDJo9KOT+zLt9YIqOjm70+auvvop+/fph4sSJ/mMajQYmk6mzh0ZERN2UIBEQ0T8CEIDSYwxNHSGsTxjG/2Y8xjw6Bse+OIZjXxyDrciG3f9vNw78/QAGzx2MobcPhSYqNCYxelQNk9PpRFxcHJ566ik899xzAHxLckePHoUoijCZTJg5cyaef/75FmeZHA4HHA6H/3Or1YrExETWMBERhRhRFFFxpgKlR0uhClMxNHUgd70bp9deaIR5/sdGmH0n90W/6f0w6t5RPbqGqdvPMF1s9erVqKqqwj333OM/dtdddyE5ORlxcXHIzMzEkiVLcPLkSaxcubLZ6yxduhQvv/xyJ4yYiIi6kiAIiOgXAUEQUHKkBKIoQqlXdvWwQpJMJcPguYMxaPYg5G6/0AhzvwVnvjuDM9+dgSHegKE/G9rVw2yzHjXDNHXqVCgUCnz99dfNnrNp0yZMnjwZ2dnZ6NevX5PncIaJiKh3EUURlWcrUXq0FAq9AkoDQ1NnKD1eiqxPsmA5aMGjRx+FNlrbrtfnDFMTzp8/jw0bNrQ4cwQAY8eOBYAWA5NSqYRSyf9ZiIh6C0EQEN433FfTdMRX08TQ1PGiB0dj0m8nwVpghVQh7erhXJYeE5g+/PBDxMTE4KabbmrxvEOHDgEAzGZzJ4yKiIh6CkEQEJ4SDsAXmkRRbPeaGmpaTw9LQA8JTF6vFx9++CEWLlwImezHIZ85cwYrVqzAjBkzEBkZiczMTDz55JOYMGEChg8f3oUjJiKi7qghNEkkEhRnFQMiWrXNB/VePSIwbdiwAbm5ubjvvvsaHVcoFNiwYQP+3//7f7Db7UhMTMS8efPwv//7v100UiIi6u4EQUBYnzBAAIoziwEwNFFgPSIw3XjjjWiqNj0xMRFbtmzpghEREVFP17APWnEWQxMF1u23RiEiIuooYclhMA03wV3vRl1lXVcPh7oxBiYiIurVjElGxA6PhcfhYWiiZjEwERFRr2dMvCg0VTA00aUYmIiIiOALTaYRJnhdXtSW13b1cKibYWAiIiK6wJBgQOyIWIgekaGJGmFgIiIiuogh3gDTCJMvNJUxNJEPAxMREdFP6OP0MI0wASIYmggAAxMREVGT9HF6xI6IBQDYS+1dPBrqagxMREREzdCbfTNNgiAwNPVyDExEREQt0Jl0MI00QSJIYC9haOqtGJiIiIgC0MXqEDsyFhKpBLZiW1cPh7oAAxMREVEQdLG+mSapXMrQ1AsxMBEREQVJG6P9MTQVMTT1JgxMREREraCNvhCalAxNvQkDExERUStpo7UwjzRDppIxNPUSDExERERtoInSwDTSBJlKhhpLTVcPhzoYAxMREVEbaSJ9oUmulqOmsAaiKHb1kKiDMDARERFdBk2kBuZRZii0CtgsNoamEMXAREREdJnUEWqYRpmg0DE0hSoGJiIionagDlfDNNIEhV4BWyFDU6hhYCIiImon6nA1zCPNUBqVDE0hhoGJiIioHanCVDCNMPlCUwFDU6hgYCIiImpnqjAVTCNNUIYpUVPAp+dCAQMTERFRB1AZfaFJFabyhSYvQ1NPxsBERETUQVRGFcyjzFBHqH19mhiaeiwGJiIiog6kNChhGmliaOrhGJiIiIg6mFJ/ITRFqmEtsDI09UAMTERERJ1AqVfCPNIMTZSGoakHYmAiIiLqJAqdAuaRZmijtbDmW+H1eLt6SBQkBiYiIqJOpNApYBppgi5WB1uhjaGph2BgIiIi6mQKrQKxI2KhjdWipqCGoakHYGAiIiLqAgqtAqYRJuhMOoamHoCBiYiIqIvINXKYRpigN+t9ocnN0NRdMTARERF1IblGjtgRsb7QVMjQ1F1168D00ksvQRCERh+DBg3yv15fX49FixYhMjISOp0O8+bNQ3FxcReOmIiIqPXk6guhKY4zTd1Vtw5MADB06FBYLBb/x7Zt2/yvPfnkk/j666/xxRdfYMuWLSgsLMTcuXO7cLRERERtI1f7lucMCQaGpm5I1tUDCEQmk8FkMl1yvLq6Gv/85z+xYsUKXH/99QCADz/8EIMHD8auXbtw9dVXd/ZQiYiILotMJUPs8FhAAKx5Vujj9ZDIuv3cRq/Q7f8WTp8+jbi4OPTt2xfz589Hbm4uAGD//v1wuVyYMmWK/9xBgwYhKSkJO3fubPGaDocDVqu10QcREVF3IFPJEJsWC0MiZ5q6k24dmMaOHYtly5Zh/fr1ePfdd3Hu3DmMHz8eNTU1KCoqgkKhQFhYWKOviY2NRVFRUYvXXbp0KYxGo/8jMTGxA98FERFR6zTMNBmTjajJZ2jqDrr1ktz06dP9/z18+HCMHTsWycnJ+Pe//w21Wt3m6z777LN46qmn/J9brVaGJiIi6lZkShlihsUAAKrPV0MXp4NULu3iUfVe3XqG6afCwsIwYMAAZGdnw2Qywel0oqqqqtE5xcXFTdY8XUypVMJgMDT6ICIi6m5kSt/ynDHZCFuhDR6Xp6uH1Gv1qMBks9lw5swZmM1mXHHFFZDL5di4caP/9ZMnTyI3Nxfjxo3rwlESERG1H6lCiti0WISlhPlCk5OhqSt06yW5p59+GjNnzkRycjIKCwvx4osvQiqV4s4774TRaMT999+Pp556ChERETAYDHjssccwbtw4PiFHREQhRaqQImaob3mu6lwVdGYdpAouz3Wmbh2Y8vPzceedd6K8vBzR0dG47rrrsGvXLkRHRwMA/u///g8SiQTz5s2Dw+HA1KlT8de//rWLR01ERNT+pAqpv6aJoanzCaIoil09iK5mtVphNBpRXV3NeiYiIurWPC4PSo+WovJsJbQmLWTKbj33Aa/bC3upHcnjk6Eyqtr12p35+7tH1TARERH1dlK5FNFDoxHeNxz2IjvcDndXD6lX6N6xlIiIiC4hlV9YnhPgm2mK0UKm4q/0jsQZJiIioh5IIpMgZmgMIvpFwF5sh7ueM00diYGJiIioh5LIJIgeEo2I/gxNHY3zd0RERD2YRCZB9GDf0+MV2RVcnusgnGEiIiLq4RpmmiIHRHKmqYMwghIREYUAiVSCqEFRAIDyU+XQRGsgV8u7eFShgzNMREREIaIhNEUOjERtaS1cda6uHlLI4AwTERFRCJFIJYgaeGGm6WQ5NFEayDWcabpcnGEiIiIKMRKpBNGDohE9OBq1ZbVw1XKm6XJxhomIiCgECRIBkQMiAQBlJ8ogiiIUWkUXj6rnYmAiIiIKUf7QJPhCEwCGpjZiYCIiIgphgkRAZP8fZ5ogAgodQ1NrMTARERGFuIbQJAgCSo+XAmBoai0GJiIiol5AkAiI6B8BCEDpMYam1mJgIiIi6iUEQUBE6oXQdLQUoihCqVd29bB6BAYmIiKiXkQQBET0i4AgCCg5UgIADE1BYGAiIiLqZQRBQHjfcAC+mSaIgNLA0NQSBiYiIqJeyB+aLizPAQxNLWFgIiIi6qUEQUB4SrhveS6rBKIoQmVUdfWwuiUGJiIiol5MEASE9QmDIAgozioGREAVxtD0UwxMREREvVxDaIIAFGcWA2Bo+ikGJiIiIgIAhCX7ZpqKMosAMDRdTNLVAyAiIqLuw5hkhGm4Ce56N+oq67p6ON0GAxMRERE1YkwyInZ4LDwOD0PTBQxMREREdAljohGmESZfaKpgaGJgIiIioiYZEgwwjTDB6/Kitry2q4fTpRiYiIiIqFmGBANiR8RC9IioLeu9oYmBiYiIiFpkiPfNNIne3huaGJiIiIgoIH2cHqaRJkBErwxNDExEREQUFL1Zj9gRsQAAe6m9i0fTuRiYiIiIKGh6sx6mESYIgtCrQhMDExEREbWKzqSDaaQJEkECe0nvCE0MTERERNRqulgdYkfGQiKVwFZs6+rhdDgGJiIiImoTXaxvpkkql8JWFNqhqVsHpqVLl+LKK6+EXq9HTEwMZs+ejZMnTzY6Z9KkSRAEodHHL37xiy4aMRERUe+ijdH6QpMitENTtw5MW7ZswaJFi7Br1y58//33cLlcuPHGG2G3N14vffDBB2GxWPwfr732WheNmIiIqPfRRl8ITcrQDU2yrh5AS9avX9/o82XLliEmJgb79+/HhAkT/Mc1Gg1MJlPQ13U4HHA4HP7PrVbr5Q+WiIioF9NGa2EeaUbR4SLUWGqgN+u7ekjtqlvPMP1UdXU1ACAiIqLR8eXLlyMqKgrDhg3Ds88+i9ralhtqLV26FEaj0f+RmJjYYWMmIiLqLTRRGphGmiBXy1Fjqenq4bQrQRRFsasHEQyv14tbbrkFVVVV2LZtm//4+++/j+TkZMTFxSEzMxNLlizBVVddhZUrVzZ7raZmmBITE1FdXQ2DwdCh74OIiCjU1ZbXouhQEVy1LmhjtLCX2pE8Phkqo6pd72O1WmE0Gjvl93e3XpK72KJFi3DkyJFGYQkAHnroIf9/p6WlwWw2Y/LkyThz5gz69evX5LWUSiWUSmWHjpeIiKi30kRqYB5lRtGhItiKbBCkQlcP6bL1iCW5xYsXY82aNdi8eTMSEhJaPHfs2LEAgOzs7M4YGhERETVBHaGGaZQJSoMSgsDA1KFEUcTixYuxatUqbNq0CSkpKQG/5tChQwAAs9ncwaMjIiKilqjD1TCNNEETrYFE2q0jR0Ddeklu0aJFWLFiBb788kvo9XoUFRUBAIxGI9RqNc6cOYMVK1ZgxowZiIyMRGZmJp588klMmDABw4cP7+LRExERkTpcjfgx8RAkPXuWqVsXfTc3hffhhx/innvuQV5eHhYsWIAjR47AbrcjMTERc+bMwf/+7/+2qvirM4vGiIiIqH2w6PuCQFkuMTERW7Zs6aTREBERUW/VsxcUiYiIiDoBAxMRERFRAAxMRERERAEwMBEREREFwMBEREREFAADExEREVEADExEREREATAwEREREQXAwEREREQUAAMTERERUQAMTEREREQBMDARERERBdCtN9/tLA2b/Fqt1i4eCREREQWr4fd2w+/xjsTABKCmpgYAkJiY2MUjISIiotaqqamB0Wjs0HsIYmfEsm7O6/WisLAQer0egiC023WtVisSExORl5cHg8HQbtcl4vcWdQR+X1FH6MjvK1EUUVNTg7i4OEgkHVtlxBkmABKJBAkJCR12fYPBwB8+1CH4vUUdgd9X1BE66vuqo2eWGrDom4iIiCgABiYiIiKiABiYOpBSqcSLL74IpVLZ1UOhEMPvLeoI/L6ijhAq31cs+iYiIiIKgDNMRERERAEwMBEREREFwMBEREREFAADUzsQBAGrV6/u6mFQLzFp0iQ88cQTXT0M6gSt/dmSkZEBQRBQVVXVYWMi6gmWLVuGsLCwdr0mA1MQioqK8Nhjj6Fv375QKpVITEzEzJkzsXHjxq4eGoWIe+65B4Ig4Be/+MUlry1atAiCIOCee+4BAKxcuRKvvPJKUNdluOre7rnnHsyePbvZ1y0WC6ZPn96u93zppZcwcuTIgOfV1tbi2WefRb9+/aBSqRAdHY2JEyfiyy+/bNfxUPtq7nuqp4TphnE2fERHR2PGjBnIyspq1XVuv/12nDp1ql3HxsAUQE5ODq644gps2rQJr7/+OrKysrB+/Xqkp6dj0aJFnTYOl8vVafeirpGYmIjPP/8cdXV1/mP19fVYsWIFkpKS/MciIiKg1+u7YojUyUwmU5c9iv2LX/wCK1euxNtvv40TJ05g/fr1uPXWW1FeXt4l46He5eTJk7BYLPj222/hcDhw0003wel0Bv31arUaMTEx7TomBqYAHn30UQiCgD179mDevHkYMGAAhg4diqeeegq7du1q8mvy8vJw2223ISwsDBEREZg1axZycnL8r+/duxc33HADoqKiYDQaMXHiRBw4cKDRNQRBwLvvvotbbrkFWq0Wv//97zvybVI3MHr0aCQmJmLlypX+YytXrkRSUhJGjRrlP/bTWaO//vWv6N+/P1QqFWJjY3HrrbcC8P1Lc8uWLfjzn//s/9faxd+H1P39dElux44dGDlyJFQqFcaMGYPVq1dDEAQcOnSo0dft378fY8aMgUajwTXXXIOTJ08C8C1TvPzyyzh8+LD/e2LZsmVN3vurr77Cc889hxkzZqBPnz644oor8Nhjj+G+++7zn9OnTx/84Q9/wH333Qe9Xo+kpCS8//77ja6TlZWF66+/Hmq1GpGRkXjooYdgs9kAAEeOHIFEIkFpaSkAoKKiAhKJBHfccYf/63/3u9/huuuua+sfIbVg27ZtGD9+PNRqNRITE/H444/Dbrf7X//kk08wZswY6PV6mEwm3HXXXSgpKQHg24M1ISEB7777bqNrHjx4EBKJBOfPn8d9992Hm2++udHrLpcLMTEx+Oc//9ni2GJiYmAymTB69Gg88cQTyMvLw4kTJ/yvv/nmm0hLS4NWq0ViYiIeffRR//cVcOmSXMPM6ieffII+ffrAaDTijjvuQE1NTdB/XgxMLaioqMD69euxaNEiaLXaS15van3U5XJh6tSp0Ov1+OGHH7B9+3bodDpMmzbNn45ramqwcOFCbNu2Dbt27UL//v0xY8aMS/7iXnrpJcyZMwdZWVmNfkhR6Lrvvvvw4Ycf+j//4IMPcO+99zZ7/r59+/D444/jt7/9LU6ePIn169djwoQJAIA///nPGDduHB588EFYLBZYLBYkJiZ2+HugjmG1WjFz5kykpaXhwIEDeOWVV7BkyZImz/3Nb36DN954A/v27YNMJvP//Lj99tvxy1/+EkOHDvV/T9x+++1NXsNkMmHt2rUBf6G88cYbGDNmDA4ePIhHH30UjzzyiD+g2e12TJ06FeHh4di7dy+++OILbNiwAYsXLwYADB06FJGRkdiyZQsA4Icffmj0OQBs2bIFkyZNatWfFQV25swZTJs2DfPmzUNmZib+9a9/Ydu2bf6/G8D3++yVV17B4cOHsXr1auTk5PhLAyQSCe68806sWLGi0XWXL1+Oa6+9FsnJyXjggQewfv16WCwW/+tr1qxBbW1ts993P1VdXY3PP/8cAKBQKPzHJRIJ3nrrLRw9ehQfffQRNm3ahF/96lcB3/Pq1auxZs0arFmzBlu2bMGrr74a1DgAACI1a/fu3SIAceXKlS2eB0BctWqVKIqi+Mknn4gDBw4UvV6v/3WHwyGq1Wrx22+/bfLrPR6PqNfrxa+//rrRNZ944onLfxPUIyxcuFCcNWuWWFJSIiqVSjEnJ0fMyckRVSqVWFpaKs6aNUtcuHChKIqiOHHiRPF//ud/RFEUxf/+97+iwWAQrVZrk9e9+Fzqfhr+3ptz8c+Wd999V4yMjBTr6ur8r//9738XAYgHDx4URVEUN2/eLAIQN2zY4D/nm2++EQH4v+7FF18UR4wYEXBsW7ZsERMSEkS5XC6OGTNGfOKJJ8Rt27Y1Oic5OVlcsGCB/3Ov1yvGxMSI7777riiKovj++++L4eHhos1mazQeiUQiFhUViaIoinPnzhUXLVokiqIoPvHEE+IzzzwjhoeHi8ePHxedTqeo0WjE7777LuB4yWfhwoWiVCoVtVptow+VSiUCECsrK0VRFMX7779ffOihhxp97Q8//CBKJJJG32MX27t3rwhArKmpEUVRFA8ePCgKgiCeP39eFEXf77L4+Hj/378oiuKQIUPEP/7xj/7PZ86cKd5zzz3Njr/he7hh3ABEAOItt9zS4vv+4osvxMjISP/nH374oWg0Gv2fv/jii6JGo2n0s/KZZ54Rx44d2+J1L8YZphaIbWiCfvjwYWRnZ0Ov10On00Gn0yEiIgL19fU4c+YMAKC4uBgPPvgg+vfvD6PRCIPBAJvNhtzc3EbXGjNmTLu8D+o5oqOjcdNNN2HZsmX48MMPcdNNNyEqKqrZ82+44QYkJyejb9++uPvuu7F8+XLU1tZ24oips5w8eRLDhw+HSqXyH7vqqquaPHf48OH+/zabzQDgX0oJ1oQJE3D27Fls3LgRt956K44ePYrx48df8sDBxfcSBAEmk8l/r+PHj2PEiBGNZuivvfZaeL1e/yzUxIkTkZGRAcA3m3T99ddjwoQJyMjIwN69e+FyuXDttde2auy9XXp6Og4dOtTo4x//+Eejcw4fPoxly5b5f0/pdDpMnToVXq8X586dA+Bb2p05cyaSkpKg1+sxceJEAPD/rho5ciQGDx7sn2XasmULSkpK8LOf/cx/nwceeMA/a15cXIx169YFtWLyww8/YP/+/Vi2bBkGDBiA9957r9HrGzZswOTJkxEfHw+9Xo+7774b5eXlLf7869OnT6P6T7PZ3Kr/L2RBn9kL9e/fH4IgNFo3DcRms+GKK67A8uXLL3ktOjoaALBw4UKUl5fjz3/+M5KTk6FUKjFu3LhLCtqaWgak0Hfffff5p8XfeeedFs/V6/U4cOAAMjIy8N133+GFF17ASy+9hL1797b7I7XUc8jlcv9/C4IAwFdz0pbrjB8/HuPHj8eSJUvwu9/9Dr/97W+xZMkS//LIxfdquF9r7tVQk3f69GkcO3YM1113HU6cOIGMjAxUVlb6a7EoeFqtFqmpqY2O5efnN/rcZrPh4YcfxuOPP37J1yclJfmXU6dOnYrly5cjOjoaubm5mDp1aqPfVfPnz8eKFSvw61//GitWrMC0adMQGRnpf/3nP/85fv3rX2Pnzp3YsWMHUlJSMH78+IDvISUlBWFhYRg4cCBKSkpw++23Y+vWrQB8D2PdfPPNeOSRR/D73/8eERER2LZtG+6//344nc5mv18u93uVM0wtiIiIwNSpU/HOO+80KoRr0NTjmaNHj8bp06cRExOD1NTURh9GoxEAsH37djz++OOYMWMGhg4dCqVSibKyso5+O9RDNNS7NdTDBSKTyTBlyhS89tpryMzMRE5ODjZt2gTAt+bv8Xg6esjUCQYOHIisrCw4HA7/sb1797b6OpfzPTFkyBC43W7U19cHdf7gwYNx+PDhRj8/t2/fDolEgoEDBwIA0tLSEB4ejt/97ncYOXIkdDodJk2ahC1btiAjI4P1Sx1k9OjROHbs2CW/p1JTU6FQKHDixAmUl5fj1Vdfxfjx4zFo0KAmZ2PuuusuHDlyBPv378d//vMfzJ8/v9HrkZGRmD17Nj788EMsW7asxZrM5ixatAhHjhzBqlWrAPhmvrxeL9544w1cffXVGDBgAAoLC9v2B9EKDEwBvPPOO/B4PLjqqqvw3//+F6dPn8bx48fx1ltvYdy4cZecP3/+fERFRWHWrFn44YcfcO7cOWRkZODxxx/3J/z+/fvjk08+wfHjx7F7927Mnz8farW6s98adVNSqRTHjx/HsWPHIJVKWzx3zZo1eOutt3Do0CGcP38eH3/8Mbxer/+XUZ8+fbB7927k5OSgrKysTbMM1LGqq6svWT7Jy8u75Ly77roLXq8XDz30EI4fP45vv/0Wf/rTnwD8OIsUjD59+uDcuXM4dOgQysrKGgWwi02aNAl/+9vfsH//fuTk5GDt2rV47rnnkJ6eDoPBENS95s+fD5VKhYULF+LIkSPYvHkzHnvsMdx9992IjY31j33ChAlYvny5PxwNHz4cDocDGzdu9C8DUftasmQJduzYgcWLF+PQoUM4ffo0vvzyS//sdlJSEhQKBd5++22cPXsWX331VZP93/r06YNrrrkG999/PzweD2655ZZLznnggQfw0Ucf4fjx41i4cGGrx6rRaPDggw/ixRdfhCiKSE1Nhcvl8o/tk08+uWTJriMwMAXQt29fHDhwAOnp6fjlL3+JYcOG4YYbbsDGjRsveZwS8P3Fbt26FUlJSZg7dy4GDx6M+++/H/X19f4fMv/85z9RWVmJ0aNH4+6778bjjz/e7v0iqGczGAxB/VIKCwvDypUrcf3112Pw4MF477338Nlnn2Ho0KEAgKeffhpSqRRDhgzxT6lT95KRkYFRo0Y1+nj55ZcvOc9gMODrr7/GoUOHMHLkSPzmN7/BCy+8AACN6poCmTdvHqZNm4b09HRER0fjs88+a/K8qVOn4qOPPsKNN96IwYMH47HHHsPUqVPx73//O+h7aTQafPvtt6ioqMCVV16JW2+9FZMnT8Zf/vKXRudNnDgRHo/HH5gkEgkmTJgAQRBYv9RBhg8fji1btuDUqVMYP348Ro0ahRdeeAFxcXEAfCUky5YtwxdffIEhQ4bg1Vdf9Qf0n5o/fz4OHz6MOXPmNPmP/ylTpsBsNmPq1Kn+67fW4sWLcfz4cXzxxRcYMWIE3nzzTfzxj3/EsGHDsHz5cixdurRN120NQWxLZTMREXW55cuX495770V1dTVnqanbstlsiI+Px4cffoi5c+d29XDajEXfREQ9xMcff4y+ffsiPj4ehw8fxpIlS3DbbbcxLFG35PV6UVZWhjfeeANhYWFNLtf1JAxMREQ9RFFREV544QUUFRXBbDbjZz/7GXcBoG4rNzcXKSkpSEhIwLJlyyCT9ezIwSU5IiIiogBY9E1EREQUAAMTERERUQAMTEREREQBMDARERERBcDARERERBQAAxMRhaycnBwIgoBDhw51+r0FQcDq1as7/b5E1DEYmIioXb333nvQ6/Vwu93+YzabDXK5/JKNVDMyMiAIAs6cOXPZ973nnnswe/bsy75Oe7FYLJg+fTqArg1uRNQ+GJiIqF2lp6fDZrNh3759/mM//PADTCYTdu/e3Win+82bNyMpKQn9+vXriqG2mdPpDHiOyWSCUqnshNEQUWdgYCKidjVw4ECYzWZkZGT4j2VkZGDWrFlISUnBrl27Gh1PT0+H1+vF0qVLkZKSArVajREjRuA///mP/zyPx4P777/f//rAgQPx5z//2f/6Sy+9hI8++ghffvklBEGAIAiN7n/27Fmkp6dDo9FgxIgR2LlzZ6Mxb9u2DePHj4darUZiYiIef/xx2O12/+t9+vTBK6+8gp///OcwGAx46KGH4HQ6sXjxYpjNZqhUKiQnJzfaAPTiJbmUlBQAwKhRoyAIwiUzbUTU/TEwEVG7S09Px+bNm/2fb968GZMmTcLEiRP9x+vq6rB7926kp6dj6dKl+Pjjj/Hee+/h6NGjePLJJ7FgwQJs2bIFgG9PqoSEBHzxxRc4duwYXnjhBTz33HP497//DQB4+umncdttt2HatGmwWCywWCy45ppr/Pf/zW9+g6effhqHDh3CgAEDcOedd/qXDM+cOYNp06Zh3rx5yMzMxL/+9S9s27YNixcvbvSe/vSnP2HEiBE4ePAgnn/+ebz11lv46quv8O9//xsnT57E8uXL0adPnyb/PPbs2QMA2LBhAywWC1auXNk+f9BE1HlEIqJ29ve//13UarWiy+USrVarKJPJxJKSEnHFihXihAkTRFEUxY0bN4oAxJycHFGj0Yg7duxodI37779fvPPOO5u9x6JFi8R58+b5P1+4cKE4a9asRuecO3dOBCD+4x//8B87evSoCEA8fvy4/z4PPfRQo6/74YcfRIlEItbV1YmiKIrJycni7NmzG53z2GOPiddff73o9XqbHB8AcdWqVY3GcfDgwWbfDxF1bz17Jzwi6pYmTZoEu92OvXv3orKyEgMGDEB0dDQmTpyIe++9F/X19cjIyEDfvn1hs9lQW1uLG264odE1nE4nRo0a5f/8nXfewQcffIDc3FzU1dXB6XRi5MiRQY1n+PDh/v82m80AgJKSEgwaNAiHDx9GZmYmli9f7j9HFEV4vV6cO3cOgwcPBgCMGTOm0TXvuece3HDDDRg4cCCmTZuGm2++GTfeeGOr/pyIqOdgYCKidpeamoqEhARs3rwZlZWVmDhxIgAgLi4OiYmJ2LFjBzZv3ozrr78eNpsNAPDNN98gPj6+0XUaiqY///xzPP3003jjjTcwbtw46PV6vP7669i9e3dQ45HL5f7/FgQBgG+ZD/A9wffwww/j8ccfv+TrkpKS/P+t1WobvTZ69GicO3cO69atw4YNG3DbbbdhypQpjWqviCh0MDARUYdIT09HRkYGKisr8cwzz/iPT5gwAevWrcOePXvwyCOPYMiQIVAqlcjNzfUHq5/avn07rrnmGjz66KP+Yz9tRaBQKODxeFo9ztGjR+PYsWNITU1t9dcaDAbcfvvtuP3223Hrrbdi2rRpqKioQERExCVjA9Cm8RFR98DAREQdIj09HYsWLYLL5WoUhCZOnIjFixfD6XQiPT0der0eTz/9NJ588kl4vV5cd911qK6uxvbt22EwGLBw4UL0798fH3/8Mb799lukpKTgk08+wd69e/1PnwG+J9m+/fZbnDx5EpGRkTAajUGNc8mSJbj66quxePFiPPDAA9BqtTh27Bi+//57/OUvf2n26958802YzWaMGjUKEokEX3zxBUwmE8LCwi45NyYmBmq1GuvXr0dCQgJUKlXQ4yOi7oFPyRFRh0hPT0ddXR1SU1MRGxvrPz5x4kTU1NT42w8AwCuvvILnn38eS5cuxeDBgzFt2jR88803/kD08MMPY+7cubj99tsxduxYlJeXN5ptAoAHH3wQAwcOxJgxYxAdHY3t27cHNc7hw4djy5YtOHXqFMaPH49Ro0bhhRdeQFxcXItfp9fr8dprr2HMmDG48sorkZOTg7Vr10IiufTHqkwmw1tvvYW//e1viIuLw6xZs4IaGxF1H4IoimJXD4KIiIioO+MMExEREVEADExEREREATAwEREREQXAwEREREQUAAMTERERUQAMTEREREQBMDARERERBcDARERERBQAAxMRERFRAAxMRERERAEwMBEREREF8P8Bo4MyuvZJbu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30826" y="8434972"/>
            <a:ext cx="15468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8529" lvl="1" indent="-571500" algn="ctr">
              <a:lnSpc>
                <a:spcPts val="4759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Footlight MT Light" panose="0204060206030A020304" pitchFamily="18" charset="0"/>
              </a:rPr>
              <a:t>Weather and season vs count </a:t>
            </a:r>
            <a:r>
              <a:rPr lang="en-US" sz="3600" b="1" dirty="0" smtClean="0">
                <a:latin typeface="Footlight MT Light" panose="0204060206030A020304" pitchFamily="18" charset="0"/>
              </a:rPr>
              <a:t>scatter </a:t>
            </a:r>
            <a:r>
              <a:rPr lang="en-US" sz="3600" b="1" dirty="0">
                <a:latin typeface="Footlight MT Light" panose="0204060206030A020304" pitchFamily="18" charset="0"/>
              </a:rPr>
              <a:t>plots </a:t>
            </a:r>
            <a:r>
              <a:rPr lang="en-US" sz="3600" dirty="0">
                <a:latin typeface="Footlight MT Light" panose="0204060206030A020304" pitchFamily="18" charset="0"/>
              </a:rPr>
              <a:t>indicate people enjoy renting and riding bikes when the weather is clear and in the warm season(summer).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049750" y="9096691"/>
            <a:ext cx="2476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16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93" y="1877370"/>
            <a:ext cx="7234237" cy="5190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088" y="2597727"/>
            <a:ext cx="7069603" cy="52774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1241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174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7" name="Rectangle 6"/>
          <p:cNvSpPr/>
          <p:nvPr/>
        </p:nvSpPr>
        <p:spPr>
          <a:xfrm>
            <a:off x="1066800" y="7661965"/>
            <a:ext cx="1524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>
                <a:latin typeface="Footlight MT Light" panose="0204060206030A020304" pitchFamily="18" charset="0"/>
                <a:ea typeface="Calibri" panose="020F0502020204030204" pitchFamily="34" charset="0"/>
              </a:rPr>
              <a:t>The </a:t>
            </a:r>
            <a:r>
              <a:rPr lang="en-IN" sz="3600" b="1" dirty="0" smtClean="0">
                <a:latin typeface="Footlight MT Light" panose="0204060206030A020304" pitchFamily="18" charset="0"/>
                <a:ea typeface="Calibri" panose="020F0502020204030204" pitchFamily="34" charset="0"/>
              </a:rPr>
              <a:t>scatter </a:t>
            </a:r>
            <a:r>
              <a:rPr lang="en-IN" sz="3600" b="1" dirty="0">
                <a:latin typeface="Footlight MT Light" panose="0204060206030A020304" pitchFamily="18" charset="0"/>
                <a:ea typeface="Calibri" panose="020F0502020204030204" pitchFamily="34" charset="0"/>
              </a:rPr>
              <a:t>plot </a:t>
            </a:r>
            <a:r>
              <a:rPr lang="en-IN" sz="3600" dirty="0">
                <a:latin typeface="Footlight MT Light" panose="0204060206030A020304" pitchFamily="18" charset="0"/>
                <a:ea typeface="Calibri" panose="020F0502020204030204" pitchFamily="34" charset="0"/>
              </a:rPr>
              <a:t>indicates </a:t>
            </a:r>
            <a:r>
              <a:rPr lang="en-IN" sz="3600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bike rentals increase in warm weather. However, bike rentals decrease if the weather is too hot i.e., above 0.8, and lower temperatures </a:t>
            </a:r>
            <a:r>
              <a:rPr lang="en-IN" sz="3600" spc="-5" dirty="0" smtClean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decreases </a:t>
            </a:r>
            <a:r>
              <a:rPr lang="en-IN" sz="3600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the average number of </a:t>
            </a:r>
            <a:r>
              <a:rPr lang="en-IN" sz="3600" spc="-5" dirty="0" smtClean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rents.</a:t>
            </a:r>
            <a:endParaRPr lang="en-IN" sz="3600" dirty="0">
              <a:latin typeface="Footlight MT Light" panose="0204060206030A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30700" y="9250675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17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634520"/>
            <a:ext cx="7848600" cy="61775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28850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71500"/>
            <a:ext cx="8229600" cy="6443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762000" y="7631689"/>
            <a:ext cx="16459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spc="-5" dirty="0">
                <a:latin typeface="Footlight MT Light" panose="0204060206030A020304" pitchFamily="18" charset="0"/>
                <a:ea typeface="Calibri" panose="020F0502020204030204" pitchFamily="34" charset="0"/>
              </a:rPr>
              <a:t>The</a:t>
            </a:r>
            <a:r>
              <a:rPr lang="en-IN" sz="3600" dirty="0">
                <a:latin typeface="Footlight MT Light" panose="0204060206030A020304" pitchFamily="18" charset="0"/>
                <a:ea typeface="Calibri" panose="020F0502020204030204" pitchFamily="34" charset="0"/>
              </a:rPr>
              <a:t> hourly </a:t>
            </a:r>
            <a:r>
              <a:rPr lang="en-IN" sz="3600" b="1" dirty="0">
                <a:latin typeface="Footlight MT Light" panose="0204060206030A020304" pitchFamily="18" charset="0"/>
                <a:ea typeface="Calibri" panose="020F0502020204030204" pitchFamily="34" charset="0"/>
              </a:rPr>
              <a:t>box </a:t>
            </a:r>
            <a:r>
              <a:rPr lang="en-IN" sz="3600" b="1" dirty="0" smtClean="0">
                <a:latin typeface="Footlight MT Light" panose="0204060206030A020304" pitchFamily="18" charset="0"/>
                <a:ea typeface="Calibri" panose="020F0502020204030204" pitchFamily="34" charset="0"/>
              </a:rPr>
              <a:t>plot </a:t>
            </a:r>
            <a:r>
              <a:rPr lang="en-IN" sz="3600" dirty="0" smtClean="0">
                <a:latin typeface="Footlight MT Light" panose="0204060206030A020304" pitchFamily="18" charset="0"/>
                <a:ea typeface="Calibri" panose="020F0502020204030204" pitchFamily="34" charset="0"/>
              </a:rPr>
              <a:t>show </a:t>
            </a:r>
            <a:r>
              <a:rPr lang="en-IN" sz="3600" dirty="0">
                <a:latin typeface="Footlight MT Light" panose="0204060206030A020304" pitchFamily="18" charset="0"/>
                <a:ea typeface="Calibri" panose="020F0502020204030204" pitchFamily="34" charset="0"/>
              </a:rPr>
              <a:t>a maximum at </a:t>
            </a:r>
            <a:r>
              <a:rPr lang="en-IN" sz="3600" b="1" dirty="0">
                <a:latin typeface="Footlight MT Light" panose="0204060206030A020304" pitchFamily="18" charset="0"/>
                <a:ea typeface="Calibri" panose="020F0502020204030204" pitchFamily="34" charset="0"/>
              </a:rPr>
              <a:t>8 am </a:t>
            </a:r>
            <a:r>
              <a:rPr lang="en-IN" sz="3600" dirty="0">
                <a:latin typeface="Footlight MT Light" panose="0204060206030A020304" pitchFamily="18" charset="0"/>
                <a:ea typeface="Calibri" panose="020F0502020204030204" pitchFamily="34" charset="0"/>
              </a:rPr>
              <a:t>and one at </a:t>
            </a:r>
            <a:r>
              <a:rPr lang="en-IN" sz="3600" b="1" dirty="0">
                <a:latin typeface="Footlight MT Light" panose="0204060206030A020304" pitchFamily="18" charset="0"/>
                <a:ea typeface="Calibri" panose="020F0502020204030204" pitchFamily="34" charset="0"/>
              </a:rPr>
              <a:t>5 -6 pm </a:t>
            </a:r>
            <a:r>
              <a:rPr lang="en-IN" sz="3600" dirty="0">
                <a:latin typeface="Footlight MT Light" panose="0204060206030A020304" pitchFamily="18" charset="0"/>
                <a:ea typeface="Calibri" panose="020F0502020204030204" pitchFamily="34" charset="0"/>
              </a:rPr>
              <a:t>which indicates that most users of the bicycle rental service use the bikes to get to work or school. </a:t>
            </a:r>
            <a:r>
              <a:rPr lang="en-IN" sz="3600" spc="-5" dirty="0">
                <a:latin typeface="Footlight MT Light" panose="0204060206030A020304" pitchFamily="18" charset="0"/>
                <a:ea typeface="Calibri" panose="020F0502020204030204" pitchFamily="34" charset="0"/>
              </a:rPr>
              <a:t> </a:t>
            </a:r>
            <a:r>
              <a:rPr lang="en-IN" sz="3600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However, the number of bikes rented decreased in the evening due to cold weather.</a:t>
            </a:r>
            <a:endParaRPr lang="en-IN" sz="3600" dirty="0">
              <a:latin typeface="Footlight MT Light" panose="0204060206030A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27236" y="9195372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18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7855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1073" cy="102870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533400" y="800100"/>
            <a:ext cx="8229600" cy="88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6000" dirty="0" smtClean="0">
                <a:solidFill>
                  <a:srgbClr val="800000"/>
                </a:solidFill>
                <a:latin typeface="Eras Bold ITC" panose="020B0907030504020204" pitchFamily="34" charset="0"/>
              </a:rPr>
              <a:t>Univariate  Analysis</a:t>
            </a:r>
            <a:r>
              <a:rPr lang="en-US" sz="6000" dirty="0">
                <a:solidFill>
                  <a:srgbClr val="800000"/>
                </a:solidFill>
                <a:latin typeface="Eras Bold ITC" panose="020B0907030504020204" pitchFamily="34" charset="0"/>
              </a:rPr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323510"/>
            <a:ext cx="6733746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257300" y="8189589"/>
            <a:ext cx="1501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spc="-5" dirty="0" smtClean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The </a:t>
            </a:r>
            <a:r>
              <a:rPr lang="en-IN" sz="3600" b="1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count plot </a:t>
            </a:r>
            <a:r>
              <a:rPr lang="en-IN" sz="3600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of yearly distribution indicates that the bike rentals </a:t>
            </a:r>
            <a:r>
              <a:rPr lang="en-IN" sz="3600" spc="-5" dirty="0" smtClean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in    </a:t>
            </a:r>
            <a:r>
              <a:rPr lang="en-IN" sz="3600" b="1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2012 </a:t>
            </a:r>
            <a:r>
              <a:rPr lang="en-IN" sz="3600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i.e.,</a:t>
            </a:r>
            <a:r>
              <a:rPr lang="en-IN" sz="3600" b="1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 8734 </a:t>
            </a:r>
            <a:r>
              <a:rPr lang="en-IN" sz="3600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are more as compared to </a:t>
            </a:r>
            <a:r>
              <a:rPr lang="en-IN" sz="3600" b="1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2011</a:t>
            </a:r>
            <a:r>
              <a:rPr lang="en-IN" sz="3600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 i.e., </a:t>
            </a:r>
            <a:r>
              <a:rPr lang="en-IN" sz="3600" b="1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8645</a:t>
            </a:r>
            <a:r>
              <a:rPr lang="en-IN" sz="3600" spc="-5" dirty="0">
                <a:solidFill>
                  <a:srgbClr val="242424"/>
                </a:solidFill>
                <a:latin typeface="Footlight MT Light" panose="0204060206030A020304" pitchFamily="18" charset="0"/>
                <a:ea typeface="Calibri" panose="020F0502020204030204" pitchFamily="34" charset="0"/>
              </a:rPr>
              <a:t>.</a:t>
            </a:r>
            <a:endParaRPr lang="en-IN" sz="3600" dirty="0">
              <a:latin typeface="Footlight MT Light" panose="0204060206030A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94777" y="91821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19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115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0"/>
            <a:ext cx="18281073" cy="102870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3063" y="1658071"/>
            <a:ext cx="14528800" cy="58674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3124200" y="413537"/>
            <a:ext cx="1181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800000"/>
                </a:solidFill>
                <a:latin typeface="Eras Bold ITC" panose="020B0907030504020204" pitchFamily="34" charset="0"/>
              </a:rPr>
              <a:t>Machine Learning Project Workflow</a:t>
            </a:r>
            <a:endParaRPr lang="en-IN" sz="4800" dirty="0">
              <a:solidFill>
                <a:srgbClr val="80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9763" y="8038902"/>
            <a:ext cx="1653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Bell MT" panose="02020503060305020303" pitchFamily="18" charset="0"/>
              </a:rPr>
              <a:t>Each of these steps plays a vital role in creating an effective ML model. The tasks require careful thought, good methodology, and often, a lot of iteration and fine-tuning.</a:t>
            </a:r>
            <a:endParaRPr lang="en-IN" sz="3600" dirty="0">
              <a:latin typeface="Bell MT" panose="020205030603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55391" y="9239231"/>
            <a:ext cx="1392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02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6182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1073" cy="102870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TextBox 3"/>
          <p:cNvSpPr txBox="1"/>
          <p:nvPr/>
        </p:nvSpPr>
        <p:spPr>
          <a:xfrm>
            <a:off x="1981200" y="723900"/>
            <a:ext cx="137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90033"/>
                </a:solidFill>
                <a:latin typeface="Eras Bold ITC" panose="020B0907030504020204" pitchFamily="34" charset="0"/>
              </a:rPr>
              <a:t>Variance Inflation Factor – Multicollinearity Check</a:t>
            </a:r>
            <a:endParaRPr lang="en-IN" sz="4000" dirty="0">
              <a:solidFill>
                <a:srgbClr val="990033"/>
              </a:solidFill>
              <a:latin typeface="Eras Bold ITC" panose="020B0907030504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504552"/>
              </p:ext>
            </p:extLst>
          </p:nvPr>
        </p:nvGraphicFramePr>
        <p:xfrm>
          <a:off x="1298864" y="1843451"/>
          <a:ext cx="6560126" cy="79635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2666">
                  <a:extLst>
                    <a:ext uri="{9D8B030D-6E8A-4147-A177-3AD203B41FA5}">
                      <a16:colId xmlns:a16="http://schemas.microsoft.com/office/drawing/2014/main" val="781395917"/>
                    </a:ext>
                  </a:extLst>
                </a:gridCol>
                <a:gridCol w="2347460">
                  <a:extLst>
                    <a:ext uri="{9D8B030D-6E8A-4147-A177-3AD203B41FA5}">
                      <a16:colId xmlns:a16="http://schemas.microsoft.com/office/drawing/2014/main" val="1669218465"/>
                    </a:ext>
                  </a:extLst>
                </a:gridCol>
              </a:tblGrid>
              <a:tr h="56762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ooper Black" panose="0208090404030B020404" pitchFamily="18" charset="0"/>
                        </a:rPr>
                        <a:t>Variables </a:t>
                      </a:r>
                      <a:endParaRPr lang="en-IN" sz="3200" dirty="0">
                        <a:latin typeface="Cooper Black" panose="0208090404030B0204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ooper Black" panose="0208090404030B020404" pitchFamily="18" charset="0"/>
                        </a:rPr>
                        <a:t>VIF</a:t>
                      </a:r>
                      <a:endParaRPr lang="en-IN" sz="3200" dirty="0">
                        <a:latin typeface="Cooper Black" panose="0208090404030B0204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072529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temp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38.224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4097583"/>
                  </a:ext>
                </a:extLst>
              </a:tr>
              <a:tr h="5729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season_summer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14.308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323275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hum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10.868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277768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season_spring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10.050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376945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season_fall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9.800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891933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mnth_July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9.118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58540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mnth_August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8.584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852792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mnth_june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6.951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55569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mnth_May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6.902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62173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mnth_September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6.678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380318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mnth_October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5.819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357644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mnth_April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5.780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402391"/>
                  </a:ext>
                </a:extLst>
              </a:tr>
              <a:tr h="567623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mnth_November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5.258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29816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25000" y="2552700"/>
            <a:ext cx="7162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ook Antiqua" panose="02040602050305030304" pitchFamily="18" charset="0"/>
              </a:rPr>
              <a:t>Multicollinearity occurs when two or more independent variables in a regression model are highly correlated, making it challenging to isolate the individual effect of each variable on the dependent variable</a:t>
            </a:r>
            <a:r>
              <a:rPr lang="en-US" sz="3200" dirty="0" smtClean="0">
                <a:latin typeface="Book Antiqua" panose="02040602050305030304" pitchFamily="18" charset="0"/>
              </a:rPr>
              <a:t>.</a:t>
            </a:r>
          </a:p>
          <a:p>
            <a:endParaRPr lang="en-US" sz="3200" dirty="0" smtClean="0">
              <a:latin typeface="Book Antiqua" panose="02040602050305030304" pitchFamily="18" charset="0"/>
            </a:endParaRPr>
          </a:p>
          <a:p>
            <a:endParaRPr lang="en-US" sz="3200" dirty="0" smtClean="0">
              <a:latin typeface="Book Antiqua" panose="0204060205030503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Book Antiqua" panose="02040602050305030304" pitchFamily="18" charset="0"/>
              </a:rPr>
              <a:t>A </a:t>
            </a:r>
            <a:r>
              <a:rPr lang="en-US" sz="3200" dirty="0">
                <a:latin typeface="Book Antiqua" panose="02040602050305030304" pitchFamily="18" charset="0"/>
              </a:rPr>
              <a:t>VIF above 5 indicates a high degree of </a:t>
            </a:r>
            <a:r>
              <a:rPr lang="en-US" sz="3200" dirty="0" smtClean="0">
                <a:latin typeface="Book Antiqua" panose="02040602050305030304" pitchFamily="18" charset="0"/>
              </a:rPr>
              <a:t>multicollinearity.</a:t>
            </a:r>
            <a:endParaRPr lang="en-IN" sz="3200" dirty="0">
              <a:latin typeface="Book Antiqua" panose="0204060205030503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86564" y="91821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20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556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1073" cy="102870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832657"/>
              </p:ext>
            </p:extLst>
          </p:nvPr>
        </p:nvGraphicFramePr>
        <p:xfrm>
          <a:off x="8534400" y="1237409"/>
          <a:ext cx="6858000" cy="7834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3371">
                  <a:extLst>
                    <a:ext uri="{9D8B030D-6E8A-4147-A177-3AD203B41FA5}">
                      <a16:colId xmlns:a16="http://schemas.microsoft.com/office/drawing/2014/main" val="2121496361"/>
                    </a:ext>
                  </a:extLst>
                </a:gridCol>
                <a:gridCol w="2234629">
                  <a:extLst>
                    <a:ext uri="{9D8B030D-6E8A-4147-A177-3AD203B41FA5}">
                      <a16:colId xmlns:a16="http://schemas.microsoft.com/office/drawing/2014/main" val="4184053799"/>
                    </a:ext>
                  </a:extLst>
                </a:gridCol>
              </a:tblGrid>
              <a:tr h="55717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ooper Black" panose="0208090404030B020404" pitchFamily="18" charset="0"/>
                        </a:rPr>
                        <a:t>Variables </a:t>
                      </a:r>
                      <a:endParaRPr lang="en-IN" sz="3200" dirty="0">
                        <a:latin typeface="Cooper Black" panose="0208090404030B0204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ooper Black" panose="0208090404030B020404" pitchFamily="18" charset="0"/>
                        </a:rPr>
                        <a:t>VIF</a:t>
                      </a:r>
                      <a:endParaRPr lang="en-IN" sz="3200" dirty="0">
                        <a:latin typeface="Cooper Black" panose="0208090404030B0204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919091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workingday_Working day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4.283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854136"/>
                  </a:ext>
                </a:extLst>
              </a:tr>
              <a:tr h="562378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registered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3.520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165442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casual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3.448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101256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windspeed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3.375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436535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mnth_December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3.370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88578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mnth_March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2.614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437456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hr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2.387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31296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yr_2012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2.136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556127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mnth_Febuary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1.791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24213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weathersit_Mist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1.558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826916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weathersit_Light Snow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1.313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687969"/>
                  </a:ext>
                </a:extLst>
              </a:tr>
              <a:tr h="563691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holiday_Holiday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1.120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524883"/>
                  </a:ext>
                </a:extLst>
              </a:tr>
              <a:tr h="557176">
                <a:tc>
                  <a:txBody>
                    <a:bodyPr/>
                    <a:lstStyle/>
                    <a:p>
                      <a:r>
                        <a:rPr lang="en-IN" sz="2800" kern="1200" dirty="0" smtClean="0">
                          <a:effectLst/>
                          <a:latin typeface="Century Gothic" panose="020B0502020202020204" pitchFamily="34" charset="0"/>
                        </a:rPr>
                        <a:t>weathersit_Heavy Rain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entury Gothic" panose="020B0502020202020204" pitchFamily="34" charset="0"/>
                        </a:rPr>
                        <a:t>1.003</a:t>
                      </a:r>
                      <a:endParaRPr lang="en-IN" sz="28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21688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47800" y="3238500"/>
            <a:ext cx="5638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Book Antiqua" panose="02040602050305030304" pitchFamily="18" charset="0"/>
              </a:rPr>
              <a:t>A VIF of 1 indicates no multicollinearity</a:t>
            </a:r>
            <a:r>
              <a:rPr lang="en-US" sz="3200" dirty="0" smtClean="0"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Book Antiqua" panose="02040602050305030304" pitchFamily="18" charset="0"/>
              </a:rPr>
              <a:t>A VIF between 1 and 5 suggests moderate multicollinearity.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6992600" y="9123759"/>
            <a:ext cx="983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21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563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: Top Corners Rounded 473">
            <a:extLst>
              <a:ext uri="{FF2B5EF4-FFF2-40B4-BE49-F238E27FC236}">
                <a16:creationId xmlns:a16="http://schemas.microsoft.com/office/drawing/2014/main" id="{21447E56-29C6-4286-B9F9-1F365CCAD89B}"/>
              </a:ext>
            </a:extLst>
          </p:cNvPr>
          <p:cNvSpPr/>
          <p:nvPr/>
        </p:nvSpPr>
        <p:spPr>
          <a:xfrm rot="5400000">
            <a:off x="9236659" y="-5568828"/>
            <a:ext cx="1755197" cy="14213887"/>
          </a:xfrm>
          <a:prstGeom prst="round2Same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7AE6B2B-D5D3-4CB0-9579-49A2E4C204DA}"/>
              </a:ext>
            </a:extLst>
          </p:cNvPr>
          <p:cNvSpPr/>
          <p:nvPr/>
        </p:nvSpPr>
        <p:spPr>
          <a:xfrm>
            <a:off x="1201752" y="322334"/>
            <a:ext cx="2571752" cy="2571752"/>
          </a:xfrm>
          <a:prstGeom prst="ellipse">
            <a:avLst/>
          </a:prstGeom>
          <a:solidFill>
            <a:srgbClr val="EF4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3" name="Chart 92">
            <a:extLst>
              <a:ext uri="{FF2B5EF4-FFF2-40B4-BE49-F238E27FC236}">
                <a16:creationId xmlns:a16="http://schemas.microsoft.com/office/drawing/2014/main" id="{D67D8A66-8427-473A-8075-28296AE29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504760"/>
              </p:ext>
            </p:extLst>
          </p:nvPr>
        </p:nvGraphicFramePr>
        <p:xfrm>
          <a:off x="1400259" y="169879"/>
          <a:ext cx="2459580" cy="257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BFF58774-770B-4F15-8151-CB2E52463CDB}"/>
              </a:ext>
            </a:extLst>
          </p:cNvPr>
          <p:cNvGrpSpPr/>
          <p:nvPr/>
        </p:nvGrpSpPr>
        <p:grpSpPr>
          <a:xfrm flipH="1">
            <a:off x="1400259" y="1315077"/>
            <a:ext cx="3282583" cy="3424276"/>
            <a:chOff x="1331913" y="1874838"/>
            <a:chExt cx="3971925" cy="4143374"/>
          </a:xfrm>
        </p:grpSpPr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C63C3B62-E9FA-4103-8E08-71474A4C7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3675" y="2289175"/>
              <a:ext cx="900112" cy="685800"/>
            </a:xfrm>
            <a:custGeom>
              <a:avLst/>
              <a:gdLst>
                <a:gd name="T0" fmla="*/ 313 w 313"/>
                <a:gd name="T1" fmla="*/ 28 h 238"/>
                <a:gd name="T2" fmla="*/ 183 w 313"/>
                <a:gd name="T3" fmla="*/ 146 h 238"/>
                <a:gd name="T4" fmla="*/ 81 w 313"/>
                <a:gd name="T5" fmla="*/ 238 h 238"/>
                <a:gd name="T6" fmla="*/ 45 w 313"/>
                <a:gd name="T7" fmla="*/ 151 h 238"/>
                <a:gd name="T8" fmla="*/ 116 w 313"/>
                <a:gd name="T9" fmla="*/ 89 h 238"/>
                <a:gd name="T10" fmla="*/ 267 w 313"/>
                <a:gd name="T11" fmla="*/ 5 h 238"/>
                <a:gd name="T12" fmla="*/ 313 w 313"/>
                <a:gd name="T13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238">
                  <a:moveTo>
                    <a:pt x="313" y="28"/>
                  </a:moveTo>
                  <a:cubicBezTo>
                    <a:pt x="183" y="146"/>
                    <a:pt x="183" y="146"/>
                    <a:pt x="183" y="146"/>
                  </a:cubicBezTo>
                  <a:cubicBezTo>
                    <a:pt x="81" y="238"/>
                    <a:pt x="81" y="238"/>
                    <a:pt x="81" y="238"/>
                  </a:cubicBezTo>
                  <a:cubicBezTo>
                    <a:pt x="81" y="238"/>
                    <a:pt x="0" y="199"/>
                    <a:pt x="45" y="151"/>
                  </a:cubicBezTo>
                  <a:cubicBezTo>
                    <a:pt x="66" y="128"/>
                    <a:pt x="91" y="107"/>
                    <a:pt x="116" y="89"/>
                  </a:cubicBezTo>
                  <a:cubicBezTo>
                    <a:pt x="180" y="41"/>
                    <a:pt x="246" y="9"/>
                    <a:pt x="267" y="5"/>
                  </a:cubicBezTo>
                  <a:cubicBezTo>
                    <a:pt x="297" y="0"/>
                    <a:pt x="313" y="28"/>
                    <a:pt x="313" y="28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D9B5EA7A-3091-4D20-B910-2FDEED26C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150" y="2544763"/>
              <a:ext cx="534987" cy="449262"/>
            </a:xfrm>
            <a:custGeom>
              <a:avLst/>
              <a:gdLst>
                <a:gd name="T0" fmla="*/ 186 w 186"/>
                <a:gd name="T1" fmla="*/ 57 h 156"/>
                <a:gd name="T2" fmla="*/ 86 w 186"/>
                <a:gd name="T3" fmla="*/ 156 h 156"/>
                <a:gd name="T4" fmla="*/ 45 w 186"/>
                <a:gd name="T5" fmla="*/ 60 h 156"/>
                <a:gd name="T6" fmla="*/ 119 w 186"/>
                <a:gd name="T7" fmla="*/ 0 h 156"/>
                <a:gd name="T8" fmla="*/ 186 w 186"/>
                <a:gd name="T9" fmla="*/ 5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56">
                  <a:moveTo>
                    <a:pt x="186" y="57"/>
                  </a:move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0" y="108"/>
                    <a:pt x="45" y="60"/>
                  </a:cubicBezTo>
                  <a:cubicBezTo>
                    <a:pt x="67" y="37"/>
                    <a:pt x="94" y="18"/>
                    <a:pt x="119" y="0"/>
                  </a:cubicBezTo>
                  <a:cubicBezTo>
                    <a:pt x="186" y="57"/>
                    <a:pt x="186" y="57"/>
                    <a:pt x="186" y="57"/>
                  </a:cubicBezTo>
                  <a:close/>
                </a:path>
              </a:pathLst>
            </a:custGeom>
            <a:solidFill>
              <a:srgbClr val="6C6E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8D0CB645-91BA-4C13-B577-4183829924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3768725"/>
              <a:ext cx="552450" cy="455612"/>
            </a:xfrm>
            <a:custGeom>
              <a:avLst/>
              <a:gdLst>
                <a:gd name="T0" fmla="*/ 135 w 192"/>
                <a:gd name="T1" fmla="*/ 153 h 158"/>
                <a:gd name="T2" fmla="*/ 130 w 192"/>
                <a:gd name="T3" fmla="*/ 147 h 158"/>
                <a:gd name="T4" fmla="*/ 130 w 192"/>
                <a:gd name="T5" fmla="*/ 147 h 158"/>
                <a:gd name="T6" fmla="*/ 135 w 192"/>
                <a:gd name="T7" fmla="*/ 153 h 158"/>
                <a:gd name="T8" fmla="*/ 139 w 192"/>
                <a:gd name="T9" fmla="*/ 158 h 158"/>
                <a:gd name="T10" fmla="*/ 130 w 192"/>
                <a:gd name="T11" fmla="*/ 147 h 158"/>
                <a:gd name="T12" fmla="*/ 177 w 192"/>
                <a:gd name="T13" fmla="*/ 72 h 158"/>
                <a:gd name="T14" fmla="*/ 162 w 192"/>
                <a:gd name="T15" fmla="*/ 33 h 158"/>
                <a:gd name="T16" fmla="*/ 121 w 192"/>
                <a:gd name="T17" fmla="*/ 14 h 158"/>
                <a:gd name="T18" fmla="*/ 51 w 192"/>
                <a:gd name="T19" fmla="*/ 47 h 158"/>
                <a:gd name="T20" fmla="*/ 51 w 192"/>
                <a:gd name="T21" fmla="*/ 48 h 158"/>
                <a:gd name="T22" fmla="*/ 9 w 192"/>
                <a:gd name="T23" fmla="*/ 86 h 158"/>
                <a:gd name="T24" fmla="*/ 0 w 192"/>
                <a:gd name="T25" fmla="*/ 75 h 158"/>
                <a:gd name="T26" fmla="*/ 41 w 192"/>
                <a:gd name="T27" fmla="*/ 37 h 158"/>
                <a:gd name="T28" fmla="*/ 120 w 192"/>
                <a:gd name="T29" fmla="*/ 0 h 158"/>
                <a:gd name="T30" fmla="*/ 121 w 192"/>
                <a:gd name="T31" fmla="*/ 0 h 158"/>
                <a:gd name="T32" fmla="*/ 172 w 192"/>
                <a:gd name="T33" fmla="*/ 23 h 158"/>
                <a:gd name="T34" fmla="*/ 191 w 192"/>
                <a:gd name="T35" fmla="*/ 73 h 158"/>
                <a:gd name="T36" fmla="*/ 139 w 192"/>
                <a:gd name="T3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158">
                  <a:moveTo>
                    <a:pt x="135" y="153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35" y="153"/>
                    <a:pt x="135" y="153"/>
                    <a:pt x="135" y="153"/>
                  </a:cubicBezTo>
                  <a:close/>
                  <a:moveTo>
                    <a:pt x="139" y="158"/>
                  </a:moveTo>
                  <a:cubicBezTo>
                    <a:pt x="130" y="147"/>
                    <a:pt x="130" y="147"/>
                    <a:pt x="130" y="147"/>
                  </a:cubicBezTo>
                  <a:cubicBezTo>
                    <a:pt x="131" y="147"/>
                    <a:pt x="174" y="111"/>
                    <a:pt x="177" y="72"/>
                  </a:cubicBezTo>
                  <a:cubicBezTo>
                    <a:pt x="178" y="58"/>
                    <a:pt x="173" y="45"/>
                    <a:pt x="162" y="33"/>
                  </a:cubicBezTo>
                  <a:cubicBezTo>
                    <a:pt x="150" y="20"/>
                    <a:pt x="136" y="14"/>
                    <a:pt x="121" y="14"/>
                  </a:cubicBezTo>
                  <a:cubicBezTo>
                    <a:pt x="85" y="13"/>
                    <a:pt x="52" y="47"/>
                    <a:pt x="51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4" y="34"/>
                    <a:pt x="80" y="0"/>
                    <a:pt x="120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40" y="0"/>
                    <a:pt x="158" y="8"/>
                    <a:pt x="172" y="23"/>
                  </a:cubicBezTo>
                  <a:cubicBezTo>
                    <a:pt x="186" y="38"/>
                    <a:pt x="192" y="55"/>
                    <a:pt x="191" y="73"/>
                  </a:cubicBezTo>
                  <a:cubicBezTo>
                    <a:pt x="188" y="118"/>
                    <a:pt x="141" y="157"/>
                    <a:pt x="139" y="158"/>
                  </a:cubicBez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C78ECDB2-21C8-48AB-B37B-B4820FB4A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2138" y="5603875"/>
              <a:ext cx="271462" cy="31750"/>
            </a:xfrm>
            <a:custGeom>
              <a:avLst/>
              <a:gdLst>
                <a:gd name="T0" fmla="*/ 171 w 171"/>
                <a:gd name="T1" fmla="*/ 20 h 20"/>
                <a:gd name="T2" fmla="*/ 0 w 171"/>
                <a:gd name="T3" fmla="*/ 20 h 20"/>
                <a:gd name="T4" fmla="*/ 0 w 171"/>
                <a:gd name="T5" fmla="*/ 0 h 20"/>
                <a:gd name="T6" fmla="*/ 171 w 171"/>
                <a:gd name="T7" fmla="*/ 0 h 20"/>
                <a:gd name="T8" fmla="*/ 171 w 171"/>
                <a:gd name="T9" fmla="*/ 20 h 20"/>
                <a:gd name="T10" fmla="*/ 171 w 171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20">
                  <a:moveTo>
                    <a:pt x="17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171" y="0"/>
                  </a:lnTo>
                  <a:lnTo>
                    <a:pt x="171" y="20"/>
                  </a:lnTo>
                  <a:lnTo>
                    <a:pt x="171" y="20"/>
                  </a:lnTo>
                  <a:close/>
                </a:path>
              </a:pathLst>
            </a:custGeom>
            <a:solidFill>
              <a:srgbClr val="7BA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D5B5B7B2-BC64-4615-AAE2-59D69FD13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550" y="5335588"/>
              <a:ext cx="212725" cy="98425"/>
            </a:xfrm>
            <a:custGeom>
              <a:avLst/>
              <a:gdLst>
                <a:gd name="T0" fmla="*/ 128 w 134"/>
                <a:gd name="T1" fmla="*/ 0 h 62"/>
                <a:gd name="T2" fmla="*/ 134 w 134"/>
                <a:gd name="T3" fmla="*/ 53 h 62"/>
                <a:gd name="T4" fmla="*/ 7 w 134"/>
                <a:gd name="T5" fmla="*/ 62 h 62"/>
                <a:gd name="T6" fmla="*/ 0 w 134"/>
                <a:gd name="T7" fmla="*/ 0 h 62"/>
                <a:gd name="T8" fmla="*/ 128 w 134"/>
                <a:gd name="T9" fmla="*/ 0 h 62"/>
                <a:gd name="T10" fmla="*/ 128 w 134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62">
                  <a:moveTo>
                    <a:pt x="128" y="0"/>
                  </a:moveTo>
                  <a:lnTo>
                    <a:pt x="134" y="53"/>
                  </a:lnTo>
                  <a:lnTo>
                    <a:pt x="7" y="62"/>
                  </a:lnTo>
                  <a:lnTo>
                    <a:pt x="0" y="0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33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9C46AEC0-ED0D-4827-831F-0FE22C243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650" y="3694113"/>
              <a:ext cx="354012" cy="219075"/>
            </a:xfrm>
            <a:custGeom>
              <a:avLst/>
              <a:gdLst>
                <a:gd name="T0" fmla="*/ 30 w 123"/>
                <a:gd name="T1" fmla="*/ 0 h 76"/>
                <a:gd name="T2" fmla="*/ 44 w 123"/>
                <a:gd name="T3" fmla="*/ 9 h 76"/>
                <a:gd name="T4" fmla="*/ 87 w 123"/>
                <a:gd name="T5" fmla="*/ 11 h 76"/>
                <a:gd name="T6" fmla="*/ 119 w 123"/>
                <a:gd name="T7" fmla="*/ 54 h 76"/>
                <a:gd name="T8" fmla="*/ 109 w 123"/>
                <a:gd name="T9" fmla="*/ 54 h 76"/>
                <a:gd name="T10" fmla="*/ 79 w 123"/>
                <a:gd name="T11" fmla="*/ 30 h 76"/>
                <a:gd name="T12" fmla="*/ 97 w 123"/>
                <a:gd name="T13" fmla="*/ 62 h 76"/>
                <a:gd name="T14" fmla="*/ 83 w 123"/>
                <a:gd name="T15" fmla="*/ 69 h 76"/>
                <a:gd name="T16" fmla="*/ 65 w 123"/>
                <a:gd name="T17" fmla="*/ 73 h 76"/>
                <a:gd name="T18" fmla="*/ 23 w 123"/>
                <a:gd name="T19" fmla="*/ 35 h 76"/>
                <a:gd name="T20" fmla="*/ 0 w 123"/>
                <a:gd name="T21" fmla="*/ 19 h 76"/>
                <a:gd name="T22" fmla="*/ 30 w 123"/>
                <a:gd name="T2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3" h="76">
                  <a:moveTo>
                    <a:pt x="30" y="0"/>
                  </a:moveTo>
                  <a:cubicBezTo>
                    <a:pt x="30" y="0"/>
                    <a:pt x="38" y="9"/>
                    <a:pt x="44" y="9"/>
                  </a:cubicBezTo>
                  <a:cubicBezTo>
                    <a:pt x="49" y="8"/>
                    <a:pt x="82" y="5"/>
                    <a:pt x="87" y="11"/>
                  </a:cubicBezTo>
                  <a:cubicBezTo>
                    <a:pt x="91" y="16"/>
                    <a:pt x="123" y="49"/>
                    <a:pt x="119" y="54"/>
                  </a:cubicBezTo>
                  <a:cubicBezTo>
                    <a:pt x="114" y="58"/>
                    <a:pt x="111" y="56"/>
                    <a:pt x="109" y="54"/>
                  </a:cubicBezTo>
                  <a:cubicBezTo>
                    <a:pt x="107" y="51"/>
                    <a:pt x="82" y="30"/>
                    <a:pt x="79" y="30"/>
                  </a:cubicBezTo>
                  <a:cubicBezTo>
                    <a:pt x="79" y="30"/>
                    <a:pt x="101" y="55"/>
                    <a:pt x="97" y="62"/>
                  </a:cubicBezTo>
                  <a:cubicBezTo>
                    <a:pt x="94" y="69"/>
                    <a:pt x="87" y="68"/>
                    <a:pt x="83" y="69"/>
                  </a:cubicBezTo>
                  <a:cubicBezTo>
                    <a:pt x="79" y="71"/>
                    <a:pt x="72" y="76"/>
                    <a:pt x="65" y="73"/>
                  </a:cubicBezTo>
                  <a:cubicBezTo>
                    <a:pt x="57" y="69"/>
                    <a:pt x="29" y="39"/>
                    <a:pt x="23" y="35"/>
                  </a:cubicBezTo>
                  <a:cubicBezTo>
                    <a:pt x="16" y="30"/>
                    <a:pt x="1" y="21"/>
                    <a:pt x="0" y="19"/>
                  </a:cubicBezTo>
                  <a:cubicBezTo>
                    <a:pt x="0" y="18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EEA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38F5AAC0-918E-46C1-8D0A-F3F379DED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938" y="2320925"/>
              <a:ext cx="287337" cy="282575"/>
            </a:xfrm>
            <a:custGeom>
              <a:avLst/>
              <a:gdLst>
                <a:gd name="T0" fmla="*/ 37 w 100"/>
                <a:gd name="T1" fmla="*/ 0 h 98"/>
                <a:gd name="T2" fmla="*/ 11 w 100"/>
                <a:gd name="T3" fmla="*/ 12 h 98"/>
                <a:gd name="T4" fmla="*/ 42 w 100"/>
                <a:gd name="T5" fmla="*/ 98 h 98"/>
                <a:gd name="T6" fmla="*/ 90 w 100"/>
                <a:gd name="T7" fmla="*/ 43 h 98"/>
                <a:gd name="T8" fmla="*/ 37 w 100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8">
                  <a:moveTo>
                    <a:pt x="37" y="0"/>
                  </a:moveTo>
                  <a:cubicBezTo>
                    <a:pt x="37" y="0"/>
                    <a:pt x="23" y="13"/>
                    <a:pt x="11" y="12"/>
                  </a:cubicBezTo>
                  <a:cubicBezTo>
                    <a:pt x="0" y="11"/>
                    <a:pt x="42" y="98"/>
                    <a:pt x="42" y="98"/>
                  </a:cubicBezTo>
                  <a:cubicBezTo>
                    <a:pt x="42" y="98"/>
                    <a:pt x="80" y="46"/>
                    <a:pt x="90" y="43"/>
                  </a:cubicBezTo>
                  <a:cubicBezTo>
                    <a:pt x="100" y="40"/>
                    <a:pt x="37" y="0"/>
                    <a:pt x="37" y="0"/>
                  </a:cubicBezTo>
                  <a:close/>
                </a:path>
              </a:pathLst>
            </a:custGeom>
            <a:solidFill>
              <a:srgbClr val="EEA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FAE4F7ED-0B0A-4A95-B822-8FC7F85B7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4188" y="2994025"/>
              <a:ext cx="660400" cy="449262"/>
            </a:xfrm>
            <a:custGeom>
              <a:avLst/>
              <a:gdLst>
                <a:gd name="T0" fmla="*/ 230 w 230"/>
                <a:gd name="T1" fmla="*/ 0 h 156"/>
                <a:gd name="T2" fmla="*/ 108 w 230"/>
                <a:gd name="T3" fmla="*/ 118 h 156"/>
                <a:gd name="T4" fmla="*/ 0 w 230"/>
                <a:gd name="T5" fmla="*/ 54 h 156"/>
                <a:gd name="T6" fmla="*/ 230 w 230"/>
                <a:gd name="T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156">
                  <a:moveTo>
                    <a:pt x="230" y="0"/>
                  </a:moveTo>
                  <a:cubicBezTo>
                    <a:pt x="230" y="0"/>
                    <a:pt x="128" y="80"/>
                    <a:pt x="108" y="118"/>
                  </a:cubicBezTo>
                  <a:cubicBezTo>
                    <a:pt x="88" y="156"/>
                    <a:pt x="0" y="54"/>
                    <a:pt x="0" y="54"/>
                  </a:cubicBezTo>
                  <a:cubicBezTo>
                    <a:pt x="230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rgbClr val="EDDC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CD4A6AC3-424F-4787-855D-18CD13521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0" y="3176588"/>
              <a:ext cx="374650" cy="220662"/>
            </a:xfrm>
            <a:custGeom>
              <a:avLst/>
              <a:gdLst>
                <a:gd name="T0" fmla="*/ 130 w 130"/>
                <a:gd name="T1" fmla="*/ 53 h 77"/>
                <a:gd name="T2" fmla="*/ 127 w 130"/>
                <a:gd name="T3" fmla="*/ 63 h 77"/>
                <a:gd name="T4" fmla="*/ 123 w 130"/>
                <a:gd name="T5" fmla="*/ 77 h 77"/>
                <a:gd name="T6" fmla="*/ 123 w 130"/>
                <a:gd name="T7" fmla="*/ 77 h 77"/>
                <a:gd name="T8" fmla="*/ 123 w 130"/>
                <a:gd name="T9" fmla="*/ 77 h 77"/>
                <a:gd name="T10" fmla="*/ 8 w 130"/>
                <a:gd name="T11" fmla="*/ 19 h 77"/>
                <a:gd name="T12" fmla="*/ 34 w 130"/>
                <a:gd name="T13" fmla="*/ 0 h 77"/>
                <a:gd name="T14" fmla="*/ 130 w 130"/>
                <a:gd name="T15" fmla="*/ 5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7">
                  <a:moveTo>
                    <a:pt x="130" y="5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21" y="76"/>
                    <a:pt x="17" y="21"/>
                    <a:pt x="8" y="19"/>
                  </a:cubicBezTo>
                  <a:cubicBezTo>
                    <a:pt x="0" y="17"/>
                    <a:pt x="34" y="0"/>
                    <a:pt x="34" y="0"/>
                  </a:cubicBezTo>
                  <a:cubicBezTo>
                    <a:pt x="130" y="53"/>
                    <a:pt x="130" y="53"/>
                    <a:pt x="130" y="53"/>
                  </a:cubicBezTo>
                  <a:close/>
                </a:path>
              </a:pathLst>
            </a:custGeom>
            <a:solidFill>
              <a:srgbClr val="323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C66EF48E-85CE-4FE3-8D57-86B13B504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0" y="3521075"/>
              <a:ext cx="595312" cy="1831975"/>
            </a:xfrm>
            <a:custGeom>
              <a:avLst/>
              <a:gdLst>
                <a:gd name="T0" fmla="*/ 158 w 207"/>
                <a:gd name="T1" fmla="*/ 90 h 636"/>
                <a:gd name="T2" fmla="*/ 171 w 207"/>
                <a:gd name="T3" fmla="*/ 299 h 636"/>
                <a:gd name="T4" fmla="*/ 174 w 207"/>
                <a:gd name="T5" fmla="*/ 387 h 636"/>
                <a:gd name="T6" fmla="*/ 207 w 207"/>
                <a:gd name="T7" fmla="*/ 630 h 636"/>
                <a:gd name="T8" fmla="*/ 121 w 207"/>
                <a:gd name="T9" fmla="*/ 636 h 636"/>
                <a:gd name="T10" fmla="*/ 79 w 207"/>
                <a:gd name="T11" fmla="*/ 365 h 636"/>
                <a:gd name="T12" fmla="*/ 0 w 207"/>
                <a:gd name="T13" fmla="*/ 24 h 636"/>
                <a:gd name="T14" fmla="*/ 158 w 207"/>
                <a:gd name="T15" fmla="*/ 9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636">
                  <a:moveTo>
                    <a:pt x="158" y="90"/>
                  </a:moveTo>
                  <a:cubicBezTo>
                    <a:pt x="158" y="90"/>
                    <a:pt x="170" y="286"/>
                    <a:pt x="171" y="299"/>
                  </a:cubicBezTo>
                  <a:cubicBezTo>
                    <a:pt x="172" y="313"/>
                    <a:pt x="176" y="377"/>
                    <a:pt x="174" y="387"/>
                  </a:cubicBezTo>
                  <a:cubicBezTo>
                    <a:pt x="172" y="398"/>
                    <a:pt x="207" y="630"/>
                    <a:pt x="207" y="630"/>
                  </a:cubicBezTo>
                  <a:cubicBezTo>
                    <a:pt x="121" y="636"/>
                    <a:pt x="121" y="636"/>
                    <a:pt x="121" y="636"/>
                  </a:cubicBezTo>
                  <a:cubicBezTo>
                    <a:pt x="121" y="636"/>
                    <a:pt x="86" y="396"/>
                    <a:pt x="79" y="365"/>
                  </a:cubicBezTo>
                  <a:cubicBezTo>
                    <a:pt x="72" y="333"/>
                    <a:pt x="1" y="48"/>
                    <a:pt x="0" y="24"/>
                  </a:cubicBezTo>
                  <a:cubicBezTo>
                    <a:pt x="0" y="0"/>
                    <a:pt x="158" y="90"/>
                    <a:pt x="158" y="90"/>
                  </a:cubicBezTo>
                  <a:close/>
                </a:path>
              </a:pathLst>
            </a:custGeom>
            <a:solidFill>
              <a:srgbClr val="2324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52CFC1C3-E880-4F2A-AAED-320DEB721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1874838"/>
              <a:ext cx="425450" cy="633412"/>
            </a:xfrm>
            <a:custGeom>
              <a:avLst/>
              <a:gdLst>
                <a:gd name="T0" fmla="*/ 144 w 148"/>
                <a:gd name="T1" fmla="*/ 68 h 220"/>
                <a:gd name="T2" fmla="*/ 139 w 148"/>
                <a:gd name="T3" fmla="*/ 121 h 220"/>
                <a:gd name="T4" fmla="*/ 139 w 148"/>
                <a:gd name="T5" fmla="*/ 168 h 220"/>
                <a:gd name="T6" fmla="*/ 120 w 148"/>
                <a:gd name="T7" fmla="*/ 175 h 220"/>
                <a:gd name="T8" fmla="*/ 80 w 148"/>
                <a:gd name="T9" fmla="*/ 216 h 220"/>
                <a:gd name="T10" fmla="*/ 4 w 148"/>
                <a:gd name="T11" fmla="*/ 153 h 220"/>
                <a:gd name="T12" fmla="*/ 13 w 148"/>
                <a:gd name="T13" fmla="*/ 61 h 220"/>
                <a:gd name="T14" fmla="*/ 144 w 148"/>
                <a:gd name="T15" fmla="*/ 6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20">
                  <a:moveTo>
                    <a:pt x="144" y="68"/>
                  </a:moveTo>
                  <a:cubicBezTo>
                    <a:pt x="144" y="68"/>
                    <a:pt x="148" y="114"/>
                    <a:pt x="139" y="121"/>
                  </a:cubicBezTo>
                  <a:cubicBezTo>
                    <a:pt x="130" y="129"/>
                    <a:pt x="146" y="165"/>
                    <a:pt x="139" y="168"/>
                  </a:cubicBezTo>
                  <a:cubicBezTo>
                    <a:pt x="133" y="171"/>
                    <a:pt x="121" y="173"/>
                    <a:pt x="120" y="175"/>
                  </a:cubicBezTo>
                  <a:cubicBezTo>
                    <a:pt x="120" y="176"/>
                    <a:pt x="90" y="220"/>
                    <a:pt x="80" y="216"/>
                  </a:cubicBezTo>
                  <a:cubicBezTo>
                    <a:pt x="69" y="213"/>
                    <a:pt x="0" y="177"/>
                    <a:pt x="4" y="153"/>
                  </a:cubicBezTo>
                  <a:cubicBezTo>
                    <a:pt x="8" y="128"/>
                    <a:pt x="13" y="72"/>
                    <a:pt x="13" y="61"/>
                  </a:cubicBezTo>
                  <a:cubicBezTo>
                    <a:pt x="13" y="50"/>
                    <a:pt x="85" y="0"/>
                    <a:pt x="144" y="68"/>
                  </a:cubicBezTo>
                  <a:close/>
                </a:path>
              </a:pathLst>
            </a:custGeom>
            <a:solidFill>
              <a:srgbClr val="EEA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F12D5898-AEA2-4921-A310-736EED611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3671888"/>
              <a:ext cx="139700" cy="103187"/>
            </a:xfrm>
            <a:custGeom>
              <a:avLst/>
              <a:gdLst>
                <a:gd name="T0" fmla="*/ 79 w 88"/>
                <a:gd name="T1" fmla="*/ 0 h 65"/>
                <a:gd name="T2" fmla="*/ 88 w 88"/>
                <a:gd name="T3" fmla="*/ 12 h 65"/>
                <a:gd name="T4" fmla="*/ 18 w 88"/>
                <a:gd name="T5" fmla="*/ 65 h 65"/>
                <a:gd name="T6" fmla="*/ 0 w 88"/>
                <a:gd name="T7" fmla="*/ 45 h 65"/>
                <a:gd name="T8" fmla="*/ 79 w 88"/>
                <a:gd name="T9" fmla="*/ 0 h 65"/>
                <a:gd name="T10" fmla="*/ 79 w 88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65">
                  <a:moveTo>
                    <a:pt x="79" y="0"/>
                  </a:moveTo>
                  <a:lnTo>
                    <a:pt x="88" y="12"/>
                  </a:lnTo>
                  <a:lnTo>
                    <a:pt x="18" y="65"/>
                  </a:lnTo>
                  <a:lnTo>
                    <a:pt x="0" y="45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45EBE398-A956-4BF5-9EDA-F4DE61724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813" y="4838700"/>
              <a:ext cx="187325" cy="184150"/>
            </a:xfrm>
            <a:custGeom>
              <a:avLst/>
              <a:gdLst>
                <a:gd name="T0" fmla="*/ 65 w 65"/>
                <a:gd name="T1" fmla="*/ 44 h 64"/>
                <a:gd name="T2" fmla="*/ 45 w 65"/>
                <a:gd name="T3" fmla="*/ 64 h 64"/>
                <a:gd name="T4" fmla="*/ 0 w 65"/>
                <a:gd name="T5" fmla="*/ 22 h 64"/>
                <a:gd name="T6" fmla="*/ 16 w 65"/>
                <a:gd name="T7" fmla="*/ 0 h 64"/>
                <a:gd name="T8" fmla="*/ 65 w 65"/>
                <a:gd name="T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4">
                  <a:moveTo>
                    <a:pt x="65" y="44"/>
                  </a:moveTo>
                  <a:cubicBezTo>
                    <a:pt x="45" y="64"/>
                    <a:pt x="45" y="64"/>
                    <a:pt x="45" y="64"/>
                  </a:cubicBezTo>
                  <a:cubicBezTo>
                    <a:pt x="45" y="64"/>
                    <a:pt x="0" y="23"/>
                    <a:pt x="0" y="22"/>
                  </a:cubicBezTo>
                  <a:cubicBezTo>
                    <a:pt x="0" y="22"/>
                    <a:pt x="16" y="0"/>
                    <a:pt x="16" y="0"/>
                  </a:cubicBezTo>
                  <a:cubicBezTo>
                    <a:pt x="65" y="44"/>
                    <a:pt x="65" y="44"/>
                    <a:pt x="65" y="44"/>
                  </a:cubicBezTo>
                  <a:close/>
                </a:path>
              </a:pathLst>
            </a:custGeom>
            <a:solidFill>
              <a:srgbClr val="3D4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22DD7CDE-3C2A-482F-8FE2-939CF35F3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3563" y="5391150"/>
              <a:ext cx="573087" cy="236537"/>
            </a:xfrm>
            <a:custGeom>
              <a:avLst/>
              <a:gdLst>
                <a:gd name="T0" fmla="*/ 83 w 199"/>
                <a:gd name="T1" fmla="*/ 5 h 82"/>
                <a:gd name="T2" fmla="*/ 110 w 199"/>
                <a:gd name="T3" fmla="*/ 29 h 82"/>
                <a:gd name="T4" fmla="*/ 170 w 199"/>
                <a:gd name="T5" fmla="*/ 46 h 82"/>
                <a:gd name="T6" fmla="*/ 196 w 199"/>
                <a:gd name="T7" fmla="*/ 67 h 82"/>
                <a:gd name="T8" fmla="*/ 68 w 199"/>
                <a:gd name="T9" fmla="*/ 76 h 82"/>
                <a:gd name="T10" fmla="*/ 59 w 199"/>
                <a:gd name="T11" fmla="*/ 70 h 82"/>
                <a:gd name="T12" fmla="*/ 54 w 199"/>
                <a:gd name="T13" fmla="*/ 77 h 82"/>
                <a:gd name="T14" fmla="*/ 3 w 199"/>
                <a:gd name="T15" fmla="*/ 76 h 82"/>
                <a:gd name="T16" fmla="*/ 14 w 199"/>
                <a:gd name="T17" fmla="*/ 13 h 82"/>
                <a:gd name="T18" fmla="*/ 67 w 199"/>
                <a:gd name="T19" fmla="*/ 2 h 82"/>
                <a:gd name="T20" fmla="*/ 83 w 199"/>
                <a:gd name="T21" fmla="*/ 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9" h="82">
                  <a:moveTo>
                    <a:pt x="83" y="5"/>
                  </a:moveTo>
                  <a:cubicBezTo>
                    <a:pt x="83" y="5"/>
                    <a:pt x="103" y="27"/>
                    <a:pt x="110" y="29"/>
                  </a:cubicBezTo>
                  <a:cubicBezTo>
                    <a:pt x="117" y="31"/>
                    <a:pt x="154" y="45"/>
                    <a:pt x="170" y="46"/>
                  </a:cubicBezTo>
                  <a:cubicBezTo>
                    <a:pt x="185" y="46"/>
                    <a:pt x="199" y="51"/>
                    <a:pt x="196" y="67"/>
                  </a:cubicBezTo>
                  <a:cubicBezTo>
                    <a:pt x="193" y="82"/>
                    <a:pt x="68" y="76"/>
                    <a:pt x="68" y="76"/>
                  </a:cubicBezTo>
                  <a:cubicBezTo>
                    <a:pt x="68" y="76"/>
                    <a:pt x="62" y="69"/>
                    <a:pt x="59" y="70"/>
                  </a:cubicBezTo>
                  <a:cubicBezTo>
                    <a:pt x="56" y="71"/>
                    <a:pt x="54" y="77"/>
                    <a:pt x="54" y="77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0" y="33"/>
                    <a:pt x="14" y="13"/>
                  </a:cubicBezTo>
                  <a:cubicBezTo>
                    <a:pt x="14" y="13"/>
                    <a:pt x="63" y="4"/>
                    <a:pt x="67" y="2"/>
                  </a:cubicBezTo>
                  <a:cubicBezTo>
                    <a:pt x="71" y="0"/>
                    <a:pt x="83" y="5"/>
                    <a:pt x="83" y="5"/>
                  </a:cubicBezTo>
                  <a:close/>
                </a:path>
              </a:pathLst>
            </a:custGeom>
            <a:solidFill>
              <a:srgbClr val="4E5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F20EE959-8FD6-4A10-BEB5-062C8A2B8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838" y="1911350"/>
              <a:ext cx="488950" cy="381000"/>
            </a:xfrm>
            <a:custGeom>
              <a:avLst/>
              <a:gdLst>
                <a:gd name="T0" fmla="*/ 62 w 170"/>
                <a:gd name="T1" fmla="*/ 9 h 132"/>
                <a:gd name="T2" fmla="*/ 42 w 170"/>
                <a:gd name="T3" fmla="*/ 16 h 132"/>
                <a:gd name="T4" fmla="*/ 2 w 170"/>
                <a:gd name="T5" fmla="*/ 34 h 132"/>
                <a:gd name="T6" fmla="*/ 7 w 170"/>
                <a:gd name="T7" fmla="*/ 131 h 132"/>
                <a:gd name="T8" fmla="*/ 9 w 170"/>
                <a:gd name="T9" fmla="*/ 127 h 132"/>
                <a:gd name="T10" fmla="*/ 52 w 170"/>
                <a:gd name="T11" fmla="*/ 99 h 132"/>
                <a:gd name="T12" fmla="*/ 67 w 170"/>
                <a:gd name="T13" fmla="*/ 99 h 132"/>
                <a:gd name="T14" fmla="*/ 73 w 170"/>
                <a:gd name="T15" fmla="*/ 74 h 132"/>
                <a:gd name="T16" fmla="*/ 147 w 170"/>
                <a:gd name="T17" fmla="*/ 70 h 132"/>
                <a:gd name="T18" fmla="*/ 62 w 170"/>
                <a:gd name="T19" fmla="*/ 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32">
                  <a:moveTo>
                    <a:pt x="62" y="9"/>
                  </a:moveTo>
                  <a:cubicBezTo>
                    <a:pt x="54" y="10"/>
                    <a:pt x="47" y="13"/>
                    <a:pt x="42" y="16"/>
                  </a:cubicBezTo>
                  <a:cubicBezTo>
                    <a:pt x="36" y="16"/>
                    <a:pt x="3" y="17"/>
                    <a:pt x="2" y="34"/>
                  </a:cubicBezTo>
                  <a:cubicBezTo>
                    <a:pt x="0" y="57"/>
                    <a:pt x="7" y="124"/>
                    <a:pt x="7" y="131"/>
                  </a:cubicBezTo>
                  <a:cubicBezTo>
                    <a:pt x="7" y="132"/>
                    <a:pt x="8" y="130"/>
                    <a:pt x="9" y="127"/>
                  </a:cubicBezTo>
                  <a:cubicBezTo>
                    <a:pt x="20" y="109"/>
                    <a:pt x="52" y="99"/>
                    <a:pt x="52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84"/>
                    <a:pt x="73" y="74"/>
                    <a:pt x="73" y="74"/>
                  </a:cubicBezTo>
                  <a:cubicBezTo>
                    <a:pt x="94" y="66"/>
                    <a:pt x="147" y="70"/>
                    <a:pt x="147" y="70"/>
                  </a:cubicBezTo>
                  <a:cubicBezTo>
                    <a:pt x="170" y="2"/>
                    <a:pt x="103" y="0"/>
                    <a:pt x="62" y="9"/>
                  </a:cubicBezTo>
                  <a:close/>
                </a:path>
              </a:pathLst>
            </a:custGeom>
            <a:solidFill>
              <a:srgbClr val="16173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1">
              <a:extLst>
                <a:ext uri="{FF2B5EF4-FFF2-40B4-BE49-F238E27FC236}">
                  <a16:creationId xmlns:a16="http://schemas.microsoft.com/office/drawing/2014/main" id="{E537602D-888C-40AD-B456-F42BA6C27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0" y="2108200"/>
              <a:ext cx="85725" cy="152400"/>
            </a:xfrm>
            <a:custGeom>
              <a:avLst/>
              <a:gdLst>
                <a:gd name="T0" fmla="*/ 26 w 30"/>
                <a:gd name="T1" fmla="*/ 13 h 53"/>
                <a:gd name="T2" fmla="*/ 4 w 30"/>
                <a:gd name="T3" fmla="*/ 16 h 53"/>
                <a:gd name="T4" fmla="*/ 23 w 30"/>
                <a:gd name="T5" fmla="*/ 48 h 53"/>
                <a:gd name="T6" fmla="*/ 26 w 30"/>
                <a:gd name="T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3">
                  <a:moveTo>
                    <a:pt x="26" y="13"/>
                  </a:moveTo>
                  <a:cubicBezTo>
                    <a:pt x="25" y="7"/>
                    <a:pt x="8" y="0"/>
                    <a:pt x="4" y="16"/>
                  </a:cubicBezTo>
                  <a:cubicBezTo>
                    <a:pt x="0" y="32"/>
                    <a:pt x="15" y="53"/>
                    <a:pt x="23" y="48"/>
                  </a:cubicBezTo>
                  <a:cubicBezTo>
                    <a:pt x="30" y="44"/>
                    <a:pt x="27" y="20"/>
                    <a:pt x="26" y="13"/>
                  </a:cubicBezTo>
                  <a:close/>
                </a:path>
              </a:pathLst>
            </a:custGeom>
            <a:solidFill>
              <a:srgbClr val="EEA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DC465FC-E000-4F7D-9A5D-D34A43270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5416550"/>
              <a:ext cx="60325" cy="184150"/>
            </a:xfrm>
            <a:custGeom>
              <a:avLst/>
              <a:gdLst>
                <a:gd name="T0" fmla="*/ 29 w 38"/>
                <a:gd name="T1" fmla="*/ 116 h 116"/>
                <a:gd name="T2" fmla="*/ 0 w 38"/>
                <a:gd name="T3" fmla="*/ 2 h 116"/>
                <a:gd name="T4" fmla="*/ 7 w 38"/>
                <a:gd name="T5" fmla="*/ 0 h 116"/>
                <a:gd name="T6" fmla="*/ 38 w 38"/>
                <a:gd name="T7" fmla="*/ 114 h 116"/>
                <a:gd name="T8" fmla="*/ 29 w 38"/>
                <a:gd name="T9" fmla="*/ 116 h 116"/>
                <a:gd name="T10" fmla="*/ 29 w 38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16">
                  <a:moveTo>
                    <a:pt x="29" y="116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38" y="114"/>
                  </a:lnTo>
                  <a:lnTo>
                    <a:pt x="29" y="116"/>
                  </a:lnTo>
                  <a:lnTo>
                    <a:pt x="29" y="116"/>
                  </a:lnTo>
                  <a:close/>
                </a:path>
              </a:pathLst>
            </a:custGeom>
            <a:solidFill>
              <a:srgbClr val="7BA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2984193E-6178-44A3-9473-2BF1E4B1A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6688" y="3711575"/>
              <a:ext cx="503237" cy="1719262"/>
            </a:xfrm>
            <a:custGeom>
              <a:avLst/>
              <a:gdLst>
                <a:gd name="T0" fmla="*/ 292 w 317"/>
                <a:gd name="T1" fmla="*/ 1083 h 1083"/>
                <a:gd name="T2" fmla="*/ 0 w 317"/>
                <a:gd name="T3" fmla="*/ 7 h 1083"/>
                <a:gd name="T4" fmla="*/ 26 w 317"/>
                <a:gd name="T5" fmla="*/ 0 h 1083"/>
                <a:gd name="T6" fmla="*/ 317 w 317"/>
                <a:gd name="T7" fmla="*/ 1076 h 1083"/>
                <a:gd name="T8" fmla="*/ 292 w 317"/>
                <a:gd name="T9" fmla="*/ 1083 h 1083"/>
                <a:gd name="T10" fmla="*/ 292 w 317"/>
                <a:gd name="T11" fmla="*/ 1083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" h="1083">
                  <a:moveTo>
                    <a:pt x="292" y="1083"/>
                  </a:moveTo>
                  <a:lnTo>
                    <a:pt x="0" y="7"/>
                  </a:lnTo>
                  <a:lnTo>
                    <a:pt x="26" y="0"/>
                  </a:lnTo>
                  <a:lnTo>
                    <a:pt x="317" y="1076"/>
                  </a:lnTo>
                  <a:lnTo>
                    <a:pt x="292" y="1083"/>
                  </a:lnTo>
                  <a:lnTo>
                    <a:pt x="292" y="1083"/>
                  </a:ln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DC9F6958-9825-4864-964F-0D788313D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738" y="4103688"/>
              <a:ext cx="2155825" cy="1344612"/>
            </a:xfrm>
            <a:custGeom>
              <a:avLst/>
              <a:gdLst>
                <a:gd name="T0" fmla="*/ 696 w 1358"/>
                <a:gd name="T1" fmla="*/ 847 h 847"/>
                <a:gd name="T2" fmla="*/ 0 w 1358"/>
                <a:gd name="T3" fmla="*/ 707 h 847"/>
                <a:gd name="T4" fmla="*/ 468 w 1358"/>
                <a:gd name="T5" fmla="*/ 0 h 847"/>
                <a:gd name="T6" fmla="*/ 1330 w 1358"/>
                <a:gd name="T7" fmla="*/ 0 h 847"/>
                <a:gd name="T8" fmla="*/ 1330 w 1358"/>
                <a:gd name="T9" fmla="*/ 25 h 847"/>
                <a:gd name="T10" fmla="*/ 482 w 1358"/>
                <a:gd name="T11" fmla="*/ 25 h 847"/>
                <a:gd name="T12" fmla="*/ 44 w 1358"/>
                <a:gd name="T13" fmla="*/ 691 h 847"/>
                <a:gd name="T14" fmla="*/ 687 w 1358"/>
                <a:gd name="T15" fmla="*/ 818 h 847"/>
                <a:gd name="T16" fmla="*/ 1341 w 1358"/>
                <a:gd name="T17" fmla="*/ 78 h 847"/>
                <a:gd name="T18" fmla="*/ 1358 w 1358"/>
                <a:gd name="T19" fmla="*/ 100 h 847"/>
                <a:gd name="T20" fmla="*/ 696 w 1358"/>
                <a:gd name="T21" fmla="*/ 847 h 847"/>
                <a:gd name="T22" fmla="*/ 696 w 1358"/>
                <a:gd name="T23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8" h="847">
                  <a:moveTo>
                    <a:pt x="696" y="847"/>
                  </a:moveTo>
                  <a:lnTo>
                    <a:pt x="0" y="707"/>
                  </a:lnTo>
                  <a:lnTo>
                    <a:pt x="468" y="0"/>
                  </a:lnTo>
                  <a:lnTo>
                    <a:pt x="1330" y="0"/>
                  </a:lnTo>
                  <a:lnTo>
                    <a:pt x="1330" y="25"/>
                  </a:lnTo>
                  <a:lnTo>
                    <a:pt x="482" y="25"/>
                  </a:lnTo>
                  <a:lnTo>
                    <a:pt x="44" y="691"/>
                  </a:lnTo>
                  <a:lnTo>
                    <a:pt x="687" y="818"/>
                  </a:lnTo>
                  <a:lnTo>
                    <a:pt x="1341" y="78"/>
                  </a:lnTo>
                  <a:lnTo>
                    <a:pt x="1358" y="100"/>
                  </a:lnTo>
                  <a:lnTo>
                    <a:pt x="696" y="847"/>
                  </a:lnTo>
                  <a:lnTo>
                    <a:pt x="696" y="847"/>
                  </a:ln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34E2EC43-AB9D-4325-BEDC-6AF139652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7513" y="5180013"/>
              <a:ext cx="471487" cy="466725"/>
            </a:xfrm>
            <a:custGeom>
              <a:avLst/>
              <a:gdLst>
                <a:gd name="T0" fmla="*/ 84 w 164"/>
                <a:gd name="T1" fmla="*/ 24 h 162"/>
                <a:gd name="T2" fmla="*/ 25 w 164"/>
                <a:gd name="T3" fmla="*/ 73 h 162"/>
                <a:gd name="T4" fmla="*/ 73 w 164"/>
                <a:gd name="T5" fmla="*/ 143 h 162"/>
                <a:gd name="T6" fmla="*/ 143 w 164"/>
                <a:gd name="T7" fmla="*/ 95 h 162"/>
                <a:gd name="T8" fmla="*/ 133 w 164"/>
                <a:gd name="T9" fmla="*/ 50 h 162"/>
                <a:gd name="T10" fmla="*/ 95 w 164"/>
                <a:gd name="T11" fmla="*/ 25 h 162"/>
                <a:gd name="T12" fmla="*/ 84 w 164"/>
                <a:gd name="T13" fmla="*/ 24 h 162"/>
                <a:gd name="T14" fmla="*/ 84 w 164"/>
                <a:gd name="T15" fmla="*/ 162 h 162"/>
                <a:gd name="T16" fmla="*/ 70 w 164"/>
                <a:gd name="T17" fmla="*/ 161 h 162"/>
                <a:gd name="T18" fmla="*/ 8 w 164"/>
                <a:gd name="T19" fmla="*/ 70 h 162"/>
                <a:gd name="T20" fmla="*/ 98 w 164"/>
                <a:gd name="T21" fmla="*/ 8 h 162"/>
                <a:gd name="T22" fmla="*/ 148 w 164"/>
                <a:gd name="T23" fmla="*/ 40 h 162"/>
                <a:gd name="T24" fmla="*/ 160 w 164"/>
                <a:gd name="T25" fmla="*/ 99 h 162"/>
                <a:gd name="T26" fmla="*/ 84 w 164"/>
                <a:gd name="T27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62">
                  <a:moveTo>
                    <a:pt x="84" y="24"/>
                  </a:moveTo>
                  <a:cubicBezTo>
                    <a:pt x="56" y="24"/>
                    <a:pt x="30" y="45"/>
                    <a:pt x="25" y="73"/>
                  </a:cubicBezTo>
                  <a:cubicBezTo>
                    <a:pt x="19" y="106"/>
                    <a:pt x="41" y="137"/>
                    <a:pt x="73" y="143"/>
                  </a:cubicBezTo>
                  <a:cubicBezTo>
                    <a:pt x="106" y="149"/>
                    <a:pt x="137" y="128"/>
                    <a:pt x="143" y="95"/>
                  </a:cubicBezTo>
                  <a:cubicBezTo>
                    <a:pt x="146" y="80"/>
                    <a:pt x="143" y="64"/>
                    <a:pt x="133" y="50"/>
                  </a:cubicBezTo>
                  <a:cubicBezTo>
                    <a:pt x="124" y="37"/>
                    <a:pt x="111" y="28"/>
                    <a:pt x="95" y="25"/>
                  </a:cubicBezTo>
                  <a:cubicBezTo>
                    <a:pt x="91" y="25"/>
                    <a:pt x="88" y="24"/>
                    <a:pt x="84" y="24"/>
                  </a:cubicBezTo>
                  <a:close/>
                  <a:moveTo>
                    <a:pt x="84" y="162"/>
                  </a:moveTo>
                  <a:cubicBezTo>
                    <a:pt x="79" y="162"/>
                    <a:pt x="75" y="162"/>
                    <a:pt x="70" y="161"/>
                  </a:cubicBezTo>
                  <a:cubicBezTo>
                    <a:pt x="28" y="153"/>
                    <a:pt x="0" y="112"/>
                    <a:pt x="8" y="70"/>
                  </a:cubicBezTo>
                  <a:cubicBezTo>
                    <a:pt x="16" y="28"/>
                    <a:pt x="56" y="0"/>
                    <a:pt x="98" y="8"/>
                  </a:cubicBezTo>
                  <a:cubicBezTo>
                    <a:pt x="119" y="12"/>
                    <a:pt x="136" y="23"/>
                    <a:pt x="148" y="40"/>
                  </a:cubicBezTo>
                  <a:cubicBezTo>
                    <a:pt x="160" y="58"/>
                    <a:pt x="164" y="78"/>
                    <a:pt x="160" y="99"/>
                  </a:cubicBezTo>
                  <a:cubicBezTo>
                    <a:pt x="153" y="136"/>
                    <a:pt x="121" y="162"/>
                    <a:pt x="84" y="162"/>
                  </a:cubicBez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01FCFA00-4077-4ED5-ADAF-A5B1AC36F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213" y="3541713"/>
              <a:ext cx="454025" cy="227012"/>
            </a:xfrm>
            <a:custGeom>
              <a:avLst/>
              <a:gdLst>
                <a:gd name="T0" fmla="*/ 3 w 158"/>
                <a:gd name="T1" fmla="*/ 25 h 79"/>
                <a:gd name="T2" fmla="*/ 41 w 158"/>
                <a:gd name="T3" fmla="*/ 74 h 79"/>
                <a:gd name="T4" fmla="*/ 158 w 158"/>
                <a:gd name="T5" fmla="*/ 74 h 79"/>
                <a:gd name="T6" fmla="*/ 3 w 158"/>
                <a:gd name="T7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79">
                  <a:moveTo>
                    <a:pt x="3" y="25"/>
                  </a:moveTo>
                  <a:cubicBezTo>
                    <a:pt x="3" y="25"/>
                    <a:pt x="0" y="69"/>
                    <a:pt x="41" y="74"/>
                  </a:cubicBezTo>
                  <a:cubicBezTo>
                    <a:pt x="83" y="79"/>
                    <a:pt x="158" y="74"/>
                    <a:pt x="158" y="74"/>
                  </a:cubicBezTo>
                  <a:cubicBezTo>
                    <a:pt x="158" y="74"/>
                    <a:pt x="51" y="0"/>
                    <a:pt x="3" y="2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304CE705-06B2-4CA1-A1D7-EFC8EB03AC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6338" y="4425950"/>
              <a:ext cx="1587500" cy="1592262"/>
            </a:xfrm>
            <a:custGeom>
              <a:avLst/>
              <a:gdLst>
                <a:gd name="T0" fmla="*/ 276 w 552"/>
                <a:gd name="T1" fmla="*/ 15 h 553"/>
                <a:gd name="T2" fmla="*/ 14 w 552"/>
                <a:gd name="T3" fmla="*/ 277 h 553"/>
                <a:gd name="T4" fmla="*/ 276 w 552"/>
                <a:gd name="T5" fmla="*/ 539 h 553"/>
                <a:gd name="T6" fmla="*/ 538 w 552"/>
                <a:gd name="T7" fmla="*/ 277 h 553"/>
                <a:gd name="T8" fmla="*/ 276 w 552"/>
                <a:gd name="T9" fmla="*/ 15 h 553"/>
                <a:gd name="T10" fmla="*/ 276 w 552"/>
                <a:gd name="T11" fmla="*/ 553 h 553"/>
                <a:gd name="T12" fmla="*/ 168 w 552"/>
                <a:gd name="T13" fmla="*/ 531 h 553"/>
                <a:gd name="T14" fmla="*/ 81 w 552"/>
                <a:gd name="T15" fmla="*/ 472 h 553"/>
                <a:gd name="T16" fmla="*/ 21 w 552"/>
                <a:gd name="T17" fmla="*/ 384 h 553"/>
                <a:gd name="T18" fmla="*/ 0 w 552"/>
                <a:gd name="T19" fmla="*/ 277 h 553"/>
                <a:gd name="T20" fmla="*/ 21 w 552"/>
                <a:gd name="T21" fmla="*/ 169 h 553"/>
                <a:gd name="T22" fmla="*/ 81 w 552"/>
                <a:gd name="T23" fmla="*/ 81 h 553"/>
                <a:gd name="T24" fmla="*/ 168 w 552"/>
                <a:gd name="T25" fmla="*/ 22 h 553"/>
                <a:gd name="T26" fmla="*/ 276 w 552"/>
                <a:gd name="T27" fmla="*/ 0 h 553"/>
                <a:gd name="T28" fmla="*/ 384 w 552"/>
                <a:gd name="T29" fmla="*/ 22 h 553"/>
                <a:gd name="T30" fmla="*/ 471 w 552"/>
                <a:gd name="T31" fmla="*/ 81 h 553"/>
                <a:gd name="T32" fmla="*/ 531 w 552"/>
                <a:gd name="T33" fmla="*/ 169 h 553"/>
                <a:gd name="T34" fmla="*/ 552 w 552"/>
                <a:gd name="T35" fmla="*/ 277 h 553"/>
                <a:gd name="T36" fmla="*/ 531 w 552"/>
                <a:gd name="T37" fmla="*/ 384 h 553"/>
                <a:gd name="T38" fmla="*/ 471 w 552"/>
                <a:gd name="T39" fmla="*/ 472 h 553"/>
                <a:gd name="T40" fmla="*/ 384 w 552"/>
                <a:gd name="T41" fmla="*/ 531 h 553"/>
                <a:gd name="T42" fmla="*/ 276 w 552"/>
                <a:gd name="T43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2" h="553">
                  <a:moveTo>
                    <a:pt x="276" y="15"/>
                  </a:moveTo>
                  <a:cubicBezTo>
                    <a:pt x="131" y="15"/>
                    <a:pt x="14" y="132"/>
                    <a:pt x="14" y="277"/>
                  </a:cubicBezTo>
                  <a:cubicBezTo>
                    <a:pt x="14" y="421"/>
                    <a:pt x="131" y="539"/>
                    <a:pt x="276" y="539"/>
                  </a:cubicBezTo>
                  <a:cubicBezTo>
                    <a:pt x="421" y="539"/>
                    <a:pt x="538" y="421"/>
                    <a:pt x="538" y="277"/>
                  </a:cubicBezTo>
                  <a:cubicBezTo>
                    <a:pt x="538" y="132"/>
                    <a:pt x="421" y="15"/>
                    <a:pt x="276" y="15"/>
                  </a:cubicBezTo>
                  <a:close/>
                  <a:moveTo>
                    <a:pt x="276" y="553"/>
                  </a:moveTo>
                  <a:cubicBezTo>
                    <a:pt x="239" y="553"/>
                    <a:pt x="203" y="546"/>
                    <a:pt x="168" y="531"/>
                  </a:cubicBezTo>
                  <a:cubicBezTo>
                    <a:pt x="136" y="518"/>
                    <a:pt x="106" y="498"/>
                    <a:pt x="81" y="472"/>
                  </a:cubicBezTo>
                  <a:cubicBezTo>
                    <a:pt x="55" y="447"/>
                    <a:pt x="35" y="417"/>
                    <a:pt x="21" y="384"/>
                  </a:cubicBezTo>
                  <a:cubicBezTo>
                    <a:pt x="7" y="350"/>
                    <a:pt x="0" y="314"/>
                    <a:pt x="0" y="277"/>
                  </a:cubicBezTo>
                  <a:cubicBezTo>
                    <a:pt x="0" y="239"/>
                    <a:pt x="7" y="203"/>
                    <a:pt x="21" y="169"/>
                  </a:cubicBezTo>
                  <a:cubicBezTo>
                    <a:pt x="35" y="136"/>
                    <a:pt x="55" y="107"/>
                    <a:pt x="81" y="81"/>
                  </a:cubicBezTo>
                  <a:cubicBezTo>
                    <a:pt x="106" y="56"/>
                    <a:pt x="136" y="36"/>
                    <a:pt x="168" y="22"/>
                  </a:cubicBezTo>
                  <a:cubicBezTo>
                    <a:pt x="203" y="8"/>
                    <a:pt x="239" y="0"/>
                    <a:pt x="276" y="0"/>
                  </a:cubicBezTo>
                  <a:cubicBezTo>
                    <a:pt x="313" y="0"/>
                    <a:pt x="350" y="8"/>
                    <a:pt x="384" y="22"/>
                  </a:cubicBezTo>
                  <a:cubicBezTo>
                    <a:pt x="417" y="36"/>
                    <a:pt x="446" y="56"/>
                    <a:pt x="471" y="81"/>
                  </a:cubicBezTo>
                  <a:cubicBezTo>
                    <a:pt x="497" y="107"/>
                    <a:pt x="517" y="136"/>
                    <a:pt x="531" y="169"/>
                  </a:cubicBezTo>
                  <a:cubicBezTo>
                    <a:pt x="545" y="203"/>
                    <a:pt x="552" y="239"/>
                    <a:pt x="552" y="277"/>
                  </a:cubicBezTo>
                  <a:cubicBezTo>
                    <a:pt x="552" y="314"/>
                    <a:pt x="545" y="350"/>
                    <a:pt x="531" y="384"/>
                  </a:cubicBezTo>
                  <a:cubicBezTo>
                    <a:pt x="517" y="417"/>
                    <a:pt x="497" y="447"/>
                    <a:pt x="471" y="472"/>
                  </a:cubicBezTo>
                  <a:cubicBezTo>
                    <a:pt x="446" y="498"/>
                    <a:pt x="417" y="518"/>
                    <a:pt x="384" y="531"/>
                  </a:cubicBezTo>
                  <a:cubicBezTo>
                    <a:pt x="350" y="546"/>
                    <a:pt x="313" y="553"/>
                    <a:pt x="276" y="55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8EF6D8FC-18D5-4EDD-8608-633AAF4BA7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7613" y="4468813"/>
              <a:ext cx="1506537" cy="1509712"/>
            </a:xfrm>
            <a:custGeom>
              <a:avLst/>
              <a:gdLst>
                <a:gd name="T0" fmla="*/ 262 w 524"/>
                <a:gd name="T1" fmla="*/ 14 h 524"/>
                <a:gd name="T2" fmla="*/ 14 w 524"/>
                <a:gd name="T3" fmla="*/ 262 h 524"/>
                <a:gd name="T4" fmla="*/ 262 w 524"/>
                <a:gd name="T5" fmla="*/ 510 h 524"/>
                <a:gd name="T6" fmla="*/ 510 w 524"/>
                <a:gd name="T7" fmla="*/ 262 h 524"/>
                <a:gd name="T8" fmla="*/ 262 w 524"/>
                <a:gd name="T9" fmla="*/ 14 h 524"/>
                <a:gd name="T10" fmla="*/ 262 w 524"/>
                <a:gd name="T11" fmla="*/ 524 h 524"/>
                <a:gd name="T12" fmla="*/ 160 w 524"/>
                <a:gd name="T13" fmla="*/ 503 h 524"/>
                <a:gd name="T14" fmla="*/ 77 w 524"/>
                <a:gd name="T15" fmla="*/ 447 h 524"/>
                <a:gd name="T16" fmla="*/ 21 w 524"/>
                <a:gd name="T17" fmla="*/ 364 h 524"/>
                <a:gd name="T18" fmla="*/ 0 w 524"/>
                <a:gd name="T19" fmla="*/ 262 h 524"/>
                <a:gd name="T20" fmla="*/ 21 w 524"/>
                <a:gd name="T21" fmla="*/ 160 h 524"/>
                <a:gd name="T22" fmla="*/ 77 w 524"/>
                <a:gd name="T23" fmla="*/ 77 h 524"/>
                <a:gd name="T24" fmla="*/ 160 w 524"/>
                <a:gd name="T25" fmla="*/ 20 h 524"/>
                <a:gd name="T26" fmla="*/ 262 w 524"/>
                <a:gd name="T27" fmla="*/ 0 h 524"/>
                <a:gd name="T28" fmla="*/ 364 w 524"/>
                <a:gd name="T29" fmla="*/ 20 h 524"/>
                <a:gd name="T30" fmla="*/ 447 w 524"/>
                <a:gd name="T31" fmla="*/ 77 h 524"/>
                <a:gd name="T32" fmla="*/ 503 w 524"/>
                <a:gd name="T33" fmla="*/ 160 h 524"/>
                <a:gd name="T34" fmla="*/ 524 w 524"/>
                <a:gd name="T35" fmla="*/ 262 h 524"/>
                <a:gd name="T36" fmla="*/ 503 w 524"/>
                <a:gd name="T37" fmla="*/ 364 h 524"/>
                <a:gd name="T38" fmla="*/ 447 w 524"/>
                <a:gd name="T39" fmla="*/ 447 h 524"/>
                <a:gd name="T40" fmla="*/ 364 w 524"/>
                <a:gd name="T41" fmla="*/ 503 h 524"/>
                <a:gd name="T42" fmla="*/ 262 w 524"/>
                <a:gd name="T43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4" h="524">
                  <a:moveTo>
                    <a:pt x="262" y="14"/>
                  </a:moveTo>
                  <a:cubicBezTo>
                    <a:pt x="125" y="14"/>
                    <a:pt x="14" y="125"/>
                    <a:pt x="14" y="262"/>
                  </a:cubicBezTo>
                  <a:cubicBezTo>
                    <a:pt x="14" y="399"/>
                    <a:pt x="125" y="510"/>
                    <a:pt x="262" y="510"/>
                  </a:cubicBezTo>
                  <a:cubicBezTo>
                    <a:pt x="399" y="510"/>
                    <a:pt x="510" y="399"/>
                    <a:pt x="510" y="262"/>
                  </a:cubicBezTo>
                  <a:cubicBezTo>
                    <a:pt x="510" y="125"/>
                    <a:pt x="399" y="14"/>
                    <a:pt x="262" y="14"/>
                  </a:cubicBezTo>
                  <a:close/>
                  <a:moveTo>
                    <a:pt x="262" y="524"/>
                  </a:moveTo>
                  <a:cubicBezTo>
                    <a:pt x="227" y="524"/>
                    <a:pt x="192" y="517"/>
                    <a:pt x="160" y="503"/>
                  </a:cubicBezTo>
                  <a:cubicBezTo>
                    <a:pt x="129" y="490"/>
                    <a:pt x="101" y="471"/>
                    <a:pt x="77" y="447"/>
                  </a:cubicBezTo>
                  <a:cubicBezTo>
                    <a:pt x="53" y="423"/>
                    <a:pt x="34" y="395"/>
                    <a:pt x="21" y="364"/>
                  </a:cubicBezTo>
                  <a:cubicBezTo>
                    <a:pt x="7" y="331"/>
                    <a:pt x="0" y="297"/>
                    <a:pt x="0" y="262"/>
                  </a:cubicBezTo>
                  <a:cubicBezTo>
                    <a:pt x="0" y="226"/>
                    <a:pt x="7" y="192"/>
                    <a:pt x="21" y="160"/>
                  </a:cubicBezTo>
                  <a:cubicBezTo>
                    <a:pt x="34" y="129"/>
                    <a:pt x="53" y="101"/>
                    <a:pt x="77" y="77"/>
                  </a:cubicBezTo>
                  <a:cubicBezTo>
                    <a:pt x="101" y="52"/>
                    <a:pt x="129" y="34"/>
                    <a:pt x="160" y="20"/>
                  </a:cubicBezTo>
                  <a:cubicBezTo>
                    <a:pt x="192" y="7"/>
                    <a:pt x="227" y="0"/>
                    <a:pt x="262" y="0"/>
                  </a:cubicBezTo>
                  <a:cubicBezTo>
                    <a:pt x="297" y="0"/>
                    <a:pt x="332" y="7"/>
                    <a:pt x="364" y="20"/>
                  </a:cubicBezTo>
                  <a:cubicBezTo>
                    <a:pt x="395" y="34"/>
                    <a:pt x="423" y="52"/>
                    <a:pt x="447" y="77"/>
                  </a:cubicBezTo>
                  <a:cubicBezTo>
                    <a:pt x="471" y="101"/>
                    <a:pt x="490" y="129"/>
                    <a:pt x="503" y="160"/>
                  </a:cubicBezTo>
                  <a:cubicBezTo>
                    <a:pt x="517" y="192"/>
                    <a:pt x="524" y="226"/>
                    <a:pt x="524" y="262"/>
                  </a:cubicBezTo>
                  <a:cubicBezTo>
                    <a:pt x="524" y="297"/>
                    <a:pt x="517" y="331"/>
                    <a:pt x="503" y="364"/>
                  </a:cubicBezTo>
                  <a:cubicBezTo>
                    <a:pt x="490" y="395"/>
                    <a:pt x="471" y="423"/>
                    <a:pt x="447" y="447"/>
                  </a:cubicBezTo>
                  <a:cubicBezTo>
                    <a:pt x="423" y="471"/>
                    <a:pt x="395" y="490"/>
                    <a:pt x="364" y="503"/>
                  </a:cubicBezTo>
                  <a:cubicBezTo>
                    <a:pt x="332" y="517"/>
                    <a:pt x="297" y="524"/>
                    <a:pt x="262" y="524"/>
                  </a:cubicBezTo>
                  <a:close/>
                </a:path>
              </a:pathLst>
            </a:custGeom>
            <a:solidFill>
              <a:srgbClr val="6C6E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17C37C11-77E1-4E36-838F-634544F7BD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1913" y="4425950"/>
              <a:ext cx="1587500" cy="1592262"/>
            </a:xfrm>
            <a:custGeom>
              <a:avLst/>
              <a:gdLst>
                <a:gd name="T0" fmla="*/ 276 w 552"/>
                <a:gd name="T1" fmla="*/ 15 h 553"/>
                <a:gd name="T2" fmla="*/ 14 w 552"/>
                <a:gd name="T3" fmla="*/ 277 h 553"/>
                <a:gd name="T4" fmla="*/ 276 w 552"/>
                <a:gd name="T5" fmla="*/ 539 h 553"/>
                <a:gd name="T6" fmla="*/ 538 w 552"/>
                <a:gd name="T7" fmla="*/ 277 h 553"/>
                <a:gd name="T8" fmla="*/ 276 w 552"/>
                <a:gd name="T9" fmla="*/ 15 h 553"/>
                <a:gd name="T10" fmla="*/ 276 w 552"/>
                <a:gd name="T11" fmla="*/ 553 h 553"/>
                <a:gd name="T12" fmla="*/ 168 w 552"/>
                <a:gd name="T13" fmla="*/ 531 h 553"/>
                <a:gd name="T14" fmla="*/ 81 w 552"/>
                <a:gd name="T15" fmla="*/ 472 h 553"/>
                <a:gd name="T16" fmla="*/ 21 w 552"/>
                <a:gd name="T17" fmla="*/ 384 h 553"/>
                <a:gd name="T18" fmla="*/ 0 w 552"/>
                <a:gd name="T19" fmla="*/ 277 h 553"/>
                <a:gd name="T20" fmla="*/ 21 w 552"/>
                <a:gd name="T21" fmla="*/ 169 h 553"/>
                <a:gd name="T22" fmla="*/ 81 w 552"/>
                <a:gd name="T23" fmla="*/ 81 h 553"/>
                <a:gd name="T24" fmla="*/ 168 w 552"/>
                <a:gd name="T25" fmla="*/ 22 h 553"/>
                <a:gd name="T26" fmla="*/ 276 w 552"/>
                <a:gd name="T27" fmla="*/ 0 h 553"/>
                <a:gd name="T28" fmla="*/ 384 w 552"/>
                <a:gd name="T29" fmla="*/ 22 h 553"/>
                <a:gd name="T30" fmla="*/ 471 w 552"/>
                <a:gd name="T31" fmla="*/ 81 h 553"/>
                <a:gd name="T32" fmla="*/ 531 w 552"/>
                <a:gd name="T33" fmla="*/ 169 h 553"/>
                <a:gd name="T34" fmla="*/ 552 w 552"/>
                <a:gd name="T35" fmla="*/ 277 h 553"/>
                <a:gd name="T36" fmla="*/ 531 w 552"/>
                <a:gd name="T37" fmla="*/ 384 h 553"/>
                <a:gd name="T38" fmla="*/ 471 w 552"/>
                <a:gd name="T39" fmla="*/ 472 h 553"/>
                <a:gd name="T40" fmla="*/ 384 w 552"/>
                <a:gd name="T41" fmla="*/ 531 h 553"/>
                <a:gd name="T42" fmla="*/ 276 w 552"/>
                <a:gd name="T43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2" h="553">
                  <a:moveTo>
                    <a:pt x="276" y="15"/>
                  </a:moveTo>
                  <a:cubicBezTo>
                    <a:pt x="131" y="15"/>
                    <a:pt x="14" y="132"/>
                    <a:pt x="14" y="277"/>
                  </a:cubicBezTo>
                  <a:cubicBezTo>
                    <a:pt x="14" y="421"/>
                    <a:pt x="131" y="539"/>
                    <a:pt x="276" y="539"/>
                  </a:cubicBezTo>
                  <a:cubicBezTo>
                    <a:pt x="421" y="539"/>
                    <a:pt x="538" y="421"/>
                    <a:pt x="538" y="277"/>
                  </a:cubicBezTo>
                  <a:cubicBezTo>
                    <a:pt x="538" y="132"/>
                    <a:pt x="421" y="15"/>
                    <a:pt x="276" y="15"/>
                  </a:cubicBezTo>
                  <a:close/>
                  <a:moveTo>
                    <a:pt x="276" y="553"/>
                  </a:moveTo>
                  <a:cubicBezTo>
                    <a:pt x="239" y="553"/>
                    <a:pt x="203" y="546"/>
                    <a:pt x="168" y="531"/>
                  </a:cubicBezTo>
                  <a:cubicBezTo>
                    <a:pt x="136" y="518"/>
                    <a:pt x="106" y="498"/>
                    <a:pt x="81" y="472"/>
                  </a:cubicBezTo>
                  <a:cubicBezTo>
                    <a:pt x="55" y="447"/>
                    <a:pt x="35" y="417"/>
                    <a:pt x="21" y="384"/>
                  </a:cubicBezTo>
                  <a:cubicBezTo>
                    <a:pt x="7" y="350"/>
                    <a:pt x="0" y="314"/>
                    <a:pt x="0" y="277"/>
                  </a:cubicBezTo>
                  <a:cubicBezTo>
                    <a:pt x="0" y="239"/>
                    <a:pt x="7" y="203"/>
                    <a:pt x="21" y="169"/>
                  </a:cubicBezTo>
                  <a:cubicBezTo>
                    <a:pt x="35" y="136"/>
                    <a:pt x="55" y="107"/>
                    <a:pt x="81" y="81"/>
                  </a:cubicBezTo>
                  <a:cubicBezTo>
                    <a:pt x="106" y="56"/>
                    <a:pt x="136" y="36"/>
                    <a:pt x="168" y="22"/>
                  </a:cubicBezTo>
                  <a:cubicBezTo>
                    <a:pt x="203" y="8"/>
                    <a:pt x="239" y="0"/>
                    <a:pt x="276" y="0"/>
                  </a:cubicBezTo>
                  <a:cubicBezTo>
                    <a:pt x="313" y="0"/>
                    <a:pt x="350" y="8"/>
                    <a:pt x="384" y="22"/>
                  </a:cubicBezTo>
                  <a:cubicBezTo>
                    <a:pt x="417" y="36"/>
                    <a:pt x="446" y="56"/>
                    <a:pt x="471" y="81"/>
                  </a:cubicBezTo>
                  <a:cubicBezTo>
                    <a:pt x="497" y="107"/>
                    <a:pt x="517" y="136"/>
                    <a:pt x="531" y="169"/>
                  </a:cubicBezTo>
                  <a:cubicBezTo>
                    <a:pt x="545" y="203"/>
                    <a:pt x="552" y="239"/>
                    <a:pt x="552" y="277"/>
                  </a:cubicBezTo>
                  <a:cubicBezTo>
                    <a:pt x="552" y="314"/>
                    <a:pt x="545" y="350"/>
                    <a:pt x="531" y="384"/>
                  </a:cubicBezTo>
                  <a:cubicBezTo>
                    <a:pt x="517" y="417"/>
                    <a:pt x="497" y="447"/>
                    <a:pt x="471" y="472"/>
                  </a:cubicBezTo>
                  <a:cubicBezTo>
                    <a:pt x="446" y="498"/>
                    <a:pt x="417" y="518"/>
                    <a:pt x="384" y="531"/>
                  </a:cubicBezTo>
                  <a:cubicBezTo>
                    <a:pt x="350" y="546"/>
                    <a:pt x="313" y="553"/>
                    <a:pt x="276" y="55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6405A48C-3890-4BE8-A73A-5A7BFD595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600" y="4468813"/>
              <a:ext cx="1508125" cy="1509712"/>
            </a:xfrm>
            <a:custGeom>
              <a:avLst/>
              <a:gdLst>
                <a:gd name="T0" fmla="*/ 262 w 524"/>
                <a:gd name="T1" fmla="*/ 14 h 524"/>
                <a:gd name="T2" fmla="*/ 14 w 524"/>
                <a:gd name="T3" fmla="*/ 262 h 524"/>
                <a:gd name="T4" fmla="*/ 262 w 524"/>
                <a:gd name="T5" fmla="*/ 510 h 524"/>
                <a:gd name="T6" fmla="*/ 510 w 524"/>
                <a:gd name="T7" fmla="*/ 262 h 524"/>
                <a:gd name="T8" fmla="*/ 262 w 524"/>
                <a:gd name="T9" fmla="*/ 14 h 524"/>
                <a:gd name="T10" fmla="*/ 262 w 524"/>
                <a:gd name="T11" fmla="*/ 524 h 524"/>
                <a:gd name="T12" fmla="*/ 160 w 524"/>
                <a:gd name="T13" fmla="*/ 503 h 524"/>
                <a:gd name="T14" fmla="*/ 77 w 524"/>
                <a:gd name="T15" fmla="*/ 447 h 524"/>
                <a:gd name="T16" fmla="*/ 21 w 524"/>
                <a:gd name="T17" fmla="*/ 364 h 524"/>
                <a:gd name="T18" fmla="*/ 0 w 524"/>
                <a:gd name="T19" fmla="*/ 262 h 524"/>
                <a:gd name="T20" fmla="*/ 21 w 524"/>
                <a:gd name="T21" fmla="*/ 160 h 524"/>
                <a:gd name="T22" fmla="*/ 77 w 524"/>
                <a:gd name="T23" fmla="*/ 77 h 524"/>
                <a:gd name="T24" fmla="*/ 160 w 524"/>
                <a:gd name="T25" fmla="*/ 20 h 524"/>
                <a:gd name="T26" fmla="*/ 262 w 524"/>
                <a:gd name="T27" fmla="*/ 0 h 524"/>
                <a:gd name="T28" fmla="*/ 364 w 524"/>
                <a:gd name="T29" fmla="*/ 20 h 524"/>
                <a:gd name="T30" fmla="*/ 447 w 524"/>
                <a:gd name="T31" fmla="*/ 77 h 524"/>
                <a:gd name="T32" fmla="*/ 503 w 524"/>
                <a:gd name="T33" fmla="*/ 160 h 524"/>
                <a:gd name="T34" fmla="*/ 524 w 524"/>
                <a:gd name="T35" fmla="*/ 262 h 524"/>
                <a:gd name="T36" fmla="*/ 503 w 524"/>
                <a:gd name="T37" fmla="*/ 364 h 524"/>
                <a:gd name="T38" fmla="*/ 447 w 524"/>
                <a:gd name="T39" fmla="*/ 447 h 524"/>
                <a:gd name="T40" fmla="*/ 364 w 524"/>
                <a:gd name="T41" fmla="*/ 503 h 524"/>
                <a:gd name="T42" fmla="*/ 262 w 524"/>
                <a:gd name="T43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4" h="524">
                  <a:moveTo>
                    <a:pt x="262" y="14"/>
                  </a:moveTo>
                  <a:cubicBezTo>
                    <a:pt x="125" y="14"/>
                    <a:pt x="14" y="125"/>
                    <a:pt x="14" y="262"/>
                  </a:cubicBezTo>
                  <a:cubicBezTo>
                    <a:pt x="14" y="399"/>
                    <a:pt x="125" y="510"/>
                    <a:pt x="262" y="510"/>
                  </a:cubicBezTo>
                  <a:cubicBezTo>
                    <a:pt x="399" y="510"/>
                    <a:pt x="510" y="399"/>
                    <a:pt x="510" y="262"/>
                  </a:cubicBezTo>
                  <a:cubicBezTo>
                    <a:pt x="510" y="125"/>
                    <a:pt x="399" y="14"/>
                    <a:pt x="262" y="14"/>
                  </a:cubicBezTo>
                  <a:close/>
                  <a:moveTo>
                    <a:pt x="262" y="524"/>
                  </a:moveTo>
                  <a:cubicBezTo>
                    <a:pt x="227" y="524"/>
                    <a:pt x="192" y="517"/>
                    <a:pt x="160" y="503"/>
                  </a:cubicBezTo>
                  <a:cubicBezTo>
                    <a:pt x="129" y="490"/>
                    <a:pt x="101" y="471"/>
                    <a:pt x="77" y="447"/>
                  </a:cubicBezTo>
                  <a:cubicBezTo>
                    <a:pt x="53" y="423"/>
                    <a:pt x="34" y="395"/>
                    <a:pt x="21" y="364"/>
                  </a:cubicBezTo>
                  <a:cubicBezTo>
                    <a:pt x="7" y="331"/>
                    <a:pt x="0" y="297"/>
                    <a:pt x="0" y="262"/>
                  </a:cubicBezTo>
                  <a:cubicBezTo>
                    <a:pt x="0" y="226"/>
                    <a:pt x="7" y="192"/>
                    <a:pt x="21" y="160"/>
                  </a:cubicBezTo>
                  <a:cubicBezTo>
                    <a:pt x="34" y="129"/>
                    <a:pt x="53" y="101"/>
                    <a:pt x="77" y="77"/>
                  </a:cubicBezTo>
                  <a:cubicBezTo>
                    <a:pt x="101" y="52"/>
                    <a:pt x="129" y="34"/>
                    <a:pt x="160" y="20"/>
                  </a:cubicBezTo>
                  <a:cubicBezTo>
                    <a:pt x="192" y="7"/>
                    <a:pt x="227" y="0"/>
                    <a:pt x="262" y="0"/>
                  </a:cubicBezTo>
                  <a:cubicBezTo>
                    <a:pt x="297" y="0"/>
                    <a:pt x="332" y="7"/>
                    <a:pt x="364" y="20"/>
                  </a:cubicBezTo>
                  <a:cubicBezTo>
                    <a:pt x="395" y="34"/>
                    <a:pt x="423" y="52"/>
                    <a:pt x="447" y="77"/>
                  </a:cubicBezTo>
                  <a:cubicBezTo>
                    <a:pt x="471" y="101"/>
                    <a:pt x="490" y="129"/>
                    <a:pt x="503" y="160"/>
                  </a:cubicBezTo>
                  <a:cubicBezTo>
                    <a:pt x="517" y="192"/>
                    <a:pt x="524" y="226"/>
                    <a:pt x="524" y="262"/>
                  </a:cubicBezTo>
                  <a:cubicBezTo>
                    <a:pt x="524" y="297"/>
                    <a:pt x="517" y="331"/>
                    <a:pt x="503" y="364"/>
                  </a:cubicBezTo>
                  <a:cubicBezTo>
                    <a:pt x="490" y="395"/>
                    <a:pt x="471" y="423"/>
                    <a:pt x="447" y="447"/>
                  </a:cubicBezTo>
                  <a:cubicBezTo>
                    <a:pt x="423" y="471"/>
                    <a:pt x="395" y="490"/>
                    <a:pt x="364" y="503"/>
                  </a:cubicBezTo>
                  <a:cubicBezTo>
                    <a:pt x="332" y="517"/>
                    <a:pt x="297" y="524"/>
                    <a:pt x="262" y="524"/>
                  </a:cubicBezTo>
                  <a:close/>
                </a:path>
              </a:pathLst>
            </a:custGeom>
            <a:solidFill>
              <a:srgbClr val="6C6E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9712A0D0-CE2F-471D-8653-90A4A109C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8" y="3155950"/>
              <a:ext cx="1336675" cy="1835150"/>
            </a:xfrm>
            <a:custGeom>
              <a:avLst/>
              <a:gdLst>
                <a:gd name="T0" fmla="*/ 220 w 465"/>
                <a:gd name="T1" fmla="*/ 84 h 637"/>
                <a:gd name="T2" fmla="*/ 365 w 465"/>
                <a:gd name="T3" fmla="*/ 199 h 637"/>
                <a:gd name="T4" fmla="*/ 448 w 465"/>
                <a:gd name="T5" fmla="*/ 275 h 637"/>
                <a:gd name="T6" fmla="*/ 438 w 465"/>
                <a:gd name="T7" fmla="*/ 352 h 637"/>
                <a:gd name="T8" fmla="*/ 265 w 465"/>
                <a:gd name="T9" fmla="*/ 567 h 637"/>
                <a:gd name="T10" fmla="*/ 209 w 465"/>
                <a:gd name="T11" fmla="*/ 637 h 637"/>
                <a:gd name="T12" fmla="*/ 141 w 465"/>
                <a:gd name="T13" fmla="*/ 583 h 637"/>
                <a:gd name="T14" fmla="*/ 297 w 465"/>
                <a:gd name="T15" fmla="*/ 371 h 637"/>
                <a:gd name="T16" fmla="*/ 318 w 465"/>
                <a:gd name="T17" fmla="*/ 314 h 637"/>
                <a:gd name="T18" fmla="*/ 82 w 465"/>
                <a:gd name="T19" fmla="*/ 197 h 637"/>
                <a:gd name="T20" fmla="*/ 3 w 465"/>
                <a:gd name="T21" fmla="*/ 146 h 637"/>
                <a:gd name="T22" fmla="*/ 53 w 465"/>
                <a:gd name="T23" fmla="*/ 19 h 637"/>
                <a:gd name="T24" fmla="*/ 220 w 465"/>
                <a:gd name="T25" fmla="*/ 84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5" h="637">
                  <a:moveTo>
                    <a:pt x="220" y="84"/>
                  </a:moveTo>
                  <a:cubicBezTo>
                    <a:pt x="220" y="84"/>
                    <a:pt x="339" y="176"/>
                    <a:pt x="365" y="199"/>
                  </a:cubicBezTo>
                  <a:cubicBezTo>
                    <a:pt x="390" y="222"/>
                    <a:pt x="447" y="266"/>
                    <a:pt x="448" y="275"/>
                  </a:cubicBezTo>
                  <a:cubicBezTo>
                    <a:pt x="449" y="285"/>
                    <a:pt x="465" y="309"/>
                    <a:pt x="438" y="352"/>
                  </a:cubicBezTo>
                  <a:cubicBezTo>
                    <a:pt x="411" y="395"/>
                    <a:pt x="274" y="553"/>
                    <a:pt x="265" y="567"/>
                  </a:cubicBezTo>
                  <a:cubicBezTo>
                    <a:pt x="256" y="580"/>
                    <a:pt x="209" y="637"/>
                    <a:pt x="209" y="637"/>
                  </a:cubicBezTo>
                  <a:cubicBezTo>
                    <a:pt x="141" y="583"/>
                    <a:pt x="141" y="583"/>
                    <a:pt x="141" y="583"/>
                  </a:cubicBezTo>
                  <a:cubicBezTo>
                    <a:pt x="141" y="583"/>
                    <a:pt x="280" y="392"/>
                    <a:pt x="297" y="371"/>
                  </a:cubicBezTo>
                  <a:cubicBezTo>
                    <a:pt x="315" y="350"/>
                    <a:pt x="326" y="325"/>
                    <a:pt x="318" y="314"/>
                  </a:cubicBezTo>
                  <a:cubicBezTo>
                    <a:pt x="310" y="304"/>
                    <a:pt x="255" y="292"/>
                    <a:pt x="82" y="197"/>
                  </a:cubicBezTo>
                  <a:cubicBezTo>
                    <a:pt x="65" y="188"/>
                    <a:pt x="0" y="171"/>
                    <a:pt x="3" y="146"/>
                  </a:cubicBezTo>
                  <a:cubicBezTo>
                    <a:pt x="5" y="121"/>
                    <a:pt x="2" y="38"/>
                    <a:pt x="53" y="19"/>
                  </a:cubicBezTo>
                  <a:cubicBezTo>
                    <a:pt x="105" y="0"/>
                    <a:pt x="220" y="84"/>
                    <a:pt x="220" y="84"/>
                  </a:cubicBezTo>
                  <a:close/>
                </a:path>
              </a:pathLst>
            </a:custGeom>
            <a:solidFill>
              <a:srgbClr val="2E30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Oval 32">
              <a:extLst>
                <a:ext uri="{FF2B5EF4-FFF2-40B4-BE49-F238E27FC236}">
                  <a16:creationId xmlns:a16="http://schemas.microsoft.com/office/drawing/2014/main" id="{58B87C38-948A-4CA5-837A-3B034C56C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863" y="5168900"/>
              <a:ext cx="106362" cy="106362"/>
            </a:xfrm>
            <a:prstGeom prst="ellipse">
              <a:avLst/>
            </a:prstGeom>
            <a:solidFill>
              <a:srgbClr val="6C6E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0A53C3AD-41D7-4263-BF3C-E403C178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1025" y="5200650"/>
              <a:ext cx="71437" cy="222250"/>
            </a:xfrm>
            <a:custGeom>
              <a:avLst/>
              <a:gdLst>
                <a:gd name="T0" fmla="*/ 38 w 45"/>
                <a:gd name="T1" fmla="*/ 140 h 140"/>
                <a:gd name="T2" fmla="*/ 0 w 45"/>
                <a:gd name="T3" fmla="*/ 2 h 140"/>
                <a:gd name="T4" fmla="*/ 9 w 45"/>
                <a:gd name="T5" fmla="*/ 0 h 140"/>
                <a:gd name="T6" fmla="*/ 45 w 45"/>
                <a:gd name="T7" fmla="*/ 136 h 140"/>
                <a:gd name="T8" fmla="*/ 38 w 45"/>
                <a:gd name="T9" fmla="*/ 140 h 140"/>
                <a:gd name="T10" fmla="*/ 38 w 45"/>
                <a:gd name="T11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40">
                  <a:moveTo>
                    <a:pt x="38" y="140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45" y="136"/>
                  </a:lnTo>
                  <a:lnTo>
                    <a:pt x="38" y="140"/>
                  </a:lnTo>
                  <a:lnTo>
                    <a:pt x="38" y="140"/>
                  </a:lnTo>
                  <a:close/>
                </a:path>
              </a:pathLst>
            </a:custGeom>
            <a:solidFill>
              <a:srgbClr val="7BA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BEA819D4-D72A-46D6-9103-46A6015BA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950" y="5116513"/>
              <a:ext cx="230187" cy="193675"/>
            </a:xfrm>
            <a:custGeom>
              <a:avLst/>
              <a:gdLst>
                <a:gd name="T0" fmla="*/ 132 w 145"/>
                <a:gd name="T1" fmla="*/ 122 h 122"/>
                <a:gd name="T2" fmla="*/ 0 w 145"/>
                <a:gd name="T3" fmla="*/ 15 h 122"/>
                <a:gd name="T4" fmla="*/ 13 w 145"/>
                <a:gd name="T5" fmla="*/ 0 h 122"/>
                <a:gd name="T6" fmla="*/ 145 w 145"/>
                <a:gd name="T7" fmla="*/ 108 h 122"/>
                <a:gd name="T8" fmla="*/ 132 w 145"/>
                <a:gd name="T9" fmla="*/ 122 h 122"/>
                <a:gd name="T10" fmla="*/ 132 w 145"/>
                <a:gd name="T1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122">
                  <a:moveTo>
                    <a:pt x="132" y="122"/>
                  </a:moveTo>
                  <a:lnTo>
                    <a:pt x="0" y="15"/>
                  </a:lnTo>
                  <a:lnTo>
                    <a:pt x="13" y="0"/>
                  </a:lnTo>
                  <a:lnTo>
                    <a:pt x="145" y="108"/>
                  </a:lnTo>
                  <a:lnTo>
                    <a:pt x="132" y="122"/>
                  </a:lnTo>
                  <a:lnTo>
                    <a:pt x="132" y="122"/>
                  </a:lnTo>
                  <a:close/>
                </a:path>
              </a:pathLst>
            </a:custGeom>
            <a:solidFill>
              <a:srgbClr val="7BA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9D176E77-0EC8-46AC-8E52-B1CEC88F3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400" y="4900613"/>
              <a:ext cx="500062" cy="444500"/>
            </a:xfrm>
            <a:custGeom>
              <a:avLst/>
              <a:gdLst>
                <a:gd name="T0" fmla="*/ 44 w 174"/>
                <a:gd name="T1" fmla="*/ 0 h 154"/>
                <a:gd name="T2" fmla="*/ 86 w 174"/>
                <a:gd name="T3" fmla="*/ 31 h 154"/>
                <a:gd name="T4" fmla="*/ 96 w 174"/>
                <a:gd name="T5" fmla="*/ 36 h 154"/>
                <a:gd name="T6" fmla="*/ 101 w 174"/>
                <a:gd name="T7" fmla="*/ 60 h 154"/>
                <a:gd name="T8" fmla="*/ 139 w 174"/>
                <a:gd name="T9" fmla="*/ 112 h 154"/>
                <a:gd name="T10" fmla="*/ 168 w 174"/>
                <a:gd name="T11" fmla="*/ 143 h 154"/>
                <a:gd name="T12" fmla="*/ 118 w 174"/>
                <a:gd name="T13" fmla="*/ 138 h 154"/>
                <a:gd name="T14" fmla="*/ 38 w 174"/>
                <a:gd name="T15" fmla="*/ 76 h 154"/>
                <a:gd name="T16" fmla="*/ 35 w 174"/>
                <a:gd name="T17" fmla="*/ 70 h 154"/>
                <a:gd name="T18" fmla="*/ 26 w 174"/>
                <a:gd name="T19" fmla="*/ 69 h 154"/>
                <a:gd name="T20" fmla="*/ 0 w 174"/>
                <a:gd name="T21" fmla="*/ 48 h 154"/>
                <a:gd name="T22" fmla="*/ 44 w 174"/>
                <a:gd name="T2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4" h="154">
                  <a:moveTo>
                    <a:pt x="44" y="0"/>
                  </a:moveTo>
                  <a:cubicBezTo>
                    <a:pt x="44" y="0"/>
                    <a:pt x="83" y="27"/>
                    <a:pt x="86" y="31"/>
                  </a:cubicBezTo>
                  <a:cubicBezTo>
                    <a:pt x="89" y="34"/>
                    <a:pt x="96" y="36"/>
                    <a:pt x="96" y="36"/>
                  </a:cubicBezTo>
                  <a:cubicBezTo>
                    <a:pt x="96" y="36"/>
                    <a:pt x="99" y="55"/>
                    <a:pt x="101" y="60"/>
                  </a:cubicBezTo>
                  <a:cubicBezTo>
                    <a:pt x="102" y="65"/>
                    <a:pt x="135" y="110"/>
                    <a:pt x="139" y="112"/>
                  </a:cubicBezTo>
                  <a:cubicBezTo>
                    <a:pt x="144" y="113"/>
                    <a:pt x="174" y="131"/>
                    <a:pt x="168" y="143"/>
                  </a:cubicBezTo>
                  <a:cubicBezTo>
                    <a:pt x="162" y="154"/>
                    <a:pt x="135" y="146"/>
                    <a:pt x="118" y="138"/>
                  </a:cubicBezTo>
                  <a:cubicBezTo>
                    <a:pt x="101" y="129"/>
                    <a:pt x="43" y="84"/>
                    <a:pt x="38" y="76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28" y="69"/>
                    <a:pt x="26" y="69"/>
                  </a:cubicBezTo>
                  <a:cubicBezTo>
                    <a:pt x="23" y="69"/>
                    <a:pt x="0" y="48"/>
                    <a:pt x="0" y="48"/>
                  </a:cubicBezTo>
                  <a:cubicBezTo>
                    <a:pt x="0" y="48"/>
                    <a:pt x="24" y="14"/>
                    <a:pt x="44" y="0"/>
                  </a:cubicBezTo>
                  <a:close/>
                </a:path>
              </a:pathLst>
            </a:custGeom>
            <a:solidFill>
              <a:srgbClr val="555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01BA3639-6B9F-4575-8A71-14178D77E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5384800"/>
              <a:ext cx="74612" cy="77787"/>
            </a:xfrm>
            <a:custGeom>
              <a:avLst/>
              <a:gdLst>
                <a:gd name="T0" fmla="*/ 25 w 26"/>
                <a:gd name="T1" fmla="*/ 16 h 27"/>
                <a:gd name="T2" fmla="*/ 11 w 26"/>
                <a:gd name="T3" fmla="*/ 26 h 27"/>
                <a:gd name="T4" fmla="*/ 1 w 26"/>
                <a:gd name="T5" fmla="*/ 11 h 27"/>
                <a:gd name="T6" fmla="*/ 15 w 26"/>
                <a:gd name="T7" fmla="*/ 1 h 27"/>
                <a:gd name="T8" fmla="*/ 25 w 26"/>
                <a:gd name="T9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25" y="16"/>
                  </a:moveTo>
                  <a:cubicBezTo>
                    <a:pt x="24" y="22"/>
                    <a:pt x="17" y="27"/>
                    <a:pt x="11" y="26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9" y="0"/>
                    <a:pt x="15" y="1"/>
                  </a:cubicBezTo>
                  <a:cubicBezTo>
                    <a:pt x="22" y="3"/>
                    <a:pt x="26" y="9"/>
                    <a:pt x="25" y="16"/>
                  </a:cubicBezTo>
                  <a:close/>
                </a:path>
              </a:pathLst>
            </a:custGeom>
            <a:solidFill>
              <a:srgbClr val="5B8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B86FF576-595A-4E70-BEE9-6B80A8626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138" y="3959225"/>
              <a:ext cx="382587" cy="1270000"/>
            </a:xfrm>
            <a:custGeom>
              <a:avLst/>
              <a:gdLst>
                <a:gd name="T0" fmla="*/ 216 w 241"/>
                <a:gd name="T1" fmla="*/ 800 h 800"/>
                <a:gd name="T2" fmla="*/ 0 w 241"/>
                <a:gd name="T3" fmla="*/ 7 h 800"/>
                <a:gd name="T4" fmla="*/ 25 w 241"/>
                <a:gd name="T5" fmla="*/ 0 h 800"/>
                <a:gd name="T6" fmla="*/ 241 w 241"/>
                <a:gd name="T7" fmla="*/ 793 h 800"/>
                <a:gd name="T8" fmla="*/ 216 w 241"/>
                <a:gd name="T9" fmla="*/ 800 h 800"/>
                <a:gd name="T10" fmla="*/ 216 w 241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" h="800">
                  <a:moveTo>
                    <a:pt x="216" y="800"/>
                  </a:moveTo>
                  <a:lnTo>
                    <a:pt x="0" y="7"/>
                  </a:lnTo>
                  <a:lnTo>
                    <a:pt x="25" y="0"/>
                  </a:lnTo>
                  <a:lnTo>
                    <a:pt x="241" y="793"/>
                  </a:lnTo>
                  <a:lnTo>
                    <a:pt x="216" y="800"/>
                  </a:lnTo>
                  <a:lnTo>
                    <a:pt x="216" y="800"/>
                  </a:lnTo>
                  <a:close/>
                </a:path>
              </a:pathLst>
            </a:custGeom>
            <a:solidFill>
              <a:srgbClr val="3B3E9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BC786FE1-366F-4048-882B-AE3CA519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675" y="3956050"/>
              <a:ext cx="74612" cy="38100"/>
            </a:xfrm>
            <a:custGeom>
              <a:avLst/>
              <a:gdLst>
                <a:gd name="T0" fmla="*/ 47 w 47"/>
                <a:gd name="T1" fmla="*/ 24 h 24"/>
                <a:gd name="T2" fmla="*/ 0 w 47"/>
                <a:gd name="T3" fmla="*/ 24 h 24"/>
                <a:gd name="T4" fmla="*/ 0 w 47"/>
                <a:gd name="T5" fmla="*/ 0 h 24"/>
                <a:gd name="T6" fmla="*/ 47 w 47"/>
                <a:gd name="T7" fmla="*/ 0 h 24"/>
                <a:gd name="T8" fmla="*/ 47 w 47"/>
                <a:gd name="T9" fmla="*/ 24 h 24"/>
                <a:gd name="T10" fmla="*/ 47 w 47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24">
                  <a:moveTo>
                    <a:pt x="47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24"/>
                  </a:lnTo>
                  <a:lnTo>
                    <a:pt x="47" y="24"/>
                  </a:lnTo>
                  <a:close/>
                </a:path>
              </a:pathLst>
            </a:custGeom>
            <a:solidFill>
              <a:srgbClr val="353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39">
              <a:extLst>
                <a:ext uri="{FF2B5EF4-FFF2-40B4-BE49-F238E27FC236}">
                  <a16:creationId xmlns:a16="http://schemas.microsoft.com/office/drawing/2014/main" id="{AC529322-5436-4173-ACA7-F42FA4A1F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5168900"/>
              <a:ext cx="106362" cy="106362"/>
            </a:xfrm>
            <a:prstGeom prst="ellipse">
              <a:avLst/>
            </a:prstGeom>
            <a:solidFill>
              <a:srgbClr val="6C6E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2F368392-BEA8-457E-BDD0-9C4A89E3B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650" y="2324100"/>
              <a:ext cx="1189037" cy="1085850"/>
            </a:xfrm>
            <a:custGeom>
              <a:avLst/>
              <a:gdLst>
                <a:gd name="T0" fmla="*/ 369 w 413"/>
                <a:gd name="T1" fmla="*/ 11 h 377"/>
                <a:gd name="T2" fmla="*/ 168 w 413"/>
                <a:gd name="T3" fmla="*/ 149 h 377"/>
                <a:gd name="T4" fmla="*/ 0 w 413"/>
                <a:gd name="T5" fmla="*/ 359 h 377"/>
                <a:gd name="T6" fmla="*/ 237 w 413"/>
                <a:gd name="T7" fmla="*/ 377 h 377"/>
                <a:gd name="T8" fmla="*/ 364 w 413"/>
                <a:gd name="T9" fmla="*/ 233 h 377"/>
                <a:gd name="T10" fmla="*/ 408 w 413"/>
                <a:gd name="T11" fmla="*/ 109 h 377"/>
                <a:gd name="T12" fmla="*/ 369 w 413"/>
                <a:gd name="T13" fmla="*/ 11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377">
                  <a:moveTo>
                    <a:pt x="369" y="11"/>
                  </a:moveTo>
                  <a:cubicBezTo>
                    <a:pt x="369" y="11"/>
                    <a:pt x="278" y="0"/>
                    <a:pt x="168" y="149"/>
                  </a:cubicBezTo>
                  <a:cubicBezTo>
                    <a:pt x="58" y="298"/>
                    <a:pt x="99" y="259"/>
                    <a:pt x="0" y="359"/>
                  </a:cubicBezTo>
                  <a:cubicBezTo>
                    <a:pt x="237" y="377"/>
                    <a:pt x="237" y="377"/>
                    <a:pt x="237" y="377"/>
                  </a:cubicBezTo>
                  <a:cubicBezTo>
                    <a:pt x="237" y="377"/>
                    <a:pt x="314" y="253"/>
                    <a:pt x="364" y="233"/>
                  </a:cubicBezTo>
                  <a:cubicBezTo>
                    <a:pt x="413" y="213"/>
                    <a:pt x="408" y="109"/>
                    <a:pt x="408" y="109"/>
                  </a:cubicBezTo>
                  <a:cubicBezTo>
                    <a:pt x="369" y="11"/>
                    <a:pt x="369" y="11"/>
                    <a:pt x="369" y="11"/>
                  </a:cubicBezTo>
                  <a:close/>
                </a:path>
              </a:pathLst>
            </a:custGeom>
            <a:solidFill>
              <a:srgbClr val="DDB7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71477092-5065-4899-B022-E17CD363C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332038"/>
              <a:ext cx="514350" cy="400050"/>
            </a:xfrm>
            <a:custGeom>
              <a:avLst/>
              <a:gdLst>
                <a:gd name="T0" fmla="*/ 98 w 179"/>
                <a:gd name="T1" fmla="*/ 139 h 139"/>
                <a:gd name="T2" fmla="*/ 0 w 179"/>
                <a:gd name="T3" fmla="*/ 92 h 139"/>
                <a:gd name="T4" fmla="*/ 15 w 179"/>
                <a:gd name="T5" fmla="*/ 79 h 139"/>
                <a:gd name="T6" fmla="*/ 108 w 179"/>
                <a:gd name="T7" fmla="*/ 118 h 139"/>
                <a:gd name="T8" fmla="*/ 151 w 179"/>
                <a:gd name="T9" fmla="*/ 86 h 139"/>
                <a:gd name="T10" fmla="*/ 153 w 179"/>
                <a:gd name="T11" fmla="*/ 48 h 139"/>
                <a:gd name="T12" fmla="*/ 107 w 179"/>
                <a:gd name="T13" fmla="*/ 18 h 139"/>
                <a:gd name="T14" fmla="*/ 118 w 179"/>
                <a:gd name="T15" fmla="*/ 0 h 139"/>
                <a:gd name="T16" fmla="*/ 171 w 179"/>
                <a:gd name="T17" fmla="*/ 39 h 139"/>
                <a:gd name="T18" fmla="*/ 169 w 179"/>
                <a:gd name="T19" fmla="*/ 94 h 139"/>
                <a:gd name="T20" fmla="*/ 110 w 179"/>
                <a:gd name="T21" fmla="*/ 138 h 139"/>
                <a:gd name="T22" fmla="*/ 98 w 179"/>
                <a:gd name="T23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139">
                  <a:moveTo>
                    <a:pt x="98" y="139"/>
                  </a:moveTo>
                  <a:cubicBezTo>
                    <a:pt x="63" y="139"/>
                    <a:pt x="24" y="121"/>
                    <a:pt x="0" y="92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38" y="106"/>
                    <a:pt x="77" y="123"/>
                    <a:pt x="108" y="118"/>
                  </a:cubicBezTo>
                  <a:cubicBezTo>
                    <a:pt x="128" y="115"/>
                    <a:pt x="142" y="105"/>
                    <a:pt x="151" y="86"/>
                  </a:cubicBezTo>
                  <a:cubicBezTo>
                    <a:pt x="157" y="71"/>
                    <a:pt x="158" y="58"/>
                    <a:pt x="153" y="48"/>
                  </a:cubicBezTo>
                  <a:cubicBezTo>
                    <a:pt x="144" y="28"/>
                    <a:pt x="108" y="18"/>
                    <a:pt x="107" y="18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0" y="1"/>
                    <a:pt x="158" y="11"/>
                    <a:pt x="171" y="39"/>
                  </a:cubicBezTo>
                  <a:cubicBezTo>
                    <a:pt x="179" y="55"/>
                    <a:pt x="178" y="74"/>
                    <a:pt x="169" y="94"/>
                  </a:cubicBezTo>
                  <a:cubicBezTo>
                    <a:pt x="157" y="119"/>
                    <a:pt x="137" y="134"/>
                    <a:pt x="110" y="138"/>
                  </a:cubicBezTo>
                  <a:cubicBezTo>
                    <a:pt x="106" y="138"/>
                    <a:pt x="102" y="139"/>
                    <a:pt x="98" y="139"/>
                  </a:cubicBezTo>
                  <a:close/>
                </a:path>
              </a:pathLst>
            </a:custGeom>
            <a:solidFill>
              <a:srgbClr val="3236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F998CA6F-3448-4BFE-BFC5-CF88634EC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7888" y="2370138"/>
              <a:ext cx="998537" cy="1393825"/>
            </a:xfrm>
            <a:custGeom>
              <a:avLst/>
              <a:gdLst>
                <a:gd name="T0" fmla="*/ 121 w 347"/>
                <a:gd name="T1" fmla="*/ 55 h 484"/>
                <a:gd name="T2" fmla="*/ 143 w 347"/>
                <a:gd name="T3" fmla="*/ 120 h 484"/>
                <a:gd name="T4" fmla="*/ 187 w 347"/>
                <a:gd name="T5" fmla="*/ 231 h 484"/>
                <a:gd name="T6" fmla="*/ 246 w 347"/>
                <a:gd name="T7" fmla="*/ 326 h 484"/>
                <a:gd name="T8" fmla="*/ 345 w 347"/>
                <a:gd name="T9" fmla="*/ 450 h 484"/>
                <a:gd name="T10" fmla="*/ 302 w 347"/>
                <a:gd name="T11" fmla="*/ 484 h 484"/>
                <a:gd name="T12" fmla="*/ 184 w 347"/>
                <a:gd name="T13" fmla="*/ 338 h 484"/>
                <a:gd name="T14" fmla="*/ 93 w 347"/>
                <a:gd name="T15" fmla="*/ 217 h 484"/>
                <a:gd name="T16" fmla="*/ 24 w 347"/>
                <a:gd name="T17" fmla="*/ 100 h 484"/>
                <a:gd name="T18" fmla="*/ 50 w 347"/>
                <a:gd name="T19" fmla="*/ 20 h 484"/>
                <a:gd name="T20" fmla="*/ 121 w 347"/>
                <a:gd name="T21" fmla="*/ 55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484">
                  <a:moveTo>
                    <a:pt x="121" y="55"/>
                  </a:moveTo>
                  <a:cubicBezTo>
                    <a:pt x="121" y="55"/>
                    <a:pt x="136" y="93"/>
                    <a:pt x="143" y="120"/>
                  </a:cubicBezTo>
                  <a:cubicBezTo>
                    <a:pt x="151" y="145"/>
                    <a:pt x="184" y="224"/>
                    <a:pt x="187" y="231"/>
                  </a:cubicBezTo>
                  <a:cubicBezTo>
                    <a:pt x="190" y="237"/>
                    <a:pt x="240" y="317"/>
                    <a:pt x="246" y="326"/>
                  </a:cubicBezTo>
                  <a:cubicBezTo>
                    <a:pt x="251" y="335"/>
                    <a:pt x="343" y="450"/>
                    <a:pt x="345" y="450"/>
                  </a:cubicBezTo>
                  <a:cubicBezTo>
                    <a:pt x="347" y="451"/>
                    <a:pt x="302" y="484"/>
                    <a:pt x="302" y="484"/>
                  </a:cubicBezTo>
                  <a:cubicBezTo>
                    <a:pt x="302" y="484"/>
                    <a:pt x="190" y="350"/>
                    <a:pt x="184" y="338"/>
                  </a:cubicBezTo>
                  <a:cubicBezTo>
                    <a:pt x="177" y="325"/>
                    <a:pt x="103" y="235"/>
                    <a:pt x="93" y="217"/>
                  </a:cubicBezTo>
                  <a:cubicBezTo>
                    <a:pt x="83" y="199"/>
                    <a:pt x="29" y="114"/>
                    <a:pt x="24" y="100"/>
                  </a:cubicBezTo>
                  <a:cubicBezTo>
                    <a:pt x="18" y="84"/>
                    <a:pt x="0" y="43"/>
                    <a:pt x="50" y="20"/>
                  </a:cubicBezTo>
                  <a:cubicBezTo>
                    <a:pt x="93" y="0"/>
                    <a:pt x="114" y="43"/>
                    <a:pt x="121" y="55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3997173" y="1117969"/>
            <a:ext cx="12002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  <a:latin typeface="Berlin Sans FB Demi" panose="020E0802020502020306" pitchFamily="34" charset="0"/>
              </a:rPr>
              <a:t>Decision-Making Frameworks (Algorithms)</a:t>
            </a:r>
            <a:endParaRPr lang="en-IN" sz="4800" dirty="0">
              <a:solidFill>
                <a:srgbClr val="00206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562600" y="2818610"/>
            <a:ext cx="789431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Footlight MT Light" panose="0204060206030A020304" pitchFamily="18" charset="0"/>
              </a:rPr>
              <a:t>1. Decision Tree</a:t>
            </a:r>
          </a:p>
          <a:p>
            <a:r>
              <a:rPr lang="en-US" sz="4800" dirty="0" smtClean="0">
                <a:latin typeface="Footlight MT Light" panose="0204060206030A020304" pitchFamily="18" charset="0"/>
              </a:rPr>
              <a:t>2. Linear Regression</a:t>
            </a:r>
          </a:p>
          <a:p>
            <a:r>
              <a:rPr lang="en-US" sz="4800" dirty="0" smtClean="0">
                <a:latin typeface="Footlight MT Light" panose="0204060206030A020304" pitchFamily="18" charset="0"/>
              </a:rPr>
              <a:t>3. Support Vector Machine</a:t>
            </a:r>
          </a:p>
          <a:p>
            <a:r>
              <a:rPr lang="en-US" sz="4800" dirty="0" smtClean="0">
                <a:latin typeface="Footlight MT Light" panose="0204060206030A020304" pitchFamily="18" charset="0"/>
              </a:rPr>
              <a:t>4. Random Forest</a:t>
            </a:r>
          </a:p>
          <a:p>
            <a:r>
              <a:rPr lang="en-US" sz="4800" dirty="0" smtClean="0">
                <a:latin typeface="Footlight MT Light" panose="0204060206030A020304" pitchFamily="18" charset="0"/>
              </a:rPr>
              <a:t>5. K Nearest Neighbors</a:t>
            </a:r>
          </a:p>
          <a:p>
            <a:r>
              <a:rPr lang="en-US" sz="4800" dirty="0" smtClean="0">
                <a:latin typeface="Footlight MT Light" panose="0204060206030A020304" pitchFamily="18" charset="0"/>
              </a:rPr>
              <a:t>6. Ada Boost</a:t>
            </a:r>
          </a:p>
          <a:p>
            <a:r>
              <a:rPr lang="en-US" sz="4800" dirty="0" smtClean="0">
                <a:latin typeface="Footlight MT Light" panose="0204060206030A020304" pitchFamily="18" charset="0"/>
              </a:rPr>
              <a:t>7. XG Boost</a:t>
            </a:r>
          </a:p>
          <a:p>
            <a:r>
              <a:rPr lang="en-US" sz="4800" dirty="0" smtClean="0">
                <a:latin typeface="Footlight MT Light" panose="0204060206030A020304" pitchFamily="18" charset="0"/>
              </a:rPr>
              <a:t>8. Gradient Boost</a:t>
            </a:r>
          </a:p>
          <a:p>
            <a:r>
              <a:rPr lang="en-US" sz="4800" dirty="0" smtClean="0">
                <a:latin typeface="Footlight MT Light" panose="0204060206030A020304" pitchFamily="18" charset="0"/>
              </a:rPr>
              <a:t>9. Neural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916400" y="9097252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22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215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381000" y="1054827"/>
            <a:ext cx="8991600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ctr">
              <a:lnSpc>
                <a:spcPts val="63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7030A0"/>
                </a:solidFill>
                <a:latin typeface="Eras Bold ITC" panose="020B0907030504020204" pitchFamily="34" charset="0"/>
              </a:rPr>
              <a:t>Decision Tree </a:t>
            </a: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Regression </a:t>
            </a:r>
            <a:r>
              <a:rPr lang="en-US" sz="4000" dirty="0" smtClean="0">
                <a:solidFill>
                  <a:srgbClr val="7030A0"/>
                </a:solidFill>
                <a:latin typeface="Canva Sans Bold Italics"/>
              </a:rPr>
              <a:t>:</a:t>
            </a:r>
            <a:endParaRPr lang="en-US" sz="4000" dirty="0">
              <a:solidFill>
                <a:srgbClr val="7030A0"/>
              </a:solidFill>
              <a:latin typeface="Canva Sans Bold Itali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904014"/>
              </p:ext>
            </p:extLst>
          </p:nvPr>
        </p:nvGraphicFramePr>
        <p:xfrm>
          <a:off x="3581400" y="2476500"/>
          <a:ext cx="10668000" cy="662939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82961275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422016850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489410199"/>
                    </a:ext>
                  </a:extLst>
                </a:gridCol>
              </a:tblGrid>
              <a:tr h="1872514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R-sq.</a:t>
                      </a:r>
                      <a:r>
                        <a:rPr lang="en-US" sz="36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563123"/>
                  </a:ext>
                </a:extLst>
              </a:tr>
              <a:tr h="11892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65-35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2.405</a:t>
                      </a:r>
                      <a:endParaRPr lang="en-IN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745437"/>
                  </a:ext>
                </a:extLst>
              </a:tr>
              <a:tr h="11892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70-30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2.220</a:t>
                      </a:r>
                      <a:endParaRPr lang="en-IN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596952"/>
                  </a:ext>
                </a:extLst>
              </a:tr>
              <a:tr h="118922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75-25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2.194</a:t>
                      </a:r>
                      <a:endParaRPr lang="en-IN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996675"/>
                  </a:ext>
                </a:extLst>
              </a:tr>
              <a:tr h="118922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80-20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2.165</a:t>
                      </a:r>
                      <a:endParaRPr lang="en-IN" sz="3200" b="1" dirty="0" smtClean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51713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992600" y="9105898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23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433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526991"/>
              </p:ext>
            </p:extLst>
          </p:nvPr>
        </p:nvGraphicFramePr>
        <p:xfrm>
          <a:off x="3733800" y="2628900"/>
          <a:ext cx="10515600" cy="6553199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54900031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804423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41673180"/>
                    </a:ext>
                  </a:extLst>
                </a:gridCol>
              </a:tblGrid>
              <a:tr h="1735271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</a:p>
                    <a:p>
                      <a:pPr algn="ctr"/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R-sq. Value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99635"/>
                  </a:ext>
                </a:extLst>
              </a:tr>
              <a:tr h="12044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65-35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8.660e-14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906461"/>
                  </a:ext>
                </a:extLst>
              </a:tr>
              <a:tr h="12044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70-30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2.648e-13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132937"/>
                  </a:ext>
                </a:extLst>
              </a:tr>
              <a:tr h="120448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75-25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1.0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6.869e-14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79121"/>
                  </a:ext>
                </a:extLst>
              </a:tr>
              <a:tr h="1204482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80-20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1.0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4.692e-14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27521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143000" y="1333500"/>
            <a:ext cx="58432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2.  Linear Regression :</a:t>
            </a:r>
            <a:endParaRPr lang="en-IN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16400" y="9150926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24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1881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028362"/>
              </p:ext>
            </p:extLst>
          </p:nvPr>
        </p:nvGraphicFramePr>
        <p:xfrm>
          <a:off x="3429000" y="2705100"/>
          <a:ext cx="10820400" cy="647700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606800">
                  <a:extLst>
                    <a:ext uri="{9D8B030D-6E8A-4147-A177-3AD203B41FA5}">
                      <a16:colId xmlns:a16="http://schemas.microsoft.com/office/drawing/2014/main" val="2549000317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4008906490"/>
                    </a:ext>
                  </a:extLst>
                </a:gridCol>
                <a:gridCol w="3606800">
                  <a:extLst>
                    <a:ext uri="{9D8B030D-6E8A-4147-A177-3AD203B41FA5}">
                      <a16:colId xmlns:a16="http://schemas.microsoft.com/office/drawing/2014/main" val="3041673180"/>
                    </a:ext>
                  </a:extLst>
                </a:gridCol>
              </a:tblGrid>
              <a:tr h="1715093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</a:p>
                    <a:p>
                      <a:pPr algn="ctr"/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sq. Value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99635"/>
                  </a:ext>
                </a:extLst>
              </a:tr>
              <a:tr h="119047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65-35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0.077892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906461"/>
                  </a:ext>
                </a:extLst>
              </a:tr>
              <a:tr h="119047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70-30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0.077782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132937"/>
                  </a:ext>
                </a:extLst>
              </a:tr>
              <a:tr h="119047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75-25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0.077789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79121"/>
                  </a:ext>
                </a:extLst>
              </a:tr>
              <a:tr h="119047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80-20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0.077964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27521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38200" y="1257300"/>
            <a:ext cx="1082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Eras Bold ITC" panose="020B0907030504020204" pitchFamily="34" charset="0"/>
              </a:rPr>
              <a:t>3</a:t>
            </a: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. Support </a:t>
            </a:r>
            <a:r>
              <a:rPr lang="en-US" sz="4000" dirty="0">
                <a:solidFill>
                  <a:srgbClr val="7030A0"/>
                </a:solidFill>
                <a:latin typeface="Eras Bold ITC" panose="020B0907030504020204" pitchFamily="34" charset="0"/>
              </a:rPr>
              <a:t>Vector Machine </a:t>
            </a: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Regression :</a:t>
            </a:r>
            <a:endParaRPr lang="en-IN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30700" y="9182101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25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690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783775"/>
              </p:ext>
            </p:extLst>
          </p:nvPr>
        </p:nvGraphicFramePr>
        <p:xfrm>
          <a:off x="3429000" y="2705100"/>
          <a:ext cx="11049000" cy="624840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683000">
                  <a:extLst>
                    <a:ext uri="{9D8B030D-6E8A-4147-A177-3AD203B41FA5}">
                      <a16:colId xmlns:a16="http://schemas.microsoft.com/office/drawing/2014/main" val="2549000317"/>
                    </a:ext>
                  </a:extLst>
                </a:gridCol>
                <a:gridCol w="3683000">
                  <a:extLst>
                    <a:ext uri="{9D8B030D-6E8A-4147-A177-3AD203B41FA5}">
                      <a16:colId xmlns:a16="http://schemas.microsoft.com/office/drawing/2014/main" val="1516126932"/>
                    </a:ext>
                  </a:extLst>
                </a:gridCol>
                <a:gridCol w="3683000">
                  <a:extLst>
                    <a:ext uri="{9D8B030D-6E8A-4147-A177-3AD203B41FA5}">
                      <a16:colId xmlns:a16="http://schemas.microsoft.com/office/drawing/2014/main" val="3041673180"/>
                    </a:ext>
                  </a:extLst>
                </a:gridCol>
              </a:tblGrid>
              <a:tr h="1654561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sq.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99635"/>
                  </a:ext>
                </a:extLst>
              </a:tr>
              <a:tr h="114846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65-35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0.979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906461"/>
                  </a:ext>
                </a:extLst>
              </a:tr>
              <a:tr h="114846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70-30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0.923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132937"/>
                  </a:ext>
                </a:extLst>
              </a:tr>
              <a:tr h="114846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75-25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0.908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79121"/>
                  </a:ext>
                </a:extLst>
              </a:tr>
              <a:tr h="114846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80-20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0.883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27521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990600" y="1333928"/>
            <a:ext cx="861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4. Random </a:t>
            </a:r>
            <a:r>
              <a:rPr lang="en-US" sz="4000" dirty="0">
                <a:solidFill>
                  <a:srgbClr val="7030A0"/>
                </a:solidFill>
                <a:latin typeface="Eras Bold ITC" panose="020B0907030504020204" pitchFamily="34" charset="0"/>
              </a:rPr>
              <a:t>Forest </a:t>
            </a: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Regression :</a:t>
            </a:r>
            <a:endParaRPr lang="en-IN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45000" y="9074729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26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9128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173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191703"/>
              </p:ext>
            </p:extLst>
          </p:nvPr>
        </p:nvGraphicFramePr>
        <p:xfrm>
          <a:off x="3124200" y="2857500"/>
          <a:ext cx="11506200" cy="5943598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2549000317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1440981100"/>
                    </a:ext>
                  </a:extLst>
                </a:gridCol>
                <a:gridCol w="3835400">
                  <a:extLst>
                    <a:ext uri="{9D8B030D-6E8A-4147-A177-3AD203B41FA5}">
                      <a16:colId xmlns:a16="http://schemas.microsoft.com/office/drawing/2014/main" val="3041673180"/>
                    </a:ext>
                  </a:extLst>
                </a:gridCol>
              </a:tblGrid>
              <a:tr h="157385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sq.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199635"/>
                  </a:ext>
                </a:extLst>
              </a:tr>
              <a:tr h="109243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65-35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0.967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7906461"/>
                  </a:ext>
                </a:extLst>
              </a:tr>
              <a:tr h="109243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70-30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0.956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6132937"/>
                  </a:ext>
                </a:extLst>
              </a:tr>
              <a:tr h="109243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75-25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0.962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79121"/>
                  </a:ext>
                </a:extLst>
              </a:tr>
              <a:tr h="109243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80-20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0.999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0.899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27521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33400" y="1104900"/>
            <a:ext cx="10058400" cy="85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5. K </a:t>
            </a:r>
            <a:r>
              <a:rPr lang="en-US" sz="4000" dirty="0">
                <a:solidFill>
                  <a:srgbClr val="7030A0"/>
                </a:solidFill>
                <a:latin typeface="Eras Bold ITC" panose="020B0907030504020204" pitchFamily="34" charset="0"/>
              </a:rPr>
              <a:t>Nearest Neighbors </a:t>
            </a: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Regression :</a:t>
            </a:r>
            <a:endParaRPr lang="en-US" sz="4000" u="sng" dirty="0">
              <a:solidFill>
                <a:srgbClr val="7030A0"/>
              </a:solidFill>
              <a:latin typeface="Canva Sans Bold Itali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92600" y="91059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27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7898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173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685800" y="438920"/>
            <a:ext cx="11152412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6. Adaptive Boost(Ada Boost) Regression :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309185"/>
              </p:ext>
            </p:extLst>
          </p:nvPr>
        </p:nvGraphicFramePr>
        <p:xfrm>
          <a:off x="2209800" y="1784580"/>
          <a:ext cx="13716000" cy="797238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345366">
                  <a:extLst>
                    <a:ext uri="{9D8B030D-6E8A-4147-A177-3AD203B41FA5}">
                      <a16:colId xmlns:a16="http://schemas.microsoft.com/office/drawing/2014/main" val="2101582348"/>
                    </a:ext>
                  </a:extLst>
                </a:gridCol>
                <a:gridCol w="2732049">
                  <a:extLst>
                    <a:ext uri="{9D8B030D-6E8A-4147-A177-3AD203B41FA5}">
                      <a16:colId xmlns:a16="http://schemas.microsoft.com/office/drawing/2014/main" val="482779807"/>
                    </a:ext>
                  </a:extLst>
                </a:gridCol>
                <a:gridCol w="2732049">
                  <a:extLst>
                    <a:ext uri="{9D8B030D-6E8A-4147-A177-3AD203B41FA5}">
                      <a16:colId xmlns:a16="http://schemas.microsoft.com/office/drawing/2014/main" val="1813520537"/>
                    </a:ext>
                  </a:extLst>
                </a:gridCol>
                <a:gridCol w="4906536">
                  <a:extLst>
                    <a:ext uri="{9D8B030D-6E8A-4147-A177-3AD203B41FA5}">
                      <a16:colId xmlns:a16="http://schemas.microsoft.com/office/drawing/2014/main" val="888269811"/>
                    </a:ext>
                  </a:extLst>
                </a:gridCol>
              </a:tblGrid>
              <a:tr h="84245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sq. Value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Error (MAE)</a:t>
                      </a:r>
                      <a:endParaRPr lang="en-IN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964596"/>
                  </a:ext>
                </a:extLst>
              </a:tr>
              <a:tr h="802074"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65-35</a:t>
                      </a:r>
                      <a:endParaRPr lang="en-US" sz="3200" b="0" dirty="0" smtClean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15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0.97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20.82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256002"/>
                  </a:ext>
                </a:extLst>
              </a:tr>
              <a:tr h="854513">
                <a:tc vMerge="1">
                  <a:txBody>
                    <a:bodyPr/>
                    <a:lstStyle/>
                    <a:p>
                      <a:pPr algn="ctr"/>
                      <a:endParaRPr lang="en-US" sz="3200" b="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0.97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20.81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702666"/>
                  </a:ext>
                </a:extLst>
              </a:tr>
              <a:tr h="854513"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70-30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0.97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20.28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610144"/>
                  </a:ext>
                </a:extLst>
              </a:tr>
              <a:tr h="854513">
                <a:tc vMerge="1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0.97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20.87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193497"/>
                  </a:ext>
                </a:extLst>
              </a:tr>
              <a:tr h="854513"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75-25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0.97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20.80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286379"/>
                  </a:ext>
                </a:extLst>
              </a:tr>
              <a:tr h="854513">
                <a:tc vMerge="1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0.97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20.55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0297232"/>
                  </a:ext>
                </a:extLst>
              </a:tr>
              <a:tr h="854513"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80-20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0.97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20.53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697897"/>
                  </a:ext>
                </a:extLst>
              </a:tr>
              <a:tr h="854513">
                <a:tc vMerge="1">
                  <a:txBody>
                    <a:bodyPr/>
                    <a:lstStyle/>
                    <a:p>
                      <a:pPr algn="ctr"/>
                      <a:endParaRPr lang="en-US" sz="3200" b="1" dirty="0" smtClean="0">
                        <a:solidFill>
                          <a:srgbClr val="C00000"/>
                        </a:solidFill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20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0.98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19.73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91931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874836" y="9105900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28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8388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/>
          <p:cNvSpPr/>
          <p:nvPr/>
        </p:nvSpPr>
        <p:spPr>
          <a:xfrm>
            <a:off x="957393" y="363682"/>
            <a:ext cx="7996100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>
                <a:solidFill>
                  <a:srgbClr val="7030A0"/>
                </a:solidFill>
                <a:latin typeface="Eras Bold ITC" panose="020B0907030504020204" pitchFamily="34" charset="0"/>
              </a:rPr>
              <a:t>7</a:t>
            </a: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. Gradient Boost Regression :</a:t>
            </a:r>
            <a:endParaRPr lang="en-US" sz="4000" dirty="0">
              <a:solidFill>
                <a:srgbClr val="7030A0"/>
              </a:solidFill>
              <a:latin typeface="Eras Bold ITC" panose="020B0907030504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80124"/>
              </p:ext>
            </p:extLst>
          </p:nvPr>
        </p:nvGraphicFramePr>
        <p:xfrm>
          <a:off x="2529536" y="1811562"/>
          <a:ext cx="13015264" cy="840743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11628">
                  <a:extLst>
                    <a:ext uri="{9D8B030D-6E8A-4147-A177-3AD203B41FA5}">
                      <a16:colId xmlns:a16="http://schemas.microsoft.com/office/drawing/2014/main" val="1616688923"/>
                    </a:ext>
                  </a:extLst>
                </a:gridCol>
                <a:gridCol w="2513892">
                  <a:extLst>
                    <a:ext uri="{9D8B030D-6E8A-4147-A177-3AD203B41FA5}">
                      <a16:colId xmlns:a16="http://schemas.microsoft.com/office/drawing/2014/main" val="2717608413"/>
                    </a:ext>
                  </a:extLst>
                </a:gridCol>
                <a:gridCol w="2568754">
                  <a:extLst>
                    <a:ext uri="{9D8B030D-6E8A-4147-A177-3AD203B41FA5}">
                      <a16:colId xmlns:a16="http://schemas.microsoft.com/office/drawing/2014/main" val="3844406320"/>
                    </a:ext>
                  </a:extLst>
                </a:gridCol>
                <a:gridCol w="2568754">
                  <a:extLst>
                    <a:ext uri="{9D8B030D-6E8A-4147-A177-3AD203B41FA5}">
                      <a16:colId xmlns:a16="http://schemas.microsoft.com/office/drawing/2014/main" val="4046116860"/>
                    </a:ext>
                  </a:extLst>
                </a:gridCol>
                <a:gridCol w="2752236">
                  <a:extLst>
                    <a:ext uri="{9D8B030D-6E8A-4147-A177-3AD203B41FA5}">
                      <a16:colId xmlns:a16="http://schemas.microsoft.com/office/drawing/2014/main" val="2664799507"/>
                    </a:ext>
                  </a:extLst>
                </a:gridCol>
              </a:tblGrid>
              <a:tr h="1350738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sq.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6279"/>
                  </a:ext>
                </a:extLst>
              </a:tr>
              <a:tr h="707931">
                <a:tc rowSpan="4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65-35</a:t>
                      </a:r>
                      <a:endParaRPr lang="en-US" sz="3200" b="0" dirty="0" smtClean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1000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1.30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903740"/>
                  </a:ext>
                </a:extLst>
              </a:tr>
              <a:tr h="811171">
                <a:tc vMerge="1">
                  <a:txBody>
                    <a:bodyPr/>
                    <a:lstStyle/>
                    <a:p>
                      <a:pPr algn="ctr"/>
                      <a:endParaRPr lang="en-US" sz="3200" b="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1.50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362951"/>
                  </a:ext>
                </a:extLst>
              </a:tr>
              <a:tr h="811171">
                <a:tc vMerge="1">
                  <a:txBody>
                    <a:bodyPr/>
                    <a:lstStyle/>
                    <a:p>
                      <a:pPr algn="ctr"/>
                      <a:endParaRPr lang="en-US" sz="3200" b="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0.96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902641"/>
                  </a:ext>
                </a:extLst>
              </a:tr>
              <a:tr h="813495">
                <a:tc vMerge="1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1.13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426833"/>
                  </a:ext>
                </a:extLst>
              </a:tr>
              <a:tr h="831776">
                <a:tc rowSpan="4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70-30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1.30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25689"/>
                  </a:ext>
                </a:extLst>
              </a:tr>
              <a:tr h="898176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1.51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091718"/>
                  </a:ext>
                </a:extLst>
              </a:tr>
              <a:tr h="898176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0.96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264"/>
                  </a:ext>
                </a:extLst>
              </a:tr>
              <a:tr h="898176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1.16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35274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855136" y="91821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29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822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32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150" y="190500"/>
            <a:ext cx="15735300" cy="982973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31" name="Rectangle 330"/>
          <p:cNvSpPr/>
          <p:nvPr/>
        </p:nvSpPr>
        <p:spPr>
          <a:xfrm>
            <a:off x="9544050" y="1146207"/>
            <a:ext cx="61722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Calisto MT" panose="02040603050505030304" pitchFamily="18" charset="0"/>
              </a:rPr>
              <a:t>1.   </a:t>
            </a:r>
            <a:r>
              <a:rPr lang="en-US" sz="4000" dirty="0" smtClean="0">
                <a:latin typeface="Calisto MT" panose="02040603050505030304" pitchFamily="18" charset="0"/>
              </a:rPr>
              <a:t>Introduction </a:t>
            </a:r>
            <a:r>
              <a:rPr lang="en-US" sz="4000" dirty="0">
                <a:latin typeface="Calisto MT" panose="02040603050505030304" pitchFamily="18" charset="0"/>
              </a:rPr>
              <a:t>to Data </a:t>
            </a:r>
            <a:r>
              <a:rPr lang="en-US" sz="4000" dirty="0" smtClean="0">
                <a:latin typeface="Calisto MT" panose="02040603050505030304" pitchFamily="18" charset="0"/>
              </a:rPr>
              <a:t> &amp;   </a:t>
            </a:r>
          </a:p>
          <a:p>
            <a:r>
              <a:rPr lang="en-US" sz="4000" dirty="0" smtClean="0">
                <a:latin typeface="Calisto MT" panose="02040603050505030304" pitchFamily="18" charset="0"/>
              </a:rPr>
              <a:t>      Defining  Objective.</a:t>
            </a:r>
            <a:endParaRPr lang="en-US" sz="4000" dirty="0">
              <a:latin typeface="Calisto MT" panose="02040603050505030304" pitchFamily="18" charset="0"/>
            </a:endParaRPr>
          </a:p>
          <a:p>
            <a:r>
              <a:rPr lang="en-US" sz="4000" b="1" dirty="0" smtClean="0">
                <a:latin typeface="Calisto MT" panose="02040603050505030304" pitchFamily="18" charset="0"/>
              </a:rPr>
              <a:t>2.   </a:t>
            </a:r>
            <a:r>
              <a:rPr lang="en-US" sz="4000" dirty="0" smtClean="0">
                <a:latin typeface="Calisto MT" panose="02040603050505030304" pitchFamily="18" charset="0"/>
              </a:rPr>
              <a:t>Dataset Overview.</a:t>
            </a:r>
            <a:endParaRPr lang="en-US" sz="4000" dirty="0">
              <a:latin typeface="Calisto MT" panose="02040603050505030304" pitchFamily="18" charset="0"/>
            </a:endParaRPr>
          </a:p>
          <a:p>
            <a:r>
              <a:rPr lang="en-US" sz="4000" b="1" dirty="0" smtClean="0">
                <a:latin typeface="Calisto MT" panose="02040603050505030304" pitchFamily="18" charset="0"/>
              </a:rPr>
              <a:t>3.   </a:t>
            </a:r>
            <a:r>
              <a:rPr lang="en-US" sz="4000" dirty="0" smtClean="0">
                <a:latin typeface="Calisto MT" panose="02040603050505030304" pitchFamily="18" charset="0"/>
              </a:rPr>
              <a:t>Data Pre-processing.</a:t>
            </a:r>
            <a:endParaRPr lang="en-US" sz="4000" dirty="0">
              <a:latin typeface="Calisto MT" panose="02040603050505030304" pitchFamily="18" charset="0"/>
            </a:endParaRPr>
          </a:p>
          <a:p>
            <a:pPr marL="742950" indent="-742950">
              <a:buAutoNum type="arabicPeriod" startAt="4"/>
            </a:pPr>
            <a:r>
              <a:rPr lang="en-US" sz="4000" dirty="0" smtClean="0">
                <a:latin typeface="Calisto MT" panose="02040603050505030304" pitchFamily="18" charset="0"/>
              </a:rPr>
              <a:t>Exploratory </a:t>
            </a:r>
            <a:r>
              <a:rPr lang="en-US" sz="4000" dirty="0">
                <a:latin typeface="Calisto MT" panose="02040603050505030304" pitchFamily="18" charset="0"/>
              </a:rPr>
              <a:t>Data </a:t>
            </a:r>
            <a:r>
              <a:rPr lang="en-US" sz="4000" dirty="0" smtClean="0">
                <a:latin typeface="Calisto MT" panose="02040603050505030304" pitchFamily="18" charset="0"/>
              </a:rPr>
              <a:t>Analysis (EDA).</a:t>
            </a:r>
            <a:endParaRPr lang="en-US" sz="4000" dirty="0">
              <a:latin typeface="Calisto MT" panose="02040603050505030304" pitchFamily="18" charset="0"/>
            </a:endParaRPr>
          </a:p>
          <a:p>
            <a:r>
              <a:rPr lang="en-US" sz="4000" b="1" dirty="0" smtClean="0">
                <a:latin typeface="Calisto MT" panose="02040603050505030304" pitchFamily="18" charset="0"/>
              </a:rPr>
              <a:t>5</a:t>
            </a:r>
            <a:r>
              <a:rPr lang="en-US" sz="4000" dirty="0" smtClean="0">
                <a:latin typeface="Calisto MT" panose="02040603050505030304" pitchFamily="18" charset="0"/>
              </a:rPr>
              <a:t>.   Model Building.</a:t>
            </a:r>
            <a:endParaRPr lang="en-US" sz="4000" dirty="0">
              <a:latin typeface="Calisto MT" panose="02040603050505030304" pitchFamily="18" charset="0"/>
            </a:endParaRPr>
          </a:p>
          <a:p>
            <a:r>
              <a:rPr lang="en-US" sz="4000" b="1" dirty="0" smtClean="0">
                <a:latin typeface="Calisto MT" panose="02040603050505030304" pitchFamily="18" charset="0"/>
              </a:rPr>
              <a:t>6</a:t>
            </a:r>
            <a:r>
              <a:rPr lang="en-US" sz="4000" dirty="0" smtClean="0">
                <a:latin typeface="Calisto MT" panose="02040603050505030304" pitchFamily="18" charset="0"/>
              </a:rPr>
              <a:t>.   Comparative </a:t>
            </a:r>
            <a:r>
              <a:rPr lang="en-US" sz="4000" dirty="0">
                <a:latin typeface="Calisto MT" panose="02040603050505030304" pitchFamily="18" charset="0"/>
              </a:rPr>
              <a:t>Model </a:t>
            </a:r>
            <a:r>
              <a:rPr lang="en-US" sz="4000" dirty="0" smtClean="0">
                <a:latin typeface="Calisto MT" panose="02040603050505030304" pitchFamily="18" charset="0"/>
              </a:rPr>
              <a:t>      </a:t>
            </a:r>
          </a:p>
          <a:p>
            <a:r>
              <a:rPr lang="en-US" sz="4000" dirty="0">
                <a:latin typeface="Calisto MT" panose="02040603050505030304" pitchFamily="18" charset="0"/>
              </a:rPr>
              <a:t> </a:t>
            </a:r>
            <a:r>
              <a:rPr lang="en-US" sz="4000" dirty="0" smtClean="0">
                <a:latin typeface="Calisto MT" panose="02040603050505030304" pitchFamily="18" charset="0"/>
              </a:rPr>
              <a:t>     Evaluation.</a:t>
            </a:r>
            <a:endParaRPr lang="en-US" sz="4000" dirty="0">
              <a:latin typeface="Calisto MT" panose="02040603050505030304" pitchFamily="18" charset="0"/>
            </a:endParaRPr>
          </a:p>
          <a:p>
            <a:r>
              <a:rPr lang="en-US" sz="4000" b="1" dirty="0" smtClean="0">
                <a:latin typeface="Calisto MT" panose="02040603050505030304" pitchFamily="18" charset="0"/>
              </a:rPr>
              <a:t>7.   </a:t>
            </a:r>
            <a:r>
              <a:rPr lang="en-US" sz="4000" dirty="0" smtClean="0">
                <a:latin typeface="Calisto MT" panose="02040603050505030304" pitchFamily="18" charset="0"/>
              </a:rPr>
              <a:t>Conclusion </a:t>
            </a:r>
            <a:r>
              <a:rPr lang="en-US" sz="4000" dirty="0">
                <a:latin typeface="Calisto MT" panose="02040603050505030304" pitchFamily="18" charset="0"/>
              </a:rPr>
              <a:t>&amp; </a:t>
            </a:r>
            <a:endParaRPr lang="en-US" sz="4000" dirty="0" smtClean="0">
              <a:latin typeface="Calisto MT" panose="02040603050505030304" pitchFamily="18" charset="0"/>
            </a:endParaRPr>
          </a:p>
          <a:p>
            <a:r>
              <a:rPr lang="en-US" sz="4000" dirty="0">
                <a:latin typeface="Calisto MT" panose="02040603050505030304" pitchFamily="18" charset="0"/>
              </a:rPr>
              <a:t> </a:t>
            </a:r>
            <a:r>
              <a:rPr lang="en-US" sz="4000" dirty="0" smtClean="0">
                <a:latin typeface="Calisto MT" panose="02040603050505030304" pitchFamily="18" charset="0"/>
              </a:rPr>
              <a:t>     Recommendations.</a:t>
            </a:r>
            <a:endParaRPr lang="en-US" sz="4000" dirty="0">
              <a:latin typeface="Calisto MT" panose="02040603050505030304" pitchFamily="18" charset="0"/>
            </a:endParaRPr>
          </a:p>
          <a:p>
            <a:r>
              <a:rPr lang="en-US" sz="4000" b="1" dirty="0" smtClean="0">
                <a:latin typeface="Calisto MT" panose="02040603050505030304" pitchFamily="18" charset="0"/>
              </a:rPr>
              <a:t>8</a:t>
            </a:r>
            <a:r>
              <a:rPr lang="en-US" sz="4000" dirty="0" smtClean="0">
                <a:latin typeface="Calisto MT" panose="02040603050505030304" pitchFamily="18" charset="0"/>
              </a:rPr>
              <a:t>.   Appendix</a:t>
            </a:r>
            <a:r>
              <a:rPr lang="en-US" sz="4000" dirty="0" smtClean="0">
                <a:latin typeface="Goudy Old Style" panose="02020502050305020303" pitchFamily="18" charset="0"/>
              </a:rPr>
              <a:t>.</a:t>
            </a:r>
            <a:endParaRPr lang="en-IN" sz="4000" dirty="0">
              <a:latin typeface="Goudy Old Style" panose="02020502050305020303" pitchFamily="18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2819400" y="3695700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</a:t>
            </a:r>
            <a:r>
              <a:rPr lang="en-US" sz="600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AGENDA </a:t>
            </a:r>
          </a:p>
          <a:p>
            <a:r>
              <a:rPr lang="en-US" sz="600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OVERVIEW</a:t>
            </a:r>
            <a:endParaRPr lang="en-US" sz="600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03436" y="9332497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03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1097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055821"/>
              </p:ext>
            </p:extLst>
          </p:nvPr>
        </p:nvGraphicFramePr>
        <p:xfrm>
          <a:off x="2286000" y="1046077"/>
          <a:ext cx="13228928" cy="873309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481090">
                  <a:extLst>
                    <a:ext uri="{9D8B030D-6E8A-4147-A177-3AD203B41FA5}">
                      <a16:colId xmlns:a16="http://schemas.microsoft.com/office/drawing/2014/main" val="165189656"/>
                    </a:ext>
                  </a:extLst>
                </a:gridCol>
                <a:gridCol w="2602119">
                  <a:extLst>
                    <a:ext uri="{9D8B030D-6E8A-4147-A177-3AD203B41FA5}">
                      <a16:colId xmlns:a16="http://schemas.microsoft.com/office/drawing/2014/main" val="943783136"/>
                    </a:ext>
                  </a:extLst>
                </a:gridCol>
                <a:gridCol w="2723147">
                  <a:extLst>
                    <a:ext uri="{9D8B030D-6E8A-4147-A177-3AD203B41FA5}">
                      <a16:colId xmlns:a16="http://schemas.microsoft.com/office/drawing/2014/main" val="1598920948"/>
                    </a:ext>
                  </a:extLst>
                </a:gridCol>
                <a:gridCol w="2723147">
                  <a:extLst>
                    <a:ext uri="{9D8B030D-6E8A-4147-A177-3AD203B41FA5}">
                      <a16:colId xmlns:a16="http://schemas.microsoft.com/office/drawing/2014/main" val="4218674431"/>
                    </a:ext>
                  </a:extLst>
                </a:gridCol>
                <a:gridCol w="2699425">
                  <a:extLst>
                    <a:ext uri="{9D8B030D-6E8A-4147-A177-3AD203B41FA5}">
                      <a16:colId xmlns:a16="http://schemas.microsoft.com/office/drawing/2014/main" val="3591021615"/>
                    </a:ext>
                  </a:extLst>
                </a:gridCol>
              </a:tblGrid>
              <a:tr h="1147242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sq.</a:t>
                      </a:r>
                      <a:r>
                        <a:rPr lang="en-US" sz="36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064543"/>
                  </a:ext>
                </a:extLst>
              </a:tr>
              <a:tr h="742495">
                <a:tc rowSpan="4">
                  <a:txBody>
                    <a:bodyPr/>
                    <a:lstStyle/>
                    <a:p>
                      <a:pPr algn="ctr"/>
                      <a:endParaRPr lang="en-US" sz="36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6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latin typeface="Century Gothic" panose="020B0502020202020204" pitchFamily="34" charset="0"/>
                        </a:rPr>
                        <a:t>75-25</a:t>
                      </a:r>
                      <a:endParaRPr lang="en-US" sz="3600" b="0" dirty="0" smtClean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1000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1.34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510049"/>
                  </a:ext>
                </a:extLst>
              </a:tr>
              <a:tr h="850776">
                <a:tc vMerge="1">
                  <a:txBody>
                    <a:bodyPr/>
                    <a:lstStyle/>
                    <a:p>
                      <a:pPr algn="ctr"/>
                      <a:endParaRPr lang="en-US" sz="3200" b="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1.56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790661"/>
                  </a:ext>
                </a:extLst>
              </a:tr>
              <a:tr h="850776">
                <a:tc vMerge="1">
                  <a:txBody>
                    <a:bodyPr/>
                    <a:lstStyle/>
                    <a:p>
                      <a:pPr algn="ctr"/>
                      <a:endParaRPr lang="en-US" sz="3200" b="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0.97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582814"/>
                  </a:ext>
                </a:extLst>
              </a:tr>
              <a:tr h="853213">
                <a:tc vMerge="1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1.21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681585"/>
                  </a:ext>
                </a:extLst>
              </a:tr>
              <a:tr h="872387">
                <a:tc rowSpan="4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200" b="1" dirty="0" smtClean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80-20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1.31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636393"/>
                  </a:ext>
                </a:extLst>
              </a:tr>
              <a:tr h="942029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1.52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635863"/>
                  </a:ext>
                </a:extLst>
              </a:tr>
              <a:tr h="942029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2000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0.95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837008"/>
                  </a:ext>
                </a:extLst>
              </a:tr>
              <a:tr h="942029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1.13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08978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764000" y="895350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30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104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/>
          <p:cNvSpPr/>
          <p:nvPr/>
        </p:nvSpPr>
        <p:spPr>
          <a:xfrm>
            <a:off x="609600" y="286926"/>
            <a:ext cx="11570796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>
                <a:solidFill>
                  <a:srgbClr val="7030A0"/>
                </a:solidFill>
                <a:latin typeface="Eras Bold ITC" panose="020B0907030504020204" pitchFamily="34" charset="0"/>
              </a:rPr>
              <a:t>8</a:t>
            </a: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. Extreme Gradient (XG) </a:t>
            </a:r>
            <a:r>
              <a:rPr lang="en-US" sz="4000" dirty="0">
                <a:solidFill>
                  <a:srgbClr val="7030A0"/>
                </a:solidFill>
                <a:latin typeface="Eras Bold ITC" panose="020B0907030504020204" pitchFamily="34" charset="0"/>
              </a:rPr>
              <a:t>Boost </a:t>
            </a: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Regression :</a:t>
            </a:r>
            <a:endParaRPr lang="en-US" sz="4000" u="sng" dirty="0">
              <a:solidFill>
                <a:srgbClr val="7030A0"/>
              </a:solidFill>
              <a:latin typeface="Canva Sans Bold Itali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237176"/>
              </p:ext>
            </p:extLst>
          </p:nvPr>
        </p:nvGraphicFramePr>
        <p:xfrm>
          <a:off x="1981200" y="1225645"/>
          <a:ext cx="13868400" cy="860960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532490">
                  <a:extLst>
                    <a:ext uri="{9D8B030D-6E8A-4147-A177-3AD203B41FA5}">
                      <a16:colId xmlns:a16="http://schemas.microsoft.com/office/drawing/2014/main" val="2915847200"/>
                    </a:ext>
                  </a:extLst>
                </a:gridCol>
                <a:gridCol w="2592788">
                  <a:extLst>
                    <a:ext uri="{9D8B030D-6E8A-4147-A177-3AD203B41FA5}">
                      <a16:colId xmlns:a16="http://schemas.microsoft.com/office/drawing/2014/main" val="494760527"/>
                    </a:ext>
                  </a:extLst>
                </a:gridCol>
                <a:gridCol w="2954572">
                  <a:extLst>
                    <a:ext uri="{9D8B030D-6E8A-4147-A177-3AD203B41FA5}">
                      <a16:colId xmlns:a16="http://schemas.microsoft.com/office/drawing/2014/main" val="907144760"/>
                    </a:ext>
                  </a:extLst>
                </a:gridCol>
                <a:gridCol w="2954572">
                  <a:extLst>
                    <a:ext uri="{9D8B030D-6E8A-4147-A177-3AD203B41FA5}">
                      <a16:colId xmlns:a16="http://schemas.microsoft.com/office/drawing/2014/main" val="2991452141"/>
                    </a:ext>
                  </a:extLst>
                </a:gridCol>
                <a:gridCol w="2833978">
                  <a:extLst>
                    <a:ext uri="{9D8B030D-6E8A-4147-A177-3AD203B41FA5}">
                      <a16:colId xmlns:a16="http://schemas.microsoft.com/office/drawing/2014/main" val="2893685574"/>
                    </a:ext>
                  </a:extLst>
                </a:gridCol>
              </a:tblGrid>
              <a:tr h="1219847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36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sq. Value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023585"/>
                  </a:ext>
                </a:extLst>
              </a:tr>
              <a:tr h="729389">
                <a:tc rowSpan="4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65-35</a:t>
                      </a:r>
                      <a:endParaRPr lang="en-US" sz="3200" b="0" dirty="0" smtClean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1000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1.38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201390"/>
                  </a:ext>
                </a:extLst>
              </a:tr>
              <a:tr h="835758">
                <a:tc vMerge="1">
                  <a:txBody>
                    <a:bodyPr/>
                    <a:lstStyle/>
                    <a:p>
                      <a:pPr algn="ctr"/>
                      <a:endParaRPr lang="en-US" sz="3200" b="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1.40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590300"/>
                  </a:ext>
                </a:extLst>
              </a:tr>
              <a:tr h="835758">
                <a:tc vMerge="1">
                  <a:txBody>
                    <a:bodyPr/>
                    <a:lstStyle/>
                    <a:p>
                      <a:pPr algn="ctr"/>
                      <a:endParaRPr lang="en-US" sz="3200" b="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1.36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857508"/>
                  </a:ext>
                </a:extLst>
              </a:tr>
              <a:tr h="838152">
                <a:tc vMerge="1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1.34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674601"/>
                  </a:ext>
                </a:extLst>
              </a:tr>
              <a:tr h="856988">
                <a:tc rowSpan="4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70-30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1.38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728589"/>
                  </a:ext>
                </a:extLst>
              </a:tr>
              <a:tr h="925400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1.34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73682"/>
                  </a:ext>
                </a:extLst>
              </a:tr>
              <a:tr h="925400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1.35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429384"/>
                  </a:ext>
                </a:extLst>
              </a:tr>
              <a:tr h="925400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1.28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55582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840199" y="9105900"/>
            <a:ext cx="1295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31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731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20955"/>
              </p:ext>
            </p:extLst>
          </p:nvPr>
        </p:nvGraphicFramePr>
        <p:xfrm>
          <a:off x="2209800" y="1078794"/>
          <a:ext cx="13754100" cy="882684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1616688923"/>
                    </a:ext>
                  </a:extLst>
                </a:gridCol>
                <a:gridCol w="2750820">
                  <a:extLst>
                    <a:ext uri="{9D8B030D-6E8A-4147-A177-3AD203B41FA5}">
                      <a16:colId xmlns:a16="http://schemas.microsoft.com/office/drawing/2014/main" val="2717608413"/>
                    </a:ext>
                  </a:extLst>
                </a:gridCol>
                <a:gridCol w="2750820">
                  <a:extLst>
                    <a:ext uri="{9D8B030D-6E8A-4147-A177-3AD203B41FA5}">
                      <a16:colId xmlns:a16="http://schemas.microsoft.com/office/drawing/2014/main" val="3844406320"/>
                    </a:ext>
                  </a:extLst>
                </a:gridCol>
                <a:gridCol w="2750820">
                  <a:extLst>
                    <a:ext uri="{9D8B030D-6E8A-4147-A177-3AD203B41FA5}">
                      <a16:colId xmlns:a16="http://schemas.microsoft.com/office/drawing/2014/main" val="2840009648"/>
                    </a:ext>
                  </a:extLst>
                </a:gridCol>
                <a:gridCol w="2750820">
                  <a:extLst>
                    <a:ext uri="{9D8B030D-6E8A-4147-A177-3AD203B41FA5}">
                      <a16:colId xmlns:a16="http://schemas.microsoft.com/office/drawing/2014/main" val="2664799507"/>
                    </a:ext>
                  </a:extLst>
                </a:gridCol>
              </a:tblGrid>
              <a:tr h="1162615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n_estimators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36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sq. Value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6279"/>
                  </a:ext>
                </a:extLst>
              </a:tr>
              <a:tr h="752445">
                <a:tc rowSpan="4">
                  <a:txBody>
                    <a:bodyPr/>
                    <a:lstStyle/>
                    <a:p>
                      <a:pPr algn="ctr"/>
                      <a:endParaRPr lang="en-US" sz="36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6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dirty="0" smtClean="0">
                          <a:latin typeface="Century Gothic" panose="020B0502020202020204" pitchFamily="34" charset="0"/>
                        </a:rPr>
                        <a:t>75-25</a:t>
                      </a:r>
                      <a:endParaRPr lang="en-US" sz="3600" b="0" dirty="0" smtClean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1000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1.35</a:t>
                      </a:r>
                      <a:endParaRPr lang="en-IN" sz="3200" b="0" dirty="0">
                        <a:latin typeface="Century Gothic" panose="020B0502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903740"/>
                  </a:ext>
                </a:extLst>
              </a:tr>
              <a:tr h="862177">
                <a:tc vMerge="1">
                  <a:txBody>
                    <a:bodyPr/>
                    <a:lstStyle/>
                    <a:p>
                      <a:pPr algn="ctr"/>
                      <a:endParaRPr lang="en-US" sz="3200" b="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1.40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2362951"/>
                  </a:ext>
                </a:extLst>
              </a:tr>
              <a:tr h="862177">
                <a:tc vMerge="1">
                  <a:txBody>
                    <a:bodyPr/>
                    <a:lstStyle/>
                    <a:p>
                      <a:pPr algn="ctr"/>
                      <a:endParaRPr lang="en-US" sz="3200" b="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2000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1.33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902641"/>
                  </a:ext>
                </a:extLst>
              </a:tr>
              <a:tr h="864647">
                <a:tc vMerge="1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1.33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426833"/>
                  </a:ext>
                </a:extLst>
              </a:tr>
              <a:tr h="884077">
                <a:tc rowSpan="4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80-20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1000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1.30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25689"/>
                  </a:ext>
                </a:extLst>
              </a:tr>
              <a:tr h="954653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1.31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091718"/>
                  </a:ext>
                </a:extLst>
              </a:tr>
              <a:tr h="954653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200" dirty="0" smtClean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2000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0.1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Century Gothic" panose="020B0502020202020204" pitchFamily="34" charset="0"/>
                        </a:rPr>
                        <a:t>1.27</a:t>
                      </a:r>
                      <a:endParaRPr lang="en-IN" sz="32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0264"/>
                  </a:ext>
                </a:extLst>
              </a:tr>
              <a:tr h="954653">
                <a:tc vMerge="1">
                  <a:txBody>
                    <a:bodyPr/>
                    <a:lstStyle/>
                    <a:p>
                      <a:pPr algn="ctr"/>
                      <a:endParaRPr lang="en-IN" sz="320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200" b="0" dirty="0">
                        <a:latin typeface="Bookman Old Style" panose="0205060405050502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0.05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0.99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1.25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35274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068800" y="918210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32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140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1"/>
            <a:ext cx="18315709" cy="10342418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Rectangle 3"/>
          <p:cNvSpPr/>
          <p:nvPr/>
        </p:nvSpPr>
        <p:spPr>
          <a:xfrm>
            <a:off x="762000" y="169200"/>
            <a:ext cx="5238934" cy="858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 smtClean="0">
                <a:solidFill>
                  <a:srgbClr val="7030A0"/>
                </a:solidFill>
                <a:latin typeface="Eras Bold ITC" panose="020B0907030504020204" pitchFamily="34" charset="0"/>
              </a:rPr>
              <a:t>9. Neural Network :</a:t>
            </a:r>
            <a:endParaRPr lang="en-US" sz="4000" dirty="0">
              <a:solidFill>
                <a:srgbClr val="7030A0"/>
              </a:solidFill>
              <a:latin typeface="Canva Sans Bold Italics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37"/>
              </p:ext>
            </p:extLst>
          </p:nvPr>
        </p:nvGraphicFramePr>
        <p:xfrm>
          <a:off x="2005444" y="1196904"/>
          <a:ext cx="14249400" cy="831186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849880">
                  <a:extLst>
                    <a:ext uri="{9D8B030D-6E8A-4147-A177-3AD203B41FA5}">
                      <a16:colId xmlns:a16="http://schemas.microsoft.com/office/drawing/2014/main" val="2855441502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2405375005"/>
                    </a:ext>
                  </a:extLst>
                </a:gridCol>
                <a:gridCol w="2849880">
                  <a:extLst>
                    <a:ext uri="{9D8B030D-6E8A-4147-A177-3AD203B41FA5}">
                      <a16:colId xmlns:a16="http://schemas.microsoft.com/office/drawing/2014/main" val="3270828815"/>
                    </a:ext>
                  </a:extLst>
                </a:gridCol>
                <a:gridCol w="2617729">
                  <a:extLst>
                    <a:ext uri="{9D8B030D-6E8A-4147-A177-3AD203B41FA5}">
                      <a16:colId xmlns:a16="http://schemas.microsoft.com/office/drawing/2014/main" val="3802157016"/>
                    </a:ext>
                  </a:extLst>
                </a:gridCol>
                <a:gridCol w="3082031">
                  <a:extLst>
                    <a:ext uri="{9D8B030D-6E8A-4147-A177-3AD203B41FA5}">
                      <a16:colId xmlns:a16="http://schemas.microsoft.com/office/drawing/2014/main" val="535435945"/>
                    </a:ext>
                  </a:extLst>
                </a:gridCol>
              </a:tblGrid>
              <a:tr h="167040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051059"/>
                  </a:ext>
                </a:extLst>
              </a:tr>
              <a:tr h="821813">
                <a:tc rowSpan="4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65-35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64-32-1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Adam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0.019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712655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0.010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182427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27-20-1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Adam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0.476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824624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0.004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413761"/>
                  </a:ext>
                </a:extLst>
              </a:tr>
              <a:tr h="821813">
                <a:tc rowSpan="4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70-30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64-32-1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Adam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0.041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822733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0.007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988706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27-20-1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Adam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0.033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492219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0.012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92669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68800" y="9178134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33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944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1"/>
            <a:ext cx="18315709" cy="10342418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03966"/>
              </p:ext>
            </p:extLst>
          </p:nvPr>
        </p:nvGraphicFramePr>
        <p:xfrm>
          <a:off x="1891144" y="1104900"/>
          <a:ext cx="14478000" cy="831186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382761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140961293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274297263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237214617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75082772"/>
                    </a:ext>
                  </a:extLst>
                </a:gridCol>
              </a:tblGrid>
              <a:tr h="167040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US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    Error(MAE)</a:t>
                      </a:r>
                      <a:endParaRPr lang="en-IN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024427"/>
                  </a:ext>
                </a:extLst>
              </a:tr>
              <a:tr h="821813">
                <a:tc rowSpan="4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75-25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64-32-1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Adam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0.027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520218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0.230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607603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27-20-1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Adam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0.016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417511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0.044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787505"/>
                  </a:ext>
                </a:extLst>
              </a:tr>
              <a:tr h="821813">
                <a:tc rowSpan="4">
                  <a:txBody>
                    <a:bodyPr/>
                    <a:lstStyle/>
                    <a:p>
                      <a:pPr algn="ctr"/>
                      <a:endParaRPr lang="en-US" sz="3600" b="1" dirty="0" smtClean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sz="3600" b="1" dirty="0" smtClean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80-20</a:t>
                      </a:r>
                      <a:endParaRPr lang="en-IN" sz="36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1" dirty="0" smtClean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64-32-1</a:t>
                      </a:r>
                      <a:endParaRPr lang="en-IN" sz="36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1" dirty="0" smtClean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Adam</a:t>
                      </a:r>
                      <a:endParaRPr lang="en-IN" sz="36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50</a:t>
                      </a:r>
                      <a:endParaRPr lang="en-IN" sz="36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0.002</a:t>
                      </a:r>
                      <a:endParaRPr lang="en-IN" sz="36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29644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0.098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115431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27-20-1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en-US" sz="3600" b="0" dirty="0" smtClean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Adam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50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0.015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615696"/>
                  </a:ext>
                </a:extLst>
              </a:tr>
              <a:tr h="821813"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100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0.014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45071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916400" y="93345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34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911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1"/>
            <a:ext cx="18315709" cy="10342418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028700"/>
            <a:ext cx="7678881" cy="61208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82197"/>
              </p:ext>
            </p:extLst>
          </p:nvPr>
        </p:nvGraphicFramePr>
        <p:xfrm>
          <a:off x="9829800" y="2552700"/>
          <a:ext cx="7772400" cy="55372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82416616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870309078"/>
                    </a:ext>
                  </a:extLst>
                </a:gridCol>
              </a:tblGrid>
              <a:tr h="1087120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Train-Test</a:t>
                      </a:r>
                      <a:r>
                        <a:rPr lang="en-US" sz="36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Ratio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80-20</a:t>
                      </a:r>
                      <a:endParaRPr lang="en-IN" sz="3600" b="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529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latin typeface="Century Gothic" panose="020B0502020202020204" pitchFamily="34" charset="0"/>
                        </a:rPr>
                        <a:t>64-32-1</a:t>
                      </a:r>
                      <a:endParaRPr lang="en-IN" sz="36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799386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Optimizer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latin typeface="Century Gothic" panose="020B0502020202020204" pitchFamily="34" charset="0"/>
                        </a:rPr>
                        <a:t>Adam</a:t>
                      </a:r>
                      <a:endParaRPr lang="en-IN" sz="36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438477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latin typeface="Century Gothic" panose="020B0502020202020204" pitchFamily="34" charset="0"/>
                        </a:rPr>
                        <a:t>50</a:t>
                      </a:r>
                      <a:endParaRPr lang="en-IN" sz="36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360082"/>
                  </a:ext>
                </a:extLst>
              </a:tr>
              <a:tr h="1087120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Absolute Error</a:t>
                      </a:r>
                      <a:r>
                        <a:rPr lang="en-US" sz="36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(MAE)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latin typeface="Century Gothic" panose="020B0502020202020204" pitchFamily="34" charset="0"/>
                        </a:rPr>
                        <a:t>0.002</a:t>
                      </a:r>
                      <a:endParaRPr lang="en-IN" sz="3600" b="0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66128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763999" y="91059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35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1800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8364200" cy="104013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533400" y="405891"/>
            <a:ext cx="1226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Berlin Sans FB Demi" panose="020E0802020502020306" pitchFamily="34" charset="0"/>
              </a:rPr>
              <a:t>Comparative Model Evaluation :</a:t>
            </a:r>
            <a:endParaRPr lang="en-IN" sz="4400" dirty="0">
              <a:latin typeface="Berlin Sans FB Demi" panose="020E0802020502020306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960229"/>
              </p:ext>
            </p:extLst>
          </p:nvPr>
        </p:nvGraphicFramePr>
        <p:xfrm>
          <a:off x="3124201" y="1480799"/>
          <a:ext cx="12115800" cy="8147187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7924799">
                  <a:extLst>
                    <a:ext uri="{9D8B030D-6E8A-4147-A177-3AD203B41FA5}">
                      <a16:colId xmlns:a16="http://schemas.microsoft.com/office/drawing/2014/main" val="3911496520"/>
                    </a:ext>
                  </a:extLst>
                </a:gridCol>
                <a:gridCol w="4191001">
                  <a:extLst>
                    <a:ext uri="{9D8B030D-6E8A-4147-A177-3AD203B41FA5}">
                      <a16:colId xmlns:a16="http://schemas.microsoft.com/office/drawing/2014/main" val="795981403"/>
                    </a:ext>
                  </a:extLst>
                </a:gridCol>
              </a:tblGrid>
              <a:tr h="91070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4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(80-20)</a:t>
                      </a:r>
                      <a:endParaRPr lang="en-IN" sz="4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7846302"/>
                  </a:ext>
                </a:extLst>
              </a:tr>
              <a:tr h="753476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Decision Tree Regression</a:t>
                      </a:r>
                      <a:endParaRPr lang="en-IN" sz="3200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 2.165</a:t>
                      </a:r>
                      <a:endParaRPr lang="en-IN" sz="32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6547731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</a:t>
                      </a:r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Linear Regression</a:t>
                      </a:r>
                      <a:endParaRPr lang="en-IN" sz="3200" b="1" dirty="0">
                        <a:solidFill>
                          <a:srgbClr val="FF6699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rgbClr val="FF6699"/>
                          </a:solidFill>
                          <a:latin typeface="Century Gothic" panose="020B0502020202020204" pitchFamily="34" charset="0"/>
                        </a:rPr>
                        <a:t>  4.692e-14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29478630"/>
                  </a:ext>
                </a:extLst>
              </a:tr>
              <a:tr h="708889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Support vector Machine Regression</a:t>
                      </a:r>
                      <a:endParaRPr lang="en-IN" sz="3200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 0.077782</a:t>
                      </a:r>
                      <a:endParaRPr lang="en-IN" sz="3200" b="1" dirty="0" smtClean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673073802"/>
                  </a:ext>
                </a:extLst>
              </a:tr>
              <a:tr h="885765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Random Forest Regression</a:t>
                      </a:r>
                      <a:endParaRPr lang="en-IN" sz="3200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 0.883</a:t>
                      </a:r>
                      <a:endParaRPr lang="en-IN" sz="3200" b="1" dirty="0" smtClean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314284641"/>
                  </a:ext>
                </a:extLst>
              </a:tr>
              <a:tr h="885765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K Nearest Neighbors Regression</a:t>
                      </a:r>
                      <a:endParaRPr lang="en-IN" sz="3200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 0.899</a:t>
                      </a:r>
                      <a:endParaRPr lang="en-IN" sz="3200" b="1" dirty="0" smtClean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12020028"/>
                  </a:ext>
                </a:extLst>
              </a:tr>
              <a:tr h="885765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Ada Boost Regression</a:t>
                      </a:r>
                      <a:endParaRPr lang="en-IN" sz="3200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 19.73</a:t>
                      </a:r>
                      <a:endParaRPr lang="en-IN" sz="3200" b="1" dirty="0" smtClean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61666155"/>
                  </a:ext>
                </a:extLst>
              </a:tr>
              <a:tr h="885765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XG Boost Regression</a:t>
                      </a:r>
                      <a:endParaRPr lang="en-IN" sz="3200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 1.25</a:t>
                      </a:r>
                      <a:endParaRPr lang="en-IN" sz="3200" b="1" dirty="0" smtClean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462414112"/>
                  </a:ext>
                </a:extLst>
              </a:tr>
              <a:tr h="885765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Gradient Boost Regression</a:t>
                      </a:r>
                      <a:endParaRPr lang="en-IN" sz="3200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 0.95</a:t>
                      </a:r>
                      <a:endParaRPr lang="en-IN" sz="3200" b="1" dirty="0" smtClean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86178504"/>
                  </a:ext>
                </a:extLst>
              </a:tr>
              <a:tr h="659490"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Neural Network</a:t>
                      </a:r>
                      <a:endParaRPr lang="en-IN" sz="3200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>
                          <a:latin typeface="Century Gothic" panose="020B0502020202020204" pitchFamily="34" charset="0"/>
                        </a:rPr>
                        <a:t>  0.002</a:t>
                      </a:r>
                      <a:endParaRPr lang="en-IN" sz="3200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1477738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812491" y="9183639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36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766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45" y="0"/>
            <a:ext cx="184404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762000" y="770589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000" b="1" i="1" dirty="0" smtClean="0">
                <a:ln/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Conclusion :</a:t>
            </a:r>
            <a:endParaRPr lang="en-IN" sz="6000" b="1" i="1" dirty="0">
              <a:ln/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2435838"/>
            <a:ext cx="15544800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Book Antiqua" panose="02040602050305030304" pitchFamily="18" charset="0"/>
              </a:rPr>
              <a:t>After conducting a thorough analysis and implementing various </a:t>
            </a:r>
            <a:r>
              <a:rPr lang="en-US" sz="3200" dirty="0" smtClean="0">
                <a:latin typeface="Book Antiqua" panose="02040602050305030304" pitchFamily="18" charset="0"/>
              </a:rPr>
              <a:t> ML algorithms,</a:t>
            </a:r>
            <a:r>
              <a:rPr lang="en-US" sz="3200" dirty="0">
                <a:latin typeface="Book Antiqua" panose="02040602050305030304" pitchFamily="18" charset="0"/>
              </a:rPr>
              <a:t> </a:t>
            </a:r>
            <a:r>
              <a:rPr lang="en-US" sz="3200" dirty="0" smtClean="0">
                <a:latin typeface="Book Antiqua" panose="02040602050305030304" pitchFamily="18" charset="0"/>
              </a:rPr>
              <a:t>our </a:t>
            </a:r>
            <a:r>
              <a:rPr lang="en-US" sz="3200" dirty="0">
                <a:latin typeface="Book Antiqua" panose="02040602050305030304" pitchFamily="18" charset="0"/>
              </a:rPr>
              <a:t>efforts led us to discover that the </a:t>
            </a:r>
            <a:r>
              <a:rPr lang="en-US" sz="36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Linear Regression </a:t>
            </a:r>
            <a:r>
              <a:rPr lang="en-US" sz="36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algorithm </a:t>
            </a:r>
            <a:r>
              <a:rPr lang="en-US" sz="3200" dirty="0" smtClean="0">
                <a:latin typeface="Book Antiqua" panose="02040602050305030304" pitchFamily="18" charset="0"/>
              </a:rPr>
              <a:t>gave the best results.</a:t>
            </a:r>
            <a:r>
              <a:rPr lang="en-US" dirty="0">
                <a:latin typeface="Book Antiqua" panose="02040602050305030304" pitchFamily="18" charset="0"/>
              </a:rPr>
              <a:t> </a:t>
            </a:r>
            <a:r>
              <a:rPr lang="en-US" sz="3200" dirty="0">
                <a:latin typeface="Book Antiqua" panose="02040602050305030304" pitchFamily="18" charset="0"/>
              </a:rPr>
              <a:t>I</a:t>
            </a:r>
            <a:r>
              <a:rPr lang="en-US" sz="3200" dirty="0" smtClean="0">
                <a:latin typeface="Book Antiqua" panose="02040602050305030304" pitchFamily="18" charset="0"/>
              </a:rPr>
              <a:t>n </a:t>
            </a:r>
            <a:r>
              <a:rPr lang="en-US" sz="3200" dirty="0">
                <a:latin typeface="Book Antiqua" panose="02040602050305030304" pitchFamily="18" charset="0"/>
              </a:rPr>
              <a:t>the context of an </a:t>
            </a:r>
            <a:r>
              <a:rPr lang="en-US" sz="36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80-20</a:t>
            </a:r>
            <a:r>
              <a:rPr lang="en-US" sz="32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3200" dirty="0">
                <a:latin typeface="Book Antiqua" panose="02040602050305030304" pitchFamily="18" charset="0"/>
              </a:rPr>
              <a:t>train-test ratio, this model </a:t>
            </a:r>
            <a:r>
              <a:rPr lang="en-US" sz="3200" dirty="0" smtClean="0">
                <a:latin typeface="Book Antiqua" panose="02040602050305030304" pitchFamily="18" charset="0"/>
              </a:rPr>
              <a:t>achieved </a:t>
            </a:r>
            <a:r>
              <a:rPr lang="en-US" sz="3200" dirty="0">
                <a:latin typeface="Book Antiqua" panose="02040602050305030304" pitchFamily="18" charset="0"/>
              </a:rPr>
              <a:t>a </a:t>
            </a:r>
            <a:r>
              <a:rPr lang="en-US" sz="36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Mean Absolute Error (MAE) of 4.692e-14 </a:t>
            </a:r>
            <a:r>
              <a:rPr lang="en-US" sz="3200" dirty="0">
                <a:latin typeface="Book Antiqua" panose="02040602050305030304" pitchFamily="18" charset="0"/>
              </a:rPr>
              <a:t>which is the least error value among all the other errors</a:t>
            </a:r>
            <a:r>
              <a:rPr lang="en-US" sz="3200" dirty="0" smtClean="0"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latin typeface="Book Antiqua" panose="02040602050305030304" pitchFamily="18" charset="0"/>
              </a:rPr>
              <a:t> </a:t>
            </a:r>
            <a:r>
              <a:rPr lang="en-US" sz="3200" dirty="0">
                <a:latin typeface="Book Antiqua" panose="02040602050305030304" pitchFamily="18" charset="0"/>
              </a:rPr>
              <a:t>Additionally, the </a:t>
            </a:r>
            <a:r>
              <a:rPr lang="en-US" sz="3200" b="1" i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R</a:t>
            </a:r>
            <a:r>
              <a:rPr lang="en-US" sz="32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square value </a:t>
            </a:r>
            <a:r>
              <a:rPr lang="en-US" sz="32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of 1</a:t>
            </a:r>
            <a:r>
              <a:rPr lang="en-US" sz="3200" dirty="0">
                <a:solidFill>
                  <a:srgbClr val="990033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>
                <a:latin typeface="Book Antiqua" panose="02040602050305030304" pitchFamily="18" charset="0"/>
              </a:rPr>
              <a:t>suggests that the model perfectly predicts the dependent </a:t>
            </a:r>
            <a:r>
              <a:rPr lang="en-US" sz="3200" dirty="0" smtClean="0">
                <a:latin typeface="Book Antiqua" panose="02040602050305030304" pitchFamily="18" charset="0"/>
              </a:rPr>
              <a:t>variable</a:t>
            </a:r>
            <a:r>
              <a:rPr lang="en-US" sz="3200" dirty="0">
                <a:latin typeface="Book Antiqua" panose="02040602050305030304" pitchFamily="18" charset="0"/>
              </a:rPr>
              <a:t> </a:t>
            </a:r>
            <a:r>
              <a:rPr lang="en-US" sz="3200" dirty="0" smtClean="0">
                <a:latin typeface="Book Antiqua" panose="02040602050305030304" pitchFamily="18" charset="0"/>
              </a:rPr>
              <a:t>i.e., </a:t>
            </a:r>
            <a:r>
              <a:rPr lang="en-US" sz="3200" dirty="0">
                <a:latin typeface="Book Antiqua" panose="02040602050305030304" pitchFamily="18" charset="0"/>
              </a:rPr>
              <a:t>predicted values match the actual values exactly.</a:t>
            </a:r>
            <a:endParaRPr lang="en-US" sz="3200" dirty="0" smtClean="0"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 smtClean="0"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Book Antiqua" panose="02040602050305030304" pitchFamily="18" charset="0"/>
              </a:rPr>
              <a:t>Thus, we may deduce that, within the context of the provided bike-sharing dataset, the Linear Regression Algorithm stands out as the </a:t>
            </a:r>
            <a:r>
              <a:rPr lang="en-US" sz="36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best possible model</a:t>
            </a:r>
            <a:r>
              <a:rPr lang="en-US" sz="3600" dirty="0" smtClean="0">
                <a:latin typeface="Century Gothic" panose="020B0502020202020204" pitchFamily="34" charset="0"/>
              </a:rPr>
              <a:t>.</a:t>
            </a:r>
            <a:endParaRPr lang="en-US" sz="36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 smtClean="0">
              <a:latin typeface="Bell MT" panose="020205030603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>
              <a:latin typeface="Bell MT" panose="020205030603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 smtClean="0">
              <a:latin typeface="Bell MT" panose="020205030603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60982" y="90297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37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810491" y="610488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 smtClean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Recommendations</a:t>
            </a:r>
            <a:r>
              <a:rPr lang="en-US" sz="4800" dirty="0" smtClean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:</a:t>
            </a:r>
            <a:endParaRPr lang="en-IN" sz="4800" dirty="0">
              <a:solidFill>
                <a:srgbClr val="00206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4900" y="1945287"/>
            <a:ext cx="160782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Keeping the inferences in mind, we could suggest the following</a:t>
            </a:r>
            <a:r>
              <a:rPr lang="en-US" sz="3600" b="1" dirty="0" smtClean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recommendations </a:t>
            </a:r>
            <a:r>
              <a:rPr lang="en-US" sz="3600" dirty="0" smtClean="0"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:</a:t>
            </a:r>
          </a:p>
          <a:p>
            <a:endParaRPr lang="en-US" sz="3600" dirty="0" smtClean="0"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Book Antiqua" panose="02040602050305030304" pitchFamily="18" charset="0"/>
              </a:rPr>
              <a:t>Most of the rentals are for commuting to </a:t>
            </a:r>
            <a:r>
              <a:rPr lang="en-IN" sz="36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workplaces</a:t>
            </a:r>
            <a:r>
              <a:rPr lang="en-IN" sz="3600" dirty="0" smtClean="0">
                <a:latin typeface="Book Antiqua" panose="02040602050305030304" pitchFamily="18" charset="0"/>
              </a:rPr>
              <a:t> and </a:t>
            </a:r>
            <a:r>
              <a:rPr lang="en-IN" sz="36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colleges</a:t>
            </a:r>
            <a:r>
              <a:rPr lang="en-IN" sz="3600" dirty="0" smtClean="0">
                <a:latin typeface="Book Antiqua" panose="02040602050305030304" pitchFamily="18" charset="0"/>
              </a:rPr>
              <a:t> on a daily basis. Hence, there is a need to launch more stations near these landmarks to reach out to their main customers.</a:t>
            </a:r>
          </a:p>
          <a:p>
            <a:endParaRPr lang="en-IN" sz="3600" dirty="0" smtClean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Book Antiqua" panose="02040602050305030304" pitchFamily="18" charset="0"/>
              </a:rPr>
              <a:t> While planning for extra bikes to stations the peak rental hours must be considered, i.e. </a:t>
            </a:r>
            <a:r>
              <a:rPr lang="en-IN" sz="36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7–9 am </a:t>
            </a:r>
            <a:r>
              <a:rPr lang="en-IN" sz="3600" dirty="0" smtClean="0">
                <a:latin typeface="Book Antiqua" panose="02040602050305030304" pitchFamily="18" charset="0"/>
              </a:rPr>
              <a:t>and </a:t>
            </a:r>
            <a:r>
              <a:rPr lang="en-IN" sz="36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5–6 pm.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 smtClean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Book Antiqua" panose="02040602050305030304" pitchFamily="18" charset="0"/>
              </a:rPr>
              <a:t> Offer dynamic pricing depending upon the seasonal variations to </a:t>
            </a:r>
            <a:r>
              <a:rPr lang="en-IN" sz="36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promote</a:t>
            </a:r>
            <a:r>
              <a:rPr lang="en-IN" sz="3600" dirty="0" smtClean="0">
                <a:latin typeface="Book Antiqua" panose="02040602050305030304" pitchFamily="18" charset="0"/>
              </a:rPr>
              <a:t> bike usage during </a:t>
            </a:r>
            <a:r>
              <a:rPr lang="en-IN" sz="36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fall and winter seasons.</a:t>
            </a:r>
          </a:p>
          <a:p>
            <a:endParaRPr lang="en-IN" sz="3600" b="1" dirty="0" smtClean="0">
              <a:solidFill>
                <a:srgbClr val="990033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b="1" dirty="0">
              <a:latin typeface="Goudy Old Style" panose="020205020503050203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59695" y="9167761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38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403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782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1219200" y="783265"/>
            <a:ext cx="15697200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latin typeface="Book Antiqua" panose="02040602050305030304" pitchFamily="18" charset="0"/>
              </a:rPr>
              <a:t> </a:t>
            </a:r>
            <a:endParaRPr lang="en-IN" sz="3200" b="1" dirty="0">
              <a:solidFill>
                <a:srgbClr val="990033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>
                <a:solidFill>
                  <a:srgbClr val="990033"/>
                </a:solidFill>
                <a:latin typeface="Book Antiqua" panose="02040602050305030304" pitchFamily="18" charset="0"/>
              </a:rPr>
              <a:t> </a:t>
            </a:r>
            <a:r>
              <a:rPr lang="en-IN" sz="36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Maintenance activities </a:t>
            </a:r>
            <a:r>
              <a:rPr lang="en-IN" sz="3600" dirty="0">
                <a:latin typeface="Book Antiqua" panose="02040602050305030304" pitchFamily="18" charset="0"/>
              </a:rPr>
              <a:t>for bikes should be done at</a:t>
            </a:r>
            <a:r>
              <a:rPr lang="en-IN" sz="3600" b="1" dirty="0">
                <a:solidFill>
                  <a:srgbClr val="990033"/>
                </a:solidFill>
                <a:latin typeface="Book Antiqua" panose="02040602050305030304" pitchFamily="18" charset="0"/>
              </a:rPr>
              <a:t> </a:t>
            </a:r>
            <a:r>
              <a:rPr lang="en-IN" sz="36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night </a:t>
            </a:r>
            <a:r>
              <a:rPr lang="en-IN" sz="3600" dirty="0">
                <a:latin typeface="Book Antiqua" panose="02040602050305030304" pitchFamily="18" charset="0"/>
              </a:rPr>
              <a:t>due to low usage of bikes during the night time. Removing some bikes from the streets at night time will not cause trouble for the customers</a:t>
            </a:r>
            <a:r>
              <a:rPr lang="en-IN" sz="3600" dirty="0" smtClean="0">
                <a:latin typeface="Book Antiqua" panose="02040602050305030304" pitchFamily="18" charset="0"/>
              </a:rPr>
              <a:t>.</a:t>
            </a:r>
          </a:p>
          <a:p>
            <a:endParaRPr lang="en-IN" sz="3600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990033"/>
                </a:solidFill>
                <a:latin typeface="Century Gothic" panose="020B0502020202020204" pitchFamily="34" charset="0"/>
              </a:rPr>
              <a:t>Converting </a:t>
            </a:r>
            <a:r>
              <a:rPr lang="en-IN" sz="36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registered customers to casual customers</a:t>
            </a:r>
            <a:r>
              <a:rPr lang="en-IN" sz="3600" dirty="0">
                <a:latin typeface="Century Gothic" panose="020B0502020202020204" pitchFamily="34" charset="0"/>
              </a:rPr>
              <a:t> </a:t>
            </a:r>
            <a:r>
              <a:rPr lang="en-IN" sz="3600" dirty="0">
                <a:latin typeface="Book Antiqua" panose="02040602050305030304" pitchFamily="18" charset="0"/>
              </a:rPr>
              <a:t>by providing them with discounts and coupons</a:t>
            </a:r>
            <a:r>
              <a:rPr lang="en-IN" sz="3600" dirty="0" smtClean="0">
                <a:latin typeface="Book Antiqua" panose="02040602050305030304" pitchFamily="18" charset="0"/>
              </a:rPr>
              <a:t>.</a:t>
            </a:r>
          </a:p>
          <a:p>
            <a:endParaRPr lang="en-US" sz="3600" dirty="0" smtClean="0">
              <a:latin typeface="Book Antiqua" panose="02040602050305030304" pitchFamily="18" charset="0"/>
            </a:endParaRPr>
          </a:p>
          <a:p>
            <a:endParaRPr lang="en-US" sz="3600" dirty="0">
              <a:latin typeface="Book Antiqua" panose="02040602050305030304" pitchFamily="18" charset="0"/>
            </a:endParaRPr>
          </a:p>
          <a:p>
            <a:r>
              <a:rPr lang="en-US" sz="3600" dirty="0">
                <a:solidFill>
                  <a:srgbClr val="000000"/>
                </a:solidFill>
                <a:latin typeface="Book Antiqua" panose="02040602050305030304" pitchFamily="18" charset="0"/>
              </a:rPr>
              <a:t>The profitability of bike share systems can vary depending on factors such as user demand, operational costs, pricing strategies, and partnerships with local businesses. </a:t>
            </a:r>
            <a:r>
              <a:rPr lang="en-US" sz="36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Careful planning </a:t>
            </a:r>
            <a:r>
              <a:rPr lang="en-US" sz="3600" dirty="0">
                <a:solidFill>
                  <a:srgbClr val="000000"/>
                </a:solidFill>
                <a:latin typeface="Book Antiqua" panose="02040602050305030304" pitchFamily="18" charset="0"/>
              </a:rPr>
              <a:t>and </a:t>
            </a:r>
            <a:r>
              <a:rPr lang="en-US" sz="3600" b="1" dirty="0">
                <a:solidFill>
                  <a:srgbClr val="990033"/>
                </a:solidFill>
                <a:latin typeface="Century Gothic" panose="020B0502020202020204" pitchFamily="34" charset="0"/>
              </a:rPr>
              <a:t>efficient management</a:t>
            </a:r>
            <a:r>
              <a:rPr lang="en-US" sz="3600" b="1" dirty="0">
                <a:solidFill>
                  <a:srgbClr val="990033"/>
                </a:solidFill>
                <a:latin typeface="Book Antiqua" panose="02040602050305030304" pitchFamily="18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Book Antiqua" panose="02040602050305030304" pitchFamily="18" charset="0"/>
              </a:rPr>
              <a:t>are crucial for long-term profitability.</a:t>
            </a:r>
          </a:p>
          <a:p>
            <a:endParaRPr lang="en-IN" sz="3200" b="1" dirty="0" smtClean="0">
              <a:latin typeface="Goudy Old Style" panose="020205020503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>
              <a:latin typeface="Goudy Old Style" panose="02020502050305020303" pitchFamily="18" charset="0"/>
            </a:endParaRPr>
          </a:p>
          <a:p>
            <a:endParaRPr lang="en-IN" sz="3200" b="1" dirty="0">
              <a:latin typeface="Goudy Old Style" panose="020205020503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09473" y="9031677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39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529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0"/>
            <a:ext cx="18281073" cy="102870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762000" y="495300"/>
            <a:ext cx="184731" cy="616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4353"/>
              </a:lnSpc>
              <a:spcBef>
                <a:spcPct val="0"/>
              </a:spcBef>
            </a:pPr>
            <a:endParaRPr lang="en-US" sz="3600" b="1" u="sng" spc="309" dirty="0">
              <a:solidFill>
                <a:srgbClr val="C0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6731" y="477982"/>
            <a:ext cx="16807870" cy="8871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>
              <a:latin typeface="Bookman Old Style" panose="02050604050505020204" pitchFamily="18" charset="0"/>
              <a:ea typeface="Segoe UI Black" panose="020B0A02040204020203" pitchFamily="34" charset="0"/>
            </a:endParaRPr>
          </a:p>
          <a:p>
            <a:endParaRPr lang="en-US" sz="2800" dirty="0">
              <a:latin typeface="Bookman Old Style" panose="02050604050505020204" pitchFamily="18" charset="0"/>
              <a:ea typeface="Segoe UI Black" panose="020B0A02040204020203" pitchFamily="34" charset="0"/>
            </a:endParaRPr>
          </a:p>
          <a:p>
            <a:endParaRPr lang="en-IN" sz="2800" dirty="0">
              <a:latin typeface="Baskerville Old Face" panose="02020602080505020303" pitchFamily="18" charset="0"/>
              <a:ea typeface="Segoe UI Black" panose="020B0A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>
                <a:latin typeface="Baskerville Old Face" panose="02020602080505020303" pitchFamily="18" charset="0"/>
                <a:ea typeface="Cambria Math" panose="02040503050406030204" pitchFamily="18" charset="0"/>
              </a:rPr>
              <a:t>The data set was obtained from the Capital Bike Share program in Washington, D.C. which contained the historical bike usage pattern with weather data spanning two years.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3200" dirty="0" smtClean="0">
              <a:solidFill>
                <a:srgbClr val="C00000"/>
              </a:solidFill>
              <a:latin typeface="Bell MT" panose="02020503060305020303" pitchFamily="18" charset="0"/>
              <a:ea typeface="Cambria Math" panose="02040503050406030204" pitchFamily="18" charset="0"/>
            </a:endParaRPr>
          </a:p>
          <a:p>
            <a:r>
              <a:rPr lang="en-US" sz="3600" dirty="0" smtClean="0">
                <a:solidFill>
                  <a:srgbClr val="C00000"/>
                </a:solidFill>
                <a:latin typeface="Eras Bold ITC" panose="020B0907030504020204" pitchFamily="34" charset="0"/>
                <a:ea typeface="Cambria Math" panose="02040503050406030204" pitchFamily="18" charset="0"/>
              </a:rPr>
              <a:t>  Objective :</a:t>
            </a:r>
          </a:p>
          <a:p>
            <a:endParaRPr lang="en-US" sz="3200" dirty="0" smtClean="0">
              <a:solidFill>
                <a:srgbClr val="C00000"/>
              </a:solidFill>
              <a:latin typeface="Bell MT" panose="02020503060305020303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latin typeface="Baskerville Old Face" panose="02020602080505020303" pitchFamily="18" charset="0"/>
                <a:ea typeface="Cambria Math" panose="02040503050406030204" pitchFamily="18" charset="0"/>
              </a:rPr>
              <a:t>Currently</a:t>
            </a:r>
            <a:r>
              <a:rPr lang="en-US" sz="3000" dirty="0">
                <a:latin typeface="Baskerville Old Face" panose="02020602080505020303" pitchFamily="18" charset="0"/>
                <a:ea typeface="Cambria Math" panose="02040503050406030204" pitchFamily="18" charset="0"/>
              </a:rPr>
              <a:t>, Rental bikes are introduced in many urban cities </a:t>
            </a:r>
            <a:r>
              <a:rPr lang="en-US" sz="3000" dirty="0" smtClean="0">
                <a:latin typeface="Baskerville Old Face" panose="02020602080505020303" pitchFamily="18" charset="0"/>
                <a:ea typeface="Cambria Math" panose="02040503050406030204" pitchFamily="18" charset="0"/>
              </a:rPr>
              <a:t>to enhance </a:t>
            </a:r>
            <a:r>
              <a:rPr lang="en-US" sz="3000" dirty="0">
                <a:latin typeface="Baskerville Old Face" panose="02020602080505020303" pitchFamily="18" charset="0"/>
                <a:ea typeface="Cambria Math" panose="02040503050406030204" pitchFamily="18" charset="0"/>
              </a:rPr>
              <a:t>mobility comfort. It is important to make the rental bike available and accessible to the public at the right time as it lessens the waiting time. </a:t>
            </a:r>
            <a:endParaRPr lang="en-US" sz="3000" dirty="0" smtClean="0">
              <a:latin typeface="Baskerville Old Face" panose="02020602080505020303" pitchFamily="18" charset="0"/>
              <a:ea typeface="Cambria Math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 smtClean="0">
                <a:latin typeface="Baskerville Old Face" panose="02020602080505020303" pitchFamily="18" charset="0"/>
                <a:ea typeface="Cambria Math" panose="02040503050406030204" pitchFamily="18" charset="0"/>
              </a:rPr>
              <a:t>Hence</a:t>
            </a:r>
            <a:r>
              <a:rPr lang="en-IN" sz="3000" dirty="0">
                <a:latin typeface="Baskerville Old Face" panose="02020602080505020303" pitchFamily="18" charset="0"/>
                <a:ea typeface="Cambria Math" panose="02040503050406030204" pitchFamily="18" charset="0"/>
              </a:rPr>
              <a:t>, the objective here is to build a superior statistical model to predict the number of bicycles required at each hour that can be rented with </a:t>
            </a:r>
            <a:r>
              <a:rPr lang="en-IN" sz="3000" dirty="0" smtClean="0">
                <a:latin typeface="Baskerville Old Face" panose="02020602080505020303" pitchFamily="18" charset="0"/>
                <a:ea typeface="Cambria Math" panose="02040503050406030204" pitchFamily="18" charset="0"/>
              </a:rPr>
              <a:t>data availability.</a:t>
            </a:r>
            <a:endParaRPr lang="en-IN" sz="3000" dirty="0">
              <a:latin typeface="Baskerville Old Face" panose="02020602080505020303" pitchFamily="18" charset="0"/>
              <a:ea typeface="Cambria Math" panose="02040503050406030204" pitchFamily="18" charset="0"/>
            </a:endParaRPr>
          </a:p>
          <a:p>
            <a:endParaRPr lang="en-US" sz="4400" dirty="0"/>
          </a:p>
          <a:p>
            <a:r>
              <a:rPr lang="en-US" sz="36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 Technical Approach :</a:t>
            </a:r>
          </a:p>
          <a:p>
            <a:endParaRPr lang="en-IN" sz="3600" dirty="0" smtClean="0">
              <a:solidFill>
                <a:srgbClr val="C00000"/>
              </a:solidFill>
              <a:latin typeface="Eras Bold ITC" panose="020B0907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dirty="0" smtClean="0">
                <a:latin typeface="Baskerville Old Face" panose="02020602080505020303" pitchFamily="18" charset="0"/>
                <a:ea typeface="Cambria Math" panose="02040503050406030204" pitchFamily="18" charset="0"/>
              </a:rPr>
              <a:t>We are implementing </a:t>
            </a:r>
            <a:r>
              <a:rPr lang="en-IN" sz="3000" dirty="0">
                <a:latin typeface="Baskerville Old Face" panose="02020602080505020303" pitchFamily="18" charset="0"/>
                <a:ea typeface="Cambria Math" panose="02040503050406030204" pitchFamily="18" charset="0"/>
              </a:rPr>
              <a:t>multiple machine learning models to fit the best model for the dataset</a:t>
            </a:r>
            <a:r>
              <a:rPr lang="en-IN" sz="3000" dirty="0">
                <a:latin typeface="Baskerville Old Face" panose="02020602080505020303" pitchFamily="18" charset="0"/>
              </a:rPr>
              <a:t>.</a:t>
            </a:r>
          </a:p>
          <a:p>
            <a:pPr marL="301652" lvl="1">
              <a:lnSpc>
                <a:spcPts val="3856"/>
              </a:lnSpc>
            </a:pPr>
            <a:r>
              <a:rPr lang="en-US" sz="3200" b="1" spc="273" dirty="0" smtClean="0">
                <a:solidFill>
                  <a:srgbClr val="231F20"/>
                </a:solidFill>
                <a:latin typeface="Baskerville Old Face" panose="02020602080505020303" pitchFamily="18" charset="0"/>
              </a:rPr>
              <a:t> </a:t>
            </a:r>
            <a:endParaRPr lang="en-US" sz="3200" b="1" spc="273" dirty="0">
              <a:solidFill>
                <a:srgbClr val="231F2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0353" y="5128437"/>
            <a:ext cx="2971800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4353"/>
              </a:lnSpc>
              <a:spcBef>
                <a:spcPct val="0"/>
              </a:spcBef>
            </a:pPr>
            <a:endParaRPr lang="en-US" sz="4400" u="sng" spc="309" dirty="0">
              <a:latin typeface="Berlin Sans FB Demi" panose="020E0802020502020306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6016799"/>
            <a:ext cx="15392400" cy="545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42"/>
              </a:lnSpc>
            </a:pPr>
            <a:endParaRPr lang="en-US" sz="3600" b="1" spc="244" dirty="0">
              <a:solidFill>
                <a:srgbClr val="231F2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353" y="715787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Eras Bold ITC" panose="020B0907030504020204" pitchFamily="34" charset="0"/>
                <a:ea typeface="Segoe UI Black" panose="020B0A02040204020203" pitchFamily="34" charset="0"/>
              </a:rPr>
              <a:t>Data Background </a:t>
            </a:r>
            <a:r>
              <a:rPr lang="en-US" sz="3600" dirty="0" smtClean="0">
                <a:solidFill>
                  <a:srgbClr val="C00000"/>
                </a:solidFill>
                <a:latin typeface="Eras Bold ITC" panose="020B0907030504020204" pitchFamily="34" charset="0"/>
                <a:ea typeface="Segoe UI Black" panose="020B0A02040204020203" pitchFamily="34" charset="0"/>
              </a:rPr>
              <a:t>:</a:t>
            </a:r>
            <a:endParaRPr lang="en-US" sz="3600" dirty="0">
              <a:solidFill>
                <a:srgbClr val="C00000"/>
              </a:solidFill>
              <a:latin typeface="Eras Bold ITC" panose="020B0907030504020204" pitchFamily="34" charset="0"/>
              <a:ea typeface="Segoe UI Black" panose="020B0A02040204020203" pitchFamily="34" charset="0"/>
            </a:endParaRPr>
          </a:p>
          <a:p>
            <a:endParaRPr lang="en-IN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17145000" y="934964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04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533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" y="342900"/>
            <a:ext cx="16810075" cy="944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66775" y="6805787"/>
            <a:ext cx="4005300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endParaRPr lang="en-US" sz="32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47"/>
              </a:lnSpc>
            </a:pPr>
            <a:r>
              <a:rPr lang="en-US" sz="3200" dirty="0">
                <a:latin typeface="Berlin Sans FB" panose="020E0602020502020306" pitchFamily="34" charset="0"/>
                <a:cs typeface="Segoe UI Semibold" panose="020B0702040204020203" pitchFamily="34" charset="0"/>
              </a:rPr>
              <a:t>Malyala Greeshmajha</a:t>
            </a:r>
          </a:p>
          <a:p>
            <a:pPr>
              <a:lnSpc>
                <a:spcPts val="3247"/>
              </a:lnSpc>
            </a:pPr>
            <a:r>
              <a:rPr lang="en-US" sz="3200" dirty="0">
                <a:latin typeface="Berlin Sans FB" panose="020E0602020502020306" pitchFamily="34" charset="0"/>
                <a:cs typeface="Segoe UI Semibold" panose="020B0702040204020203" pitchFamily="34" charset="0"/>
              </a:rPr>
              <a:t>Sherolla Bhavana</a:t>
            </a:r>
          </a:p>
          <a:p>
            <a:pPr>
              <a:lnSpc>
                <a:spcPts val="3247"/>
              </a:lnSpc>
            </a:pPr>
            <a:r>
              <a:rPr lang="en-US" sz="3200" dirty="0">
                <a:latin typeface="Berlin Sans FB" panose="020E0602020502020306" pitchFamily="34" charset="0"/>
                <a:cs typeface="Segoe UI Semibold" panose="020B0702040204020203" pitchFamily="34" charset="0"/>
              </a:rPr>
              <a:t>J.Prakash Swain</a:t>
            </a:r>
          </a:p>
          <a:p>
            <a:pPr>
              <a:lnSpc>
                <a:spcPts val="3247"/>
              </a:lnSpc>
            </a:pPr>
            <a:r>
              <a:rPr lang="en-US" sz="3200" dirty="0">
                <a:latin typeface="Berlin Sans FB" panose="020E0602020502020306" pitchFamily="34" charset="0"/>
                <a:cs typeface="Segoe UI Semibold" panose="020B0702040204020203" pitchFamily="34" charset="0"/>
              </a:rPr>
              <a:t>Gagan Raj</a:t>
            </a:r>
          </a:p>
          <a:p>
            <a:endParaRPr lang="en-IN" dirty="0"/>
          </a:p>
        </p:txBody>
      </p:sp>
      <p:sp>
        <p:nvSpPr>
          <p:cNvPr id="7" name="AutoShape 4" descr="https://colab.research.google.com/img/colab_favicon.ico"/>
          <p:cNvSpPr>
            <a:spLocks noChangeAspect="1" noChangeArrowheads="1"/>
          </p:cNvSpPr>
          <p:nvPr/>
        </p:nvSpPr>
        <p:spPr bwMode="auto">
          <a:xfrm>
            <a:off x="155575" y="0"/>
            <a:ext cx="84259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4" name="Picture 6" descr="File:Google Colaboratory SVG Logo.svg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7752773"/>
            <a:ext cx="1391913" cy="8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581400" y="7886490"/>
            <a:ext cx="5354782" cy="9952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tx1"/>
                </a:solidFill>
              </a:rPr>
              <a:t>https://colab.research.google.com/drive/1dvZsr9YRhBPHOpMEpwLhZQ8qvFYm51en?usp=sharing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76979" y="7140901"/>
            <a:ext cx="2106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Colab Link</a:t>
            </a: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047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bile App For Bike Rental Stock Illustration - Download Image Now -  Bicycle Sharing System, Mobile App, Adult - iStoc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57300"/>
            <a:ext cx="10972800" cy="81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914400" y="1562100"/>
            <a:ext cx="6096000" cy="2362200"/>
          </a:xfrm>
          <a:prstGeom prst="rect">
            <a:avLst/>
          </a:prstGeom>
          <a:noFill/>
        </p:spPr>
        <p:txBody>
          <a:bodyPr wrap="square" rtlCol="0">
            <a:prstTxWarp prst="textDeflate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8000" b="1" dirty="0" smtClean="0">
                <a:ln/>
                <a:solidFill>
                  <a:schemeClr val="accent3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per Black" panose="0208090404030B020404" pitchFamily="18" charset="0"/>
              </a:rPr>
              <a:t>Appendix</a:t>
            </a:r>
            <a:endParaRPr lang="en-IN" sz="8000" b="1" dirty="0">
              <a:ln/>
              <a:solidFill>
                <a:schemeClr val="accent3">
                  <a:lumMod val="7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per Black" panose="0208090404030B0204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1447800" y="1028700"/>
            <a:ext cx="1089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Feature Engineering - Binning</a:t>
            </a:r>
            <a:endParaRPr lang="en-IN" sz="4000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247900"/>
            <a:ext cx="15544800" cy="669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232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11125200" y="5727925"/>
            <a:ext cx="5250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Train-Test Split Sets</a:t>
            </a:r>
            <a:endParaRPr lang="en-IN" sz="4000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8915400" y="6502513"/>
            <a:ext cx="8991600" cy="304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5922" y="446157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VIF- Mutlicollinearity Check</a:t>
            </a:r>
            <a:endParaRPr lang="en-IN" sz="4000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757568" y="1507986"/>
            <a:ext cx="8454988" cy="45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474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1219200" y="789057"/>
            <a:ext cx="6670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Decision Tree Regression</a:t>
            </a:r>
            <a:endParaRPr lang="en-IN" sz="4000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945" y="1850886"/>
            <a:ext cx="7405255" cy="69428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77600" y="1496943"/>
            <a:ext cx="48237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Eras Bold ITC" panose="020B0907030504020204" pitchFamily="34" charset="0"/>
              </a:rPr>
              <a:t>Linear Regression</a:t>
            </a:r>
            <a:endParaRPr lang="en-IN" sz="4000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2483904"/>
            <a:ext cx="7278226" cy="70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586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533400" y="875602"/>
            <a:ext cx="942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Support Vector Machine Regression</a:t>
            </a:r>
            <a:endParaRPr lang="en-IN" sz="4000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143000" y="1790700"/>
            <a:ext cx="7239000" cy="7147588"/>
          </a:xfrm>
          <a:custGeom>
            <a:avLst/>
            <a:gdLst/>
            <a:ahLst/>
            <a:cxnLst/>
            <a:rect l="l" t="t" r="r" b="b"/>
            <a:pathLst>
              <a:path w="7856048" h="7572311">
                <a:moveTo>
                  <a:pt x="0" y="0"/>
                </a:moveTo>
                <a:lnTo>
                  <a:pt x="7856048" y="0"/>
                </a:lnTo>
                <a:lnTo>
                  <a:pt x="7856048" y="7572311"/>
                </a:lnTo>
                <a:lnTo>
                  <a:pt x="0" y="75723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77"/>
            </a:stretch>
          </a:blipFill>
        </p:spPr>
      </p:sp>
      <p:sp>
        <p:nvSpPr>
          <p:cNvPr id="5" name="TextBox 4"/>
          <p:cNvSpPr txBox="1"/>
          <p:nvPr/>
        </p:nvSpPr>
        <p:spPr>
          <a:xfrm>
            <a:off x="9778577" y="2188464"/>
            <a:ext cx="71128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Random Forest Regression</a:t>
            </a:r>
            <a:endParaRPr lang="en-IN" sz="4000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9525000" y="3162300"/>
            <a:ext cx="7442623" cy="6557824"/>
          </a:xfrm>
          <a:custGeom>
            <a:avLst/>
            <a:gdLst/>
            <a:ahLst/>
            <a:cxnLst/>
            <a:rect l="l" t="t" r="r" b="b"/>
            <a:pathLst>
              <a:path w="9194606" h="7332574">
                <a:moveTo>
                  <a:pt x="0" y="0"/>
                </a:moveTo>
                <a:lnTo>
                  <a:pt x="9194605" y="0"/>
                </a:lnTo>
                <a:lnTo>
                  <a:pt x="9194605" y="7332574"/>
                </a:lnTo>
                <a:lnTo>
                  <a:pt x="0" y="7332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52"/>
            </a:stretch>
          </a:blipFill>
        </p:spPr>
      </p:sp>
    </p:spTree>
    <p:extLst>
      <p:ext uri="{BB962C8B-B14F-4D97-AF65-F5344CB8AC3E}">
        <p14:creationId xmlns:p14="http://schemas.microsoft.com/office/powerpoint/2010/main" val="13744596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756332" y="647700"/>
            <a:ext cx="8563563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>
                <a:solidFill>
                  <a:srgbClr val="C00000"/>
                </a:solidFill>
                <a:latin typeface="Eras Bold ITC" panose="020B0907030504020204" pitchFamily="34" charset="0"/>
              </a:rPr>
              <a:t>K Nearest Neighbors </a:t>
            </a:r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Regression</a:t>
            </a:r>
            <a:endParaRPr lang="en-US" sz="4000" u="sng" dirty="0">
              <a:solidFill>
                <a:srgbClr val="C00000"/>
              </a:solidFill>
              <a:latin typeface="Canva Sans Bold Italic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143000" y="1797628"/>
            <a:ext cx="7391400" cy="6858000"/>
          </a:xfrm>
          <a:custGeom>
            <a:avLst/>
            <a:gdLst/>
            <a:ahLst/>
            <a:cxnLst/>
            <a:rect l="l" t="t" r="r" b="b"/>
            <a:pathLst>
              <a:path w="8144389" h="7331446">
                <a:moveTo>
                  <a:pt x="0" y="0"/>
                </a:moveTo>
                <a:lnTo>
                  <a:pt x="8144390" y="0"/>
                </a:lnTo>
                <a:lnTo>
                  <a:pt x="8144390" y="7331447"/>
                </a:lnTo>
                <a:lnTo>
                  <a:pt x="0" y="7331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16"/>
            </a:stretch>
          </a:blipFill>
        </p:spPr>
      </p:sp>
      <p:sp>
        <p:nvSpPr>
          <p:cNvPr id="5" name="Rectangle 4"/>
          <p:cNvSpPr/>
          <p:nvPr/>
        </p:nvSpPr>
        <p:spPr>
          <a:xfrm>
            <a:off x="10385460" y="1766455"/>
            <a:ext cx="669665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>
                <a:solidFill>
                  <a:srgbClr val="C00000"/>
                </a:solidFill>
                <a:latin typeface="Eras Bold ITC" panose="020B0907030504020204" pitchFamily="34" charset="0"/>
              </a:rPr>
              <a:t>Ada Boost </a:t>
            </a:r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Regression</a:t>
            </a:r>
            <a:endParaRPr lang="en-US" sz="4000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0033112" y="2722492"/>
            <a:ext cx="7401354" cy="7026263"/>
          </a:xfrm>
          <a:custGeom>
            <a:avLst/>
            <a:gdLst/>
            <a:ahLst/>
            <a:cxnLst/>
            <a:rect l="l" t="t" r="r" b="b"/>
            <a:pathLst>
              <a:path w="8229100" h="7242942">
                <a:moveTo>
                  <a:pt x="0" y="0"/>
                </a:moveTo>
                <a:lnTo>
                  <a:pt x="8229100" y="0"/>
                </a:lnTo>
                <a:lnTo>
                  <a:pt x="8229100" y="7242942"/>
                </a:lnTo>
                <a:lnTo>
                  <a:pt x="0" y="7242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162"/>
            </a:stretch>
          </a:blipFill>
        </p:spPr>
      </p:sp>
    </p:spTree>
    <p:extLst>
      <p:ext uri="{BB962C8B-B14F-4D97-AF65-F5344CB8AC3E}">
        <p14:creationId xmlns:p14="http://schemas.microsoft.com/office/powerpoint/2010/main" val="544474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855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1156013" y="922235"/>
            <a:ext cx="738577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>
                <a:solidFill>
                  <a:srgbClr val="C00000"/>
                </a:solidFill>
                <a:latin typeface="Eras Bold ITC" panose="020B0907030504020204" pitchFamily="34" charset="0"/>
              </a:rPr>
              <a:t>XG Boost </a:t>
            </a:r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Regression</a:t>
            </a:r>
            <a:endParaRPr lang="en-US" u="sng" dirty="0">
              <a:solidFill>
                <a:srgbClr val="004AAD"/>
              </a:solidFill>
              <a:latin typeface="Canva Sans Bold Italic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990599" y="2019300"/>
            <a:ext cx="7315201" cy="6959353"/>
          </a:xfrm>
          <a:custGeom>
            <a:avLst/>
            <a:gdLst/>
            <a:ahLst/>
            <a:cxnLst/>
            <a:rect l="l" t="t" r="r" b="b"/>
            <a:pathLst>
              <a:path w="8173803" h="7791608">
                <a:moveTo>
                  <a:pt x="0" y="0"/>
                </a:moveTo>
                <a:lnTo>
                  <a:pt x="8173803" y="0"/>
                </a:lnTo>
                <a:lnTo>
                  <a:pt x="8173803" y="7791608"/>
                </a:lnTo>
                <a:lnTo>
                  <a:pt x="0" y="7791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17"/>
            </a:stretch>
          </a:blipFill>
        </p:spPr>
      </p:sp>
      <p:sp>
        <p:nvSpPr>
          <p:cNvPr id="5" name="Rectangle 4"/>
          <p:cNvSpPr/>
          <p:nvPr/>
        </p:nvSpPr>
        <p:spPr>
          <a:xfrm>
            <a:off x="9517504" y="2019300"/>
            <a:ext cx="81534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>
                <a:solidFill>
                  <a:srgbClr val="C00000"/>
                </a:solidFill>
                <a:latin typeface="Eras Bold ITC" panose="020B0907030504020204" pitchFamily="34" charset="0"/>
              </a:rPr>
              <a:t>Gradient Boosting </a:t>
            </a:r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Regression</a:t>
            </a:r>
            <a:endParaRPr lang="en-US" sz="4000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9686383" y="3162300"/>
            <a:ext cx="7763417" cy="6496939"/>
          </a:xfrm>
          <a:custGeom>
            <a:avLst/>
            <a:gdLst/>
            <a:ahLst/>
            <a:cxnLst/>
            <a:rect l="l" t="t" r="r" b="b"/>
            <a:pathLst>
              <a:path w="9643613" h="7118929">
                <a:moveTo>
                  <a:pt x="0" y="0"/>
                </a:moveTo>
                <a:lnTo>
                  <a:pt x="9643613" y="0"/>
                </a:lnTo>
                <a:lnTo>
                  <a:pt x="9643613" y="7118928"/>
                </a:lnTo>
                <a:lnTo>
                  <a:pt x="0" y="7118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57"/>
            </a:stretch>
          </a:blipFill>
        </p:spPr>
      </p:sp>
    </p:spTree>
    <p:extLst>
      <p:ext uri="{BB962C8B-B14F-4D97-AF65-F5344CB8AC3E}">
        <p14:creationId xmlns:p14="http://schemas.microsoft.com/office/powerpoint/2010/main" val="30175024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173"/>
            <a:ext cx="18288000" cy="1031817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Rectangle 2"/>
          <p:cNvSpPr/>
          <p:nvPr/>
        </p:nvSpPr>
        <p:spPr>
          <a:xfrm>
            <a:off x="34636" y="800100"/>
            <a:ext cx="7117274" cy="85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dirty="0">
                <a:solidFill>
                  <a:srgbClr val="C00000"/>
                </a:solidFill>
                <a:latin typeface="Eras Bold ITC" panose="020B0907030504020204" pitchFamily="34" charset="0"/>
              </a:rPr>
              <a:t>Neural </a:t>
            </a:r>
            <a:r>
              <a:rPr lang="en-US" sz="40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Network</a:t>
            </a:r>
            <a:endParaRPr lang="en-US" dirty="0">
              <a:solidFill>
                <a:srgbClr val="004AAD"/>
              </a:solidFill>
              <a:latin typeface="Canva Sans Bold Italic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219200" y="2095500"/>
            <a:ext cx="7391400" cy="6248400"/>
          </a:xfrm>
          <a:custGeom>
            <a:avLst/>
            <a:gdLst/>
            <a:ahLst/>
            <a:cxnLst/>
            <a:rect l="l" t="t" r="r" b="b"/>
            <a:pathLst>
              <a:path w="8269223" h="6970037">
                <a:moveTo>
                  <a:pt x="0" y="0"/>
                </a:moveTo>
                <a:lnTo>
                  <a:pt x="8269223" y="0"/>
                </a:lnTo>
                <a:lnTo>
                  <a:pt x="8269223" y="6970036"/>
                </a:lnTo>
                <a:lnTo>
                  <a:pt x="0" y="6970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99"/>
            </a:stretch>
          </a:blipFill>
        </p:spPr>
      </p:sp>
      <p:sp>
        <p:nvSpPr>
          <p:cNvPr id="5" name="Freeform 4"/>
          <p:cNvSpPr/>
          <p:nvPr/>
        </p:nvSpPr>
        <p:spPr>
          <a:xfrm>
            <a:off x="9296400" y="3009900"/>
            <a:ext cx="7696200" cy="6019800"/>
          </a:xfrm>
          <a:custGeom>
            <a:avLst/>
            <a:gdLst/>
            <a:ahLst/>
            <a:cxnLst/>
            <a:rect l="l" t="t" r="r" b="b"/>
            <a:pathLst>
              <a:path w="8765069" h="5289884">
                <a:moveTo>
                  <a:pt x="0" y="0"/>
                </a:moveTo>
                <a:lnTo>
                  <a:pt x="8765069" y="0"/>
                </a:lnTo>
                <a:lnTo>
                  <a:pt x="8765069" y="5289885"/>
                </a:lnTo>
                <a:lnTo>
                  <a:pt x="0" y="5289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59" r="-1971"/>
            </a:stretch>
          </a:blipFill>
        </p:spPr>
      </p:sp>
    </p:spTree>
    <p:extLst>
      <p:ext uri="{BB962C8B-B14F-4D97-AF65-F5344CB8AC3E}">
        <p14:creationId xmlns:p14="http://schemas.microsoft.com/office/powerpoint/2010/main" val="109841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1073" cy="102870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/>
          <p:cNvSpPr txBox="1"/>
          <p:nvPr/>
        </p:nvSpPr>
        <p:spPr>
          <a:xfrm>
            <a:off x="789709" y="768043"/>
            <a:ext cx="1280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50" dirty="0" smtClean="0">
                <a:ln w="0"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ooper Black" panose="0208090404030B020404" pitchFamily="18" charset="0"/>
              </a:rPr>
              <a:t>DATA  INTEGRITY  ASSESSMENT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9709" y="1890630"/>
            <a:ext cx="16916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Data  Introduction :</a:t>
            </a:r>
          </a:p>
          <a:p>
            <a:r>
              <a:rPr lang="en-IN" sz="3100" dirty="0">
                <a:latin typeface="Baskerville Old Face" panose="02020602080505020303" pitchFamily="18" charset="0"/>
              </a:rPr>
              <a:t>This dataset consists of the hourly count of rental bikes with </a:t>
            </a:r>
            <a:r>
              <a:rPr lang="en-IN" sz="3100" b="1" dirty="0">
                <a:solidFill>
                  <a:srgbClr val="C00000"/>
                </a:solidFill>
                <a:latin typeface="Baskerville Old Face" panose="02020602080505020303" pitchFamily="18" charset="0"/>
              </a:rPr>
              <a:t>17 columns </a:t>
            </a:r>
            <a:r>
              <a:rPr lang="en-IN" sz="3100" dirty="0">
                <a:latin typeface="Baskerville Old Face" panose="02020602080505020303" pitchFamily="18" charset="0"/>
              </a:rPr>
              <a:t>and </a:t>
            </a:r>
            <a:r>
              <a:rPr lang="en-IN" sz="3100" b="1" dirty="0">
                <a:solidFill>
                  <a:srgbClr val="C00000"/>
                </a:solidFill>
                <a:latin typeface="Baskerville Old Face" panose="02020602080505020303" pitchFamily="18" charset="0"/>
              </a:rPr>
              <a:t>17379 </a:t>
            </a:r>
            <a:r>
              <a:rPr lang="en-IN" sz="3100" b="1" dirty="0" smtClean="0">
                <a:solidFill>
                  <a:srgbClr val="C00000"/>
                </a:solidFill>
                <a:latin typeface="Baskerville Old Face" panose="02020602080505020303" pitchFamily="18" charset="0"/>
              </a:rPr>
              <a:t>instances (rows) </a:t>
            </a:r>
            <a:r>
              <a:rPr lang="en-IN" sz="3100" dirty="0">
                <a:latin typeface="Baskerville Old Face" panose="02020602080505020303" pitchFamily="18" charset="0"/>
              </a:rPr>
              <a:t>between </a:t>
            </a:r>
            <a:r>
              <a:rPr lang="en-IN" sz="3100" dirty="0" smtClean="0">
                <a:latin typeface="Baskerville Old Face" panose="02020602080505020303" pitchFamily="18" charset="0"/>
              </a:rPr>
              <a:t>the years </a:t>
            </a:r>
            <a:r>
              <a:rPr lang="en-IN" sz="3100" dirty="0">
                <a:latin typeface="Baskerville Old Face" panose="02020602080505020303" pitchFamily="18" charset="0"/>
              </a:rPr>
              <a:t>2011 and 2012 in </a:t>
            </a:r>
            <a:r>
              <a:rPr lang="en-IN" sz="3100" dirty="0" smtClean="0">
                <a:latin typeface="Baskerville Old Face" panose="02020602080505020303" pitchFamily="18" charset="0"/>
              </a:rPr>
              <a:t>the Capital </a:t>
            </a:r>
            <a:r>
              <a:rPr lang="en-IN" sz="3100" dirty="0">
                <a:latin typeface="Baskerville Old Face" panose="02020602080505020303" pitchFamily="18" charset="0"/>
              </a:rPr>
              <a:t>bike share system with the corresponding weather and seasonal </a:t>
            </a:r>
            <a:r>
              <a:rPr lang="en-IN" sz="3100" dirty="0" smtClean="0">
                <a:latin typeface="Baskerville Old Face" panose="02020602080505020303" pitchFamily="18" charset="0"/>
              </a:rPr>
              <a:t>information.</a:t>
            </a:r>
          </a:p>
          <a:p>
            <a:endParaRPr lang="en-US" sz="3100" b="1" dirty="0">
              <a:solidFill>
                <a:srgbClr val="C00000"/>
              </a:solidFill>
              <a:latin typeface="Bell MT" panose="02020503060305020303" pitchFamily="18" charset="0"/>
            </a:endParaRPr>
          </a:p>
          <a:p>
            <a:r>
              <a:rPr lang="en-US" sz="44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Variables</a:t>
            </a:r>
            <a:r>
              <a:rPr lang="en-US" sz="4400" b="1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 :</a:t>
            </a:r>
          </a:p>
          <a:p>
            <a:endParaRPr lang="en-IN" sz="4400" b="1" dirty="0">
              <a:solidFill>
                <a:srgbClr val="C00000"/>
              </a:solidFill>
              <a:latin typeface="Eras Bold ITC" panose="020B0907030504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482910"/>
              </p:ext>
            </p:extLst>
          </p:nvPr>
        </p:nvGraphicFramePr>
        <p:xfrm>
          <a:off x="4648200" y="4457700"/>
          <a:ext cx="11048999" cy="5167356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923322726"/>
                    </a:ext>
                  </a:extLst>
                </a:gridCol>
                <a:gridCol w="3284763">
                  <a:extLst>
                    <a:ext uri="{9D8B030D-6E8A-4147-A177-3AD203B41FA5}">
                      <a16:colId xmlns:a16="http://schemas.microsoft.com/office/drawing/2014/main" val="4230797633"/>
                    </a:ext>
                  </a:extLst>
                </a:gridCol>
                <a:gridCol w="4182836">
                  <a:extLst>
                    <a:ext uri="{9D8B030D-6E8A-4147-A177-3AD203B41FA5}">
                      <a16:colId xmlns:a16="http://schemas.microsoft.com/office/drawing/2014/main" val="886018108"/>
                    </a:ext>
                  </a:extLst>
                </a:gridCol>
              </a:tblGrid>
              <a:tr h="1149183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latin typeface="Forte" panose="03060902040502070203" pitchFamily="66" charset="0"/>
                        </a:rPr>
                        <a:t>Variable</a:t>
                      </a:r>
                      <a:r>
                        <a:rPr lang="en-US" sz="3600" b="0" baseline="0" dirty="0" smtClean="0">
                          <a:latin typeface="Forte" panose="03060902040502070203" pitchFamily="66" charset="0"/>
                        </a:rPr>
                        <a:t> Name</a:t>
                      </a:r>
                      <a:endParaRPr lang="en-IN" sz="3600" b="0" dirty="0">
                        <a:latin typeface="Forte" panose="03060902040502070203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latin typeface="Forte" panose="03060902040502070203" pitchFamily="66" charset="0"/>
                        </a:rPr>
                        <a:t>Description</a:t>
                      </a:r>
                      <a:endParaRPr lang="en-IN" sz="3600" b="0" dirty="0">
                        <a:latin typeface="Forte" panose="03060902040502070203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latin typeface="Forte" panose="03060902040502070203" pitchFamily="66" charset="0"/>
                        </a:rPr>
                        <a:t> Type</a:t>
                      </a:r>
                      <a:endParaRPr lang="en-IN" sz="3600" b="0" dirty="0">
                        <a:latin typeface="Forte" panose="03060902040502070203" pitchFamily="66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160773"/>
                  </a:ext>
                </a:extLst>
              </a:tr>
              <a:tr h="653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 smtClean="0">
                          <a:effectLst/>
                          <a:latin typeface="Baskerville Old Face" panose="02020602080505020303" pitchFamily="18" charset="0"/>
                        </a:rPr>
                        <a:t>dteday</a:t>
                      </a:r>
                      <a:endParaRPr lang="en-US" sz="3200" kern="120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 date 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Numerical – Discrete</a:t>
                      </a:r>
                      <a:r>
                        <a:rPr lang="en-IN" sz="3200" baseline="0" dirty="0" smtClean="0">
                          <a:latin typeface="Baskerville Old Face" panose="02020602080505020303" pitchFamily="18" charset="0"/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617704"/>
                  </a:ext>
                </a:extLst>
              </a:tr>
              <a:tr h="16745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season</a:t>
                      </a:r>
                      <a:endParaRPr lang="en-IN" sz="3200" kern="120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season (1:winter, 2:spring, 3:summer, 4:fall) </a:t>
                      </a:r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Categorical</a:t>
                      </a:r>
                      <a:r>
                        <a:rPr lang="en-US" sz="3200" baseline="0" dirty="0" smtClean="0">
                          <a:latin typeface="Baskerville Old Face" panose="02020602080505020303" pitchFamily="18" charset="0"/>
                        </a:rPr>
                        <a:t> - Nominal</a:t>
                      </a:r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771650"/>
                  </a:ext>
                </a:extLst>
              </a:tr>
              <a:tr h="623842">
                <a:tc>
                  <a:txBody>
                    <a:bodyPr/>
                    <a:lstStyle/>
                    <a:p>
                      <a:pPr algn="l"/>
                      <a:r>
                        <a:rPr lang="en-IN" sz="3200" kern="1200" dirty="0" err="1" smtClean="0">
                          <a:effectLst/>
                          <a:latin typeface="Baskerville Old Face" panose="02020602080505020303" pitchFamily="18" charset="0"/>
                        </a:rPr>
                        <a:t>yr</a:t>
                      </a: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 </a:t>
                      </a:r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year (0: 2011, 1:2012)</a:t>
                      </a:r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Categorical</a:t>
                      </a:r>
                      <a:r>
                        <a:rPr lang="en-US" sz="3200" baseline="0" dirty="0" smtClean="0">
                          <a:latin typeface="Baskerville Old Face" panose="02020602080505020303" pitchFamily="18" charset="0"/>
                        </a:rPr>
                        <a:t> - Nominal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549238"/>
                  </a:ext>
                </a:extLst>
              </a:tr>
              <a:tr h="6238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err="1" smtClean="0">
                          <a:effectLst/>
                          <a:latin typeface="Baskerville Old Face" panose="02020602080505020303" pitchFamily="18" charset="0"/>
                        </a:rPr>
                        <a:t>mnth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month ( 1 to 12) </a:t>
                      </a:r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Categorical</a:t>
                      </a:r>
                      <a:r>
                        <a:rPr lang="en-US" sz="3200" baseline="0" dirty="0" smtClean="0">
                          <a:latin typeface="Baskerville Old Face" panose="02020602080505020303" pitchFamily="18" charset="0"/>
                        </a:rPr>
                        <a:t> – Nominal</a:t>
                      </a:r>
                      <a:r>
                        <a:rPr lang="en-IN" sz="3200" baseline="0" dirty="0" smtClean="0">
                          <a:latin typeface="Baskerville Old Face" panose="02020602080505020303" pitchFamily="18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39179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120755" y="9332497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05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549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-38100"/>
            <a:ext cx="18281073" cy="103251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58533"/>
              </p:ext>
            </p:extLst>
          </p:nvPr>
        </p:nvGraphicFramePr>
        <p:xfrm>
          <a:off x="1738744" y="1013460"/>
          <a:ext cx="14817438" cy="82600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23656">
                  <a:extLst>
                    <a:ext uri="{9D8B030D-6E8A-4147-A177-3AD203B41FA5}">
                      <a16:colId xmlns:a16="http://schemas.microsoft.com/office/drawing/2014/main" val="2651513394"/>
                    </a:ext>
                  </a:extLst>
                </a:gridCol>
                <a:gridCol w="8478303">
                  <a:extLst>
                    <a:ext uri="{9D8B030D-6E8A-4147-A177-3AD203B41FA5}">
                      <a16:colId xmlns:a16="http://schemas.microsoft.com/office/drawing/2014/main" val="3363170172"/>
                    </a:ext>
                  </a:extLst>
                </a:gridCol>
                <a:gridCol w="4115479">
                  <a:extLst>
                    <a:ext uri="{9D8B030D-6E8A-4147-A177-3AD203B41FA5}">
                      <a16:colId xmlns:a16="http://schemas.microsoft.com/office/drawing/2014/main" val="388663671"/>
                    </a:ext>
                  </a:extLst>
                </a:gridCol>
              </a:tblGrid>
              <a:tr h="84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b="0" dirty="0" smtClean="0"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hr </a:t>
                      </a:r>
                    </a:p>
                    <a:p>
                      <a:pPr algn="l"/>
                      <a:endParaRPr lang="en-IN" sz="3200" b="0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b="0" dirty="0" smtClean="0"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hour (0 to 23) </a:t>
                      </a:r>
                      <a:endParaRPr lang="en-IN" sz="3200" b="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Numerical - Discrete</a:t>
                      </a:r>
                      <a:endParaRPr lang="en-IN" sz="3200" b="0" dirty="0" smtClean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b="0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801311"/>
                  </a:ext>
                </a:extLst>
              </a:tr>
              <a:tr h="84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holiday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whether the</a:t>
                      </a:r>
                      <a:r>
                        <a:rPr lang="en-IN" sz="3200" kern="1200" baseline="0" dirty="0" smtClean="0">
                          <a:effectLst/>
                          <a:latin typeface="Baskerville Old Face" panose="02020602080505020303" pitchFamily="18" charset="0"/>
                        </a:rPr>
                        <a:t> </a:t>
                      </a: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day is a holiday or not (0 &amp; 1).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Categorical</a:t>
                      </a:r>
                      <a:r>
                        <a:rPr lang="en-US" sz="3200" baseline="0" dirty="0" smtClean="0">
                          <a:latin typeface="Baskerville Old Face" panose="02020602080505020303" pitchFamily="18" charset="0"/>
                        </a:rPr>
                        <a:t> - Nominal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737606"/>
                  </a:ext>
                </a:extLst>
              </a:tr>
              <a:tr h="84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weekday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day of the week (0</a:t>
                      </a:r>
                      <a:r>
                        <a:rPr lang="en-IN" sz="3200" kern="1200" baseline="0" dirty="0" smtClean="0">
                          <a:effectLst/>
                          <a:latin typeface="Baskerville Old Face" panose="02020602080505020303" pitchFamily="18" charset="0"/>
                        </a:rPr>
                        <a:t> to 6).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Categorical</a:t>
                      </a:r>
                      <a:r>
                        <a:rPr lang="en-US" sz="3200" baseline="0" dirty="0" smtClean="0">
                          <a:latin typeface="Baskerville Old Face" panose="02020602080505020303" pitchFamily="18" charset="0"/>
                        </a:rPr>
                        <a:t> – Nominal</a:t>
                      </a:r>
                      <a:r>
                        <a:rPr lang="en-IN" sz="3200" baseline="0" dirty="0" smtClean="0">
                          <a:latin typeface="Baskerville Old Face" panose="02020602080505020303" pitchFamily="18" charset="0"/>
                        </a:rPr>
                        <a:t> </a:t>
                      </a: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07147"/>
                  </a:ext>
                </a:extLst>
              </a:tr>
              <a:tr h="848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err="1" smtClean="0">
                          <a:effectLst/>
                          <a:latin typeface="Baskerville Old Face" panose="02020602080505020303" pitchFamily="18" charset="0"/>
                        </a:rPr>
                        <a:t>workingday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 if a day is neither a weekend nor a holiday is 1, otherwise is 0. </a:t>
                      </a: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Categorical</a:t>
                      </a:r>
                      <a:r>
                        <a:rPr lang="en-US" sz="3200" baseline="0" dirty="0" smtClean="0">
                          <a:latin typeface="Baskerville Old Face" panose="02020602080505020303" pitchFamily="18" charset="0"/>
                        </a:rPr>
                        <a:t> - Nominal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775088"/>
                  </a:ext>
                </a:extLst>
              </a:tr>
              <a:tr h="23704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err="1" smtClean="0">
                          <a:effectLst/>
                          <a:latin typeface="Baskerville Old Face" panose="02020602080505020303" pitchFamily="18" charset="0"/>
                        </a:rPr>
                        <a:t>weathersit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 1: Clear, Few clouds, Partly cloudy, Partly cloudy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 2: Mist + Cloudy, Mist + Broken clouds, Mist + Few clouds, Mist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 3: Light Snow, Light Rain + Thunderstorm + Scattered clouds, Light Rain +    Scattered clouds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4: Heavy Rain + Ice Pallets + Thunderstorm + Mist, Snow + Fog </a:t>
                      </a:r>
                      <a:endParaRPr lang="en-IN" sz="3200" b="0" kern="120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Categorical</a:t>
                      </a:r>
                      <a:r>
                        <a:rPr lang="en-US" sz="3200" baseline="0" dirty="0" smtClean="0">
                          <a:latin typeface="Baskerville Old Face" panose="02020602080505020303" pitchFamily="18" charset="0"/>
                        </a:rPr>
                        <a:t> - Nominal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281662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297400" y="9368519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06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8663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-11924"/>
            <a:ext cx="18281073" cy="10298923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64957"/>
              </p:ext>
            </p:extLst>
          </p:nvPr>
        </p:nvGraphicFramePr>
        <p:xfrm>
          <a:off x="1414894" y="1049516"/>
          <a:ext cx="15577707" cy="818796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157106">
                  <a:extLst>
                    <a:ext uri="{9D8B030D-6E8A-4147-A177-3AD203B41FA5}">
                      <a16:colId xmlns:a16="http://schemas.microsoft.com/office/drawing/2014/main" val="3000812151"/>
                    </a:ext>
                  </a:extLst>
                </a:gridCol>
                <a:gridCol w="7696200">
                  <a:extLst>
                    <a:ext uri="{9D8B030D-6E8A-4147-A177-3AD203B41FA5}">
                      <a16:colId xmlns:a16="http://schemas.microsoft.com/office/drawing/2014/main" val="1200504596"/>
                    </a:ext>
                  </a:extLst>
                </a:gridCol>
                <a:gridCol w="4724401">
                  <a:extLst>
                    <a:ext uri="{9D8B030D-6E8A-4147-A177-3AD203B41FA5}">
                      <a16:colId xmlns:a16="http://schemas.microsoft.com/office/drawing/2014/main" val="987331175"/>
                    </a:ext>
                  </a:extLst>
                </a:gridCol>
              </a:tblGrid>
              <a:tr h="8263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b="0" kern="1200" dirty="0" smtClean="0"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temp</a:t>
                      </a:r>
                      <a:endParaRPr lang="en-IN" sz="3200" b="0" kern="120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b="0" kern="1200" dirty="0" smtClean="0">
                          <a:solidFill>
                            <a:schemeClr val="tx1"/>
                          </a:solidFill>
                          <a:effectLst/>
                          <a:latin typeface="Baskerville Old Face" panose="02020602080505020303" pitchFamily="18" charset="0"/>
                        </a:rPr>
                        <a:t>normalized temperature in Celsius</a:t>
                      </a:r>
                      <a:endParaRPr lang="en-IN" sz="3200" b="0" kern="120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 smtClean="0">
                          <a:solidFill>
                            <a:schemeClr val="tx1"/>
                          </a:solidFill>
                          <a:latin typeface="Baskerville Old Face" panose="02020602080505020303" pitchFamily="18" charset="0"/>
                        </a:rPr>
                        <a:t>Numerical-Continuous</a:t>
                      </a:r>
                      <a:endParaRPr lang="en-IN" sz="3200" b="0" dirty="0">
                        <a:solidFill>
                          <a:schemeClr val="tx1"/>
                        </a:solidFill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468896"/>
                  </a:ext>
                </a:extLst>
              </a:tr>
              <a:tr h="12835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 atemp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"feels like" temperature  or apparent temperature in Celsius(only in hourly scale)</a:t>
                      </a:r>
                      <a:endParaRPr lang="en-IN" sz="3200" kern="120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Numerical-Continuous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609887"/>
                  </a:ext>
                </a:extLst>
              </a:tr>
              <a:tr h="11769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hum</a:t>
                      </a:r>
                      <a:endParaRPr lang="en-IN" sz="3200" kern="120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Normalized humidity. The values are divided to 100 (max)</a:t>
                      </a:r>
                      <a:endParaRPr lang="en-IN" sz="3200" kern="120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Numerical-Continuous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34368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windspeed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Normalized wind speed. The values are divided to 67 (max) 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Numerical-Continuous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340825"/>
                  </a:ext>
                </a:extLst>
              </a:tr>
              <a:tr h="12892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casual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count of casual users or non-registered user rentals for the hour 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Numerical-Continuous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553008"/>
                  </a:ext>
                </a:extLst>
              </a:tr>
              <a:tr h="7253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registered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count of registered users for the hour</a:t>
                      </a:r>
                      <a:endParaRPr lang="en-IN" sz="3200" kern="1200" dirty="0" smtClean="0">
                        <a:solidFill>
                          <a:schemeClr val="tx1"/>
                        </a:solidFill>
                        <a:effectLst/>
                        <a:latin typeface="Baskerville Old Face" panose="02020602080505020303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Numerical-Continuous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810651"/>
                  </a:ext>
                </a:extLst>
              </a:tr>
              <a:tr h="10001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cnt (TARGET)</a:t>
                      </a:r>
                      <a:endParaRPr lang="en-IN" sz="3200" b="1" dirty="0" smtClean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kern="1200" dirty="0" smtClean="0">
                          <a:effectLst/>
                          <a:latin typeface="Baskerville Old Face" panose="02020602080505020303" pitchFamily="18" charset="0"/>
                        </a:rPr>
                        <a:t>count of total rental bikes</a:t>
                      </a:r>
                      <a:r>
                        <a:rPr lang="en-IN" sz="3200" kern="1200" baseline="0" dirty="0" smtClean="0">
                          <a:effectLst/>
                          <a:latin typeface="Baskerville Old Face" panose="02020602080505020303" pitchFamily="18" charset="0"/>
                        </a:rPr>
                        <a:t> (casual + registered)</a:t>
                      </a:r>
                      <a:endParaRPr lang="en-IN" sz="3200" b="0" dirty="0" smtClean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latin typeface="Baskerville Old Face" panose="02020602080505020303" pitchFamily="18" charset="0"/>
                        </a:rPr>
                        <a:t>Numerical-Continuous</a:t>
                      </a:r>
                      <a:endParaRPr lang="en-IN" sz="3200" dirty="0" smtClean="0">
                        <a:latin typeface="Baskerville Old Face" panose="02020602080505020303" pitchFamily="18" charset="0"/>
                      </a:endParaRPr>
                    </a:p>
                    <a:p>
                      <a:pPr algn="l"/>
                      <a:endParaRPr lang="en-IN" sz="3200" dirty="0">
                        <a:latin typeface="Baskerville Old Face" panose="02020602080505020303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73849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240250" y="9237483"/>
            <a:ext cx="10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07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184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: Top Corners Rounded 481">
            <a:extLst>
              <a:ext uri="{FF2B5EF4-FFF2-40B4-BE49-F238E27FC236}">
                <a16:creationId xmlns:a16="http://schemas.microsoft.com/office/drawing/2014/main" id="{59D5A818-570F-4460-8D01-6E17CE2F6847}"/>
              </a:ext>
            </a:extLst>
          </p:cNvPr>
          <p:cNvSpPr/>
          <p:nvPr/>
        </p:nvSpPr>
        <p:spPr>
          <a:xfrm rot="16200000">
            <a:off x="5973030" y="-3363864"/>
            <a:ext cx="2810562" cy="126165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999F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045506A-8956-435D-BE7D-4305C46575AA}"/>
              </a:ext>
            </a:extLst>
          </p:cNvPr>
          <p:cNvSpPr/>
          <p:nvPr/>
        </p:nvSpPr>
        <p:spPr>
          <a:xfrm>
            <a:off x="12038886" y="1497304"/>
            <a:ext cx="2643717" cy="2911551"/>
          </a:xfrm>
          <a:prstGeom prst="ellipse">
            <a:avLst/>
          </a:prstGeom>
          <a:solidFill>
            <a:srgbClr val="3B3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1CEA9A97-86D6-4570-8D83-1668077DA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417311"/>
              </p:ext>
            </p:extLst>
          </p:nvPr>
        </p:nvGraphicFramePr>
        <p:xfrm>
          <a:off x="11579412" y="1458719"/>
          <a:ext cx="3113574" cy="2968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9" name="Group 88">
            <a:extLst>
              <a:ext uri="{FF2B5EF4-FFF2-40B4-BE49-F238E27FC236}">
                <a16:creationId xmlns:a16="http://schemas.microsoft.com/office/drawing/2014/main" id="{F7037711-B132-4FAC-802F-D70047FEE177}"/>
              </a:ext>
            </a:extLst>
          </p:cNvPr>
          <p:cNvGrpSpPr/>
          <p:nvPr/>
        </p:nvGrpSpPr>
        <p:grpSpPr>
          <a:xfrm>
            <a:off x="10972800" y="2400063"/>
            <a:ext cx="5232056" cy="6172437"/>
            <a:chOff x="6178550" y="1804988"/>
            <a:chExt cx="3978275" cy="4230687"/>
          </a:xfrm>
        </p:grpSpPr>
        <p:sp>
          <p:nvSpPr>
            <p:cNvPr id="90" name="Freeform 43">
              <a:extLst>
                <a:ext uri="{FF2B5EF4-FFF2-40B4-BE49-F238E27FC236}">
                  <a16:creationId xmlns:a16="http://schemas.microsoft.com/office/drawing/2014/main" id="{51A06C6F-44E1-451F-8A6D-4C5A0590C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5243513"/>
              <a:ext cx="158750" cy="193675"/>
            </a:xfrm>
            <a:custGeom>
              <a:avLst/>
              <a:gdLst>
                <a:gd name="T0" fmla="*/ 0 w 100"/>
                <a:gd name="T1" fmla="*/ 116 h 122"/>
                <a:gd name="T2" fmla="*/ 92 w 100"/>
                <a:gd name="T3" fmla="*/ 0 h 122"/>
                <a:gd name="T4" fmla="*/ 100 w 100"/>
                <a:gd name="T5" fmla="*/ 6 h 122"/>
                <a:gd name="T6" fmla="*/ 7 w 100"/>
                <a:gd name="T7" fmla="*/ 122 h 122"/>
                <a:gd name="T8" fmla="*/ 0 w 100"/>
                <a:gd name="T9" fmla="*/ 116 h 122"/>
                <a:gd name="T10" fmla="*/ 0 w 100"/>
                <a:gd name="T11" fmla="*/ 1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22">
                  <a:moveTo>
                    <a:pt x="0" y="116"/>
                  </a:moveTo>
                  <a:lnTo>
                    <a:pt x="92" y="0"/>
                  </a:lnTo>
                  <a:lnTo>
                    <a:pt x="100" y="6"/>
                  </a:lnTo>
                  <a:lnTo>
                    <a:pt x="7" y="122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D753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4">
              <a:extLst>
                <a:ext uri="{FF2B5EF4-FFF2-40B4-BE49-F238E27FC236}">
                  <a16:creationId xmlns:a16="http://schemas.microsoft.com/office/drawing/2014/main" id="{81A0BC1E-CF2A-4D60-921B-A91FE8209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975" y="5221288"/>
              <a:ext cx="269875" cy="31750"/>
            </a:xfrm>
            <a:custGeom>
              <a:avLst/>
              <a:gdLst>
                <a:gd name="T0" fmla="*/ 170 w 170"/>
                <a:gd name="T1" fmla="*/ 20 h 20"/>
                <a:gd name="T2" fmla="*/ 0 w 170"/>
                <a:gd name="T3" fmla="*/ 20 h 20"/>
                <a:gd name="T4" fmla="*/ 0 w 170"/>
                <a:gd name="T5" fmla="*/ 0 h 20"/>
                <a:gd name="T6" fmla="*/ 170 w 170"/>
                <a:gd name="T7" fmla="*/ 0 h 20"/>
                <a:gd name="T8" fmla="*/ 170 w 170"/>
                <a:gd name="T9" fmla="*/ 20 h 20"/>
                <a:gd name="T10" fmla="*/ 170 w 170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20">
                  <a:moveTo>
                    <a:pt x="170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170" y="0"/>
                  </a:lnTo>
                  <a:lnTo>
                    <a:pt x="170" y="20"/>
                  </a:lnTo>
                  <a:lnTo>
                    <a:pt x="170" y="20"/>
                  </a:lnTo>
                  <a:close/>
                </a:path>
              </a:pathLst>
            </a:custGeom>
            <a:solidFill>
              <a:srgbClr val="EF4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5">
              <a:extLst>
                <a:ext uri="{FF2B5EF4-FFF2-40B4-BE49-F238E27FC236}">
                  <a16:creationId xmlns:a16="http://schemas.microsoft.com/office/drawing/2014/main" id="{CA125D0F-46B2-43ED-8961-2ECD0CA50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5238" y="3671888"/>
              <a:ext cx="230187" cy="180975"/>
            </a:xfrm>
            <a:custGeom>
              <a:avLst/>
              <a:gdLst>
                <a:gd name="T0" fmla="*/ 25 w 80"/>
                <a:gd name="T1" fmla="*/ 0 h 63"/>
                <a:gd name="T2" fmla="*/ 50 w 80"/>
                <a:gd name="T3" fmla="*/ 2 h 63"/>
                <a:gd name="T4" fmla="*/ 67 w 80"/>
                <a:gd name="T5" fmla="*/ 15 h 63"/>
                <a:gd name="T6" fmla="*/ 80 w 80"/>
                <a:gd name="T7" fmla="*/ 37 h 63"/>
                <a:gd name="T8" fmla="*/ 76 w 80"/>
                <a:gd name="T9" fmla="*/ 43 h 63"/>
                <a:gd name="T10" fmla="*/ 67 w 80"/>
                <a:gd name="T11" fmla="*/ 47 h 63"/>
                <a:gd name="T12" fmla="*/ 59 w 80"/>
                <a:gd name="T13" fmla="*/ 53 h 63"/>
                <a:gd name="T14" fmla="*/ 49 w 80"/>
                <a:gd name="T15" fmla="*/ 58 h 63"/>
                <a:gd name="T16" fmla="*/ 41 w 80"/>
                <a:gd name="T17" fmla="*/ 63 h 63"/>
                <a:gd name="T18" fmla="*/ 31 w 80"/>
                <a:gd name="T19" fmla="*/ 56 h 63"/>
                <a:gd name="T20" fmla="*/ 5 w 80"/>
                <a:gd name="T21" fmla="*/ 28 h 63"/>
                <a:gd name="T22" fmla="*/ 25 w 80"/>
                <a:gd name="T2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63">
                  <a:moveTo>
                    <a:pt x="25" y="0"/>
                  </a:moveTo>
                  <a:cubicBezTo>
                    <a:pt x="25" y="0"/>
                    <a:pt x="47" y="2"/>
                    <a:pt x="50" y="2"/>
                  </a:cubicBezTo>
                  <a:cubicBezTo>
                    <a:pt x="54" y="3"/>
                    <a:pt x="60" y="8"/>
                    <a:pt x="67" y="15"/>
                  </a:cubicBezTo>
                  <a:cubicBezTo>
                    <a:pt x="74" y="22"/>
                    <a:pt x="80" y="35"/>
                    <a:pt x="80" y="37"/>
                  </a:cubicBezTo>
                  <a:cubicBezTo>
                    <a:pt x="79" y="38"/>
                    <a:pt x="80" y="40"/>
                    <a:pt x="76" y="43"/>
                  </a:cubicBezTo>
                  <a:cubicBezTo>
                    <a:pt x="72" y="46"/>
                    <a:pt x="67" y="47"/>
                    <a:pt x="67" y="47"/>
                  </a:cubicBezTo>
                  <a:cubicBezTo>
                    <a:pt x="67" y="47"/>
                    <a:pt x="65" y="53"/>
                    <a:pt x="59" y="53"/>
                  </a:cubicBezTo>
                  <a:cubicBezTo>
                    <a:pt x="59" y="53"/>
                    <a:pt x="56" y="59"/>
                    <a:pt x="49" y="58"/>
                  </a:cubicBezTo>
                  <a:cubicBezTo>
                    <a:pt x="49" y="58"/>
                    <a:pt x="46" y="63"/>
                    <a:pt x="41" y="63"/>
                  </a:cubicBezTo>
                  <a:cubicBezTo>
                    <a:pt x="41" y="63"/>
                    <a:pt x="34" y="57"/>
                    <a:pt x="31" y="56"/>
                  </a:cubicBezTo>
                  <a:cubicBezTo>
                    <a:pt x="28" y="54"/>
                    <a:pt x="15" y="42"/>
                    <a:pt x="5" y="28"/>
                  </a:cubicBezTo>
                  <a:cubicBezTo>
                    <a:pt x="5" y="28"/>
                    <a:pt x="0" y="11"/>
                    <a:pt x="25" y="0"/>
                  </a:cubicBezTo>
                  <a:close/>
                </a:path>
              </a:pathLst>
            </a:custGeom>
            <a:solidFill>
              <a:srgbClr val="DA9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6">
              <a:extLst>
                <a:ext uri="{FF2B5EF4-FFF2-40B4-BE49-F238E27FC236}">
                  <a16:creationId xmlns:a16="http://schemas.microsoft.com/office/drawing/2014/main" id="{5EA50A9C-A464-41EE-A82B-3E14C0C7FC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9838" y="3654425"/>
              <a:ext cx="552450" cy="457200"/>
            </a:xfrm>
            <a:custGeom>
              <a:avLst/>
              <a:gdLst>
                <a:gd name="T0" fmla="*/ 135 w 192"/>
                <a:gd name="T1" fmla="*/ 154 h 159"/>
                <a:gd name="T2" fmla="*/ 130 w 192"/>
                <a:gd name="T3" fmla="*/ 148 h 159"/>
                <a:gd name="T4" fmla="*/ 130 w 192"/>
                <a:gd name="T5" fmla="*/ 148 h 159"/>
                <a:gd name="T6" fmla="*/ 135 w 192"/>
                <a:gd name="T7" fmla="*/ 154 h 159"/>
                <a:gd name="T8" fmla="*/ 139 w 192"/>
                <a:gd name="T9" fmla="*/ 159 h 159"/>
                <a:gd name="T10" fmla="*/ 130 w 192"/>
                <a:gd name="T11" fmla="*/ 148 h 159"/>
                <a:gd name="T12" fmla="*/ 177 w 192"/>
                <a:gd name="T13" fmla="*/ 73 h 159"/>
                <a:gd name="T14" fmla="*/ 162 w 192"/>
                <a:gd name="T15" fmla="*/ 34 h 159"/>
                <a:gd name="T16" fmla="*/ 121 w 192"/>
                <a:gd name="T17" fmla="*/ 14 h 159"/>
                <a:gd name="T18" fmla="*/ 51 w 192"/>
                <a:gd name="T19" fmla="*/ 48 h 159"/>
                <a:gd name="T20" fmla="*/ 51 w 192"/>
                <a:gd name="T21" fmla="*/ 48 h 159"/>
                <a:gd name="T22" fmla="*/ 9 w 192"/>
                <a:gd name="T23" fmla="*/ 86 h 159"/>
                <a:gd name="T24" fmla="*/ 0 w 192"/>
                <a:gd name="T25" fmla="*/ 76 h 159"/>
                <a:gd name="T26" fmla="*/ 41 w 192"/>
                <a:gd name="T27" fmla="*/ 38 h 159"/>
                <a:gd name="T28" fmla="*/ 120 w 192"/>
                <a:gd name="T29" fmla="*/ 0 h 159"/>
                <a:gd name="T30" fmla="*/ 121 w 192"/>
                <a:gd name="T31" fmla="*/ 0 h 159"/>
                <a:gd name="T32" fmla="*/ 172 w 192"/>
                <a:gd name="T33" fmla="*/ 24 h 159"/>
                <a:gd name="T34" fmla="*/ 191 w 192"/>
                <a:gd name="T35" fmla="*/ 74 h 159"/>
                <a:gd name="T36" fmla="*/ 139 w 192"/>
                <a:gd name="T3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159">
                  <a:moveTo>
                    <a:pt x="135" y="154"/>
                  </a:moveTo>
                  <a:cubicBezTo>
                    <a:pt x="130" y="148"/>
                    <a:pt x="130" y="148"/>
                    <a:pt x="130" y="148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5" y="154"/>
                    <a:pt x="135" y="154"/>
                    <a:pt x="135" y="154"/>
                  </a:cubicBezTo>
                  <a:close/>
                  <a:moveTo>
                    <a:pt x="139" y="159"/>
                  </a:move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74" y="112"/>
                    <a:pt x="177" y="73"/>
                  </a:cubicBezTo>
                  <a:cubicBezTo>
                    <a:pt x="178" y="58"/>
                    <a:pt x="173" y="46"/>
                    <a:pt x="162" y="34"/>
                  </a:cubicBezTo>
                  <a:cubicBezTo>
                    <a:pt x="150" y="21"/>
                    <a:pt x="136" y="15"/>
                    <a:pt x="121" y="14"/>
                  </a:cubicBezTo>
                  <a:cubicBezTo>
                    <a:pt x="85" y="14"/>
                    <a:pt x="52" y="48"/>
                    <a:pt x="51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4" y="35"/>
                    <a:pt x="80" y="0"/>
                    <a:pt x="120" y="0"/>
                  </a:cubicBezTo>
                  <a:cubicBezTo>
                    <a:pt x="120" y="0"/>
                    <a:pt x="121" y="0"/>
                    <a:pt x="121" y="0"/>
                  </a:cubicBezTo>
                  <a:cubicBezTo>
                    <a:pt x="140" y="0"/>
                    <a:pt x="158" y="8"/>
                    <a:pt x="172" y="24"/>
                  </a:cubicBezTo>
                  <a:cubicBezTo>
                    <a:pt x="186" y="39"/>
                    <a:pt x="192" y="55"/>
                    <a:pt x="191" y="74"/>
                  </a:cubicBezTo>
                  <a:cubicBezTo>
                    <a:pt x="188" y="119"/>
                    <a:pt x="141" y="158"/>
                    <a:pt x="139" y="159"/>
                  </a:cubicBezTo>
                  <a:close/>
                </a:path>
              </a:pathLst>
            </a:custGeom>
            <a:solidFill>
              <a:srgbClr val="F79F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47">
              <a:extLst>
                <a:ext uri="{FF2B5EF4-FFF2-40B4-BE49-F238E27FC236}">
                  <a16:creationId xmlns:a16="http://schemas.microsoft.com/office/drawing/2014/main" id="{910659D7-9A5B-4E37-8F8D-EC54BA4A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8575" y="3411538"/>
              <a:ext cx="1096962" cy="1612900"/>
            </a:xfrm>
            <a:custGeom>
              <a:avLst/>
              <a:gdLst>
                <a:gd name="T0" fmla="*/ 166 w 381"/>
                <a:gd name="T1" fmla="*/ 73 h 560"/>
                <a:gd name="T2" fmla="*/ 295 w 381"/>
                <a:gd name="T3" fmla="*/ 168 h 560"/>
                <a:gd name="T4" fmla="*/ 373 w 381"/>
                <a:gd name="T5" fmla="*/ 247 h 560"/>
                <a:gd name="T6" fmla="*/ 356 w 381"/>
                <a:gd name="T7" fmla="*/ 307 h 560"/>
                <a:gd name="T8" fmla="*/ 281 w 381"/>
                <a:gd name="T9" fmla="*/ 431 h 560"/>
                <a:gd name="T10" fmla="*/ 209 w 381"/>
                <a:gd name="T11" fmla="*/ 560 h 560"/>
                <a:gd name="T12" fmla="*/ 178 w 381"/>
                <a:gd name="T13" fmla="*/ 553 h 560"/>
                <a:gd name="T14" fmla="*/ 249 w 381"/>
                <a:gd name="T15" fmla="*/ 333 h 560"/>
                <a:gd name="T16" fmla="*/ 274 w 381"/>
                <a:gd name="T17" fmla="*/ 269 h 560"/>
                <a:gd name="T18" fmla="*/ 28 w 381"/>
                <a:gd name="T19" fmla="*/ 152 h 560"/>
                <a:gd name="T20" fmla="*/ 3 w 381"/>
                <a:gd name="T21" fmla="*/ 139 h 560"/>
                <a:gd name="T22" fmla="*/ 50 w 381"/>
                <a:gd name="T23" fmla="*/ 17 h 560"/>
                <a:gd name="T24" fmla="*/ 166 w 381"/>
                <a:gd name="T25" fmla="*/ 7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1" h="560">
                  <a:moveTo>
                    <a:pt x="166" y="73"/>
                  </a:moveTo>
                  <a:cubicBezTo>
                    <a:pt x="166" y="73"/>
                    <a:pt x="271" y="147"/>
                    <a:pt x="295" y="168"/>
                  </a:cubicBezTo>
                  <a:cubicBezTo>
                    <a:pt x="318" y="189"/>
                    <a:pt x="372" y="238"/>
                    <a:pt x="373" y="247"/>
                  </a:cubicBezTo>
                  <a:cubicBezTo>
                    <a:pt x="374" y="255"/>
                    <a:pt x="381" y="268"/>
                    <a:pt x="356" y="307"/>
                  </a:cubicBezTo>
                  <a:cubicBezTo>
                    <a:pt x="332" y="346"/>
                    <a:pt x="288" y="418"/>
                    <a:pt x="281" y="431"/>
                  </a:cubicBezTo>
                  <a:cubicBezTo>
                    <a:pt x="267" y="459"/>
                    <a:pt x="209" y="560"/>
                    <a:pt x="209" y="560"/>
                  </a:cubicBezTo>
                  <a:cubicBezTo>
                    <a:pt x="178" y="553"/>
                    <a:pt x="178" y="553"/>
                    <a:pt x="178" y="553"/>
                  </a:cubicBezTo>
                  <a:cubicBezTo>
                    <a:pt x="178" y="553"/>
                    <a:pt x="214" y="419"/>
                    <a:pt x="249" y="333"/>
                  </a:cubicBezTo>
                  <a:cubicBezTo>
                    <a:pt x="258" y="310"/>
                    <a:pt x="281" y="279"/>
                    <a:pt x="274" y="269"/>
                  </a:cubicBezTo>
                  <a:cubicBezTo>
                    <a:pt x="267" y="259"/>
                    <a:pt x="185" y="238"/>
                    <a:pt x="28" y="152"/>
                  </a:cubicBezTo>
                  <a:cubicBezTo>
                    <a:pt x="12" y="143"/>
                    <a:pt x="0" y="162"/>
                    <a:pt x="3" y="139"/>
                  </a:cubicBezTo>
                  <a:cubicBezTo>
                    <a:pt x="5" y="116"/>
                    <a:pt x="3" y="35"/>
                    <a:pt x="50" y="17"/>
                  </a:cubicBezTo>
                  <a:cubicBezTo>
                    <a:pt x="97" y="0"/>
                    <a:pt x="166" y="73"/>
                    <a:pt x="166" y="73"/>
                  </a:cubicBez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48">
              <a:extLst>
                <a:ext uri="{FF2B5EF4-FFF2-40B4-BE49-F238E27FC236}">
                  <a16:creationId xmlns:a16="http://schemas.microsoft.com/office/drawing/2014/main" id="{D37121AD-1198-41E0-BD12-B07A6BA5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0700" y="4976813"/>
              <a:ext cx="109537" cy="120650"/>
            </a:xfrm>
            <a:custGeom>
              <a:avLst/>
              <a:gdLst>
                <a:gd name="T0" fmla="*/ 7 w 38"/>
                <a:gd name="T1" fmla="*/ 7 h 42"/>
                <a:gd name="T2" fmla="*/ 0 w 38"/>
                <a:gd name="T3" fmla="*/ 36 h 42"/>
                <a:gd name="T4" fmla="*/ 33 w 38"/>
                <a:gd name="T5" fmla="*/ 30 h 42"/>
                <a:gd name="T6" fmla="*/ 38 w 38"/>
                <a:gd name="T7" fmla="*/ 16 h 42"/>
                <a:gd name="T8" fmla="*/ 7 w 38"/>
                <a:gd name="T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7" y="7"/>
                  </a:moveTo>
                  <a:cubicBezTo>
                    <a:pt x="7" y="7"/>
                    <a:pt x="0" y="29"/>
                    <a:pt x="0" y="36"/>
                  </a:cubicBezTo>
                  <a:cubicBezTo>
                    <a:pt x="1" y="42"/>
                    <a:pt x="33" y="30"/>
                    <a:pt x="33" y="30"/>
                  </a:cubicBezTo>
                  <a:cubicBezTo>
                    <a:pt x="33" y="30"/>
                    <a:pt x="36" y="21"/>
                    <a:pt x="38" y="16"/>
                  </a:cubicBezTo>
                  <a:cubicBezTo>
                    <a:pt x="38" y="16"/>
                    <a:pt x="27" y="0"/>
                    <a:pt x="7" y="7"/>
                  </a:cubicBez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49">
              <a:extLst>
                <a:ext uri="{FF2B5EF4-FFF2-40B4-BE49-F238E27FC236}">
                  <a16:creationId xmlns:a16="http://schemas.microsoft.com/office/drawing/2014/main" id="{D6BE679E-2DFE-4A30-9D85-8EC64661F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1013" y="5048250"/>
              <a:ext cx="442912" cy="177800"/>
            </a:xfrm>
            <a:custGeom>
              <a:avLst/>
              <a:gdLst>
                <a:gd name="T0" fmla="*/ 50 w 154"/>
                <a:gd name="T1" fmla="*/ 0 h 62"/>
                <a:gd name="T2" fmla="*/ 84 w 154"/>
                <a:gd name="T3" fmla="*/ 19 h 62"/>
                <a:gd name="T4" fmla="*/ 138 w 154"/>
                <a:gd name="T5" fmla="*/ 35 h 62"/>
                <a:gd name="T6" fmla="*/ 80 w 154"/>
                <a:gd name="T7" fmla="*/ 60 h 62"/>
                <a:gd name="T8" fmla="*/ 2 w 154"/>
                <a:gd name="T9" fmla="*/ 46 h 62"/>
                <a:gd name="T10" fmla="*/ 11 w 154"/>
                <a:gd name="T11" fmla="*/ 1 h 62"/>
                <a:gd name="T12" fmla="*/ 50 w 154"/>
                <a:gd name="T1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62">
                  <a:moveTo>
                    <a:pt x="50" y="0"/>
                  </a:moveTo>
                  <a:cubicBezTo>
                    <a:pt x="50" y="0"/>
                    <a:pt x="71" y="19"/>
                    <a:pt x="84" y="19"/>
                  </a:cubicBezTo>
                  <a:cubicBezTo>
                    <a:pt x="97" y="20"/>
                    <a:pt x="137" y="28"/>
                    <a:pt x="138" y="35"/>
                  </a:cubicBezTo>
                  <a:cubicBezTo>
                    <a:pt x="140" y="42"/>
                    <a:pt x="154" y="59"/>
                    <a:pt x="80" y="60"/>
                  </a:cubicBezTo>
                  <a:cubicBezTo>
                    <a:pt x="6" y="62"/>
                    <a:pt x="0" y="60"/>
                    <a:pt x="2" y="46"/>
                  </a:cubicBezTo>
                  <a:cubicBezTo>
                    <a:pt x="3" y="33"/>
                    <a:pt x="9" y="14"/>
                    <a:pt x="11" y="1"/>
                  </a:cubicBezTo>
                  <a:cubicBezTo>
                    <a:pt x="50" y="0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DFC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0">
              <a:extLst>
                <a:ext uri="{FF2B5EF4-FFF2-40B4-BE49-F238E27FC236}">
                  <a16:creationId xmlns:a16="http://schemas.microsoft.com/office/drawing/2014/main" id="{908607DA-0ED1-4072-92A3-39D01D990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8263" y="3735388"/>
              <a:ext cx="142875" cy="123825"/>
            </a:xfrm>
            <a:custGeom>
              <a:avLst/>
              <a:gdLst>
                <a:gd name="T0" fmla="*/ 49 w 50"/>
                <a:gd name="T1" fmla="*/ 16 h 43"/>
                <a:gd name="T2" fmla="*/ 28 w 50"/>
                <a:gd name="T3" fmla="*/ 2 h 43"/>
                <a:gd name="T4" fmla="*/ 25 w 50"/>
                <a:gd name="T5" fmla="*/ 7 h 43"/>
                <a:gd name="T6" fmla="*/ 14 w 50"/>
                <a:gd name="T7" fmla="*/ 4 h 43"/>
                <a:gd name="T8" fmla="*/ 9 w 50"/>
                <a:gd name="T9" fmla="*/ 14 h 43"/>
                <a:gd name="T10" fmla="*/ 5 w 50"/>
                <a:gd name="T11" fmla="*/ 22 h 43"/>
                <a:gd name="T12" fmla="*/ 1 w 50"/>
                <a:gd name="T13" fmla="*/ 28 h 43"/>
                <a:gd name="T14" fmla="*/ 14 w 50"/>
                <a:gd name="T15" fmla="*/ 42 h 43"/>
                <a:gd name="T16" fmla="*/ 21 w 50"/>
                <a:gd name="T17" fmla="*/ 38 h 43"/>
                <a:gd name="T18" fmla="*/ 31 w 50"/>
                <a:gd name="T19" fmla="*/ 34 h 43"/>
                <a:gd name="T20" fmla="*/ 39 w 50"/>
                <a:gd name="T21" fmla="*/ 28 h 43"/>
                <a:gd name="T22" fmla="*/ 50 w 50"/>
                <a:gd name="T23" fmla="*/ 18 h 43"/>
                <a:gd name="T24" fmla="*/ 49 w 50"/>
                <a:gd name="T25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3">
                  <a:moveTo>
                    <a:pt x="49" y="16"/>
                  </a:moveTo>
                  <a:cubicBezTo>
                    <a:pt x="49" y="16"/>
                    <a:pt x="32" y="0"/>
                    <a:pt x="28" y="2"/>
                  </a:cubicBezTo>
                  <a:cubicBezTo>
                    <a:pt x="25" y="5"/>
                    <a:pt x="25" y="7"/>
                    <a:pt x="25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5" y="5"/>
                    <a:pt x="9" y="14"/>
                  </a:cubicBezTo>
                  <a:cubicBezTo>
                    <a:pt x="9" y="14"/>
                    <a:pt x="1" y="14"/>
                    <a:pt x="5" y="22"/>
                  </a:cubicBezTo>
                  <a:cubicBezTo>
                    <a:pt x="5" y="22"/>
                    <a:pt x="0" y="24"/>
                    <a:pt x="1" y="28"/>
                  </a:cubicBezTo>
                  <a:cubicBezTo>
                    <a:pt x="2" y="32"/>
                    <a:pt x="14" y="42"/>
                    <a:pt x="14" y="42"/>
                  </a:cubicBezTo>
                  <a:cubicBezTo>
                    <a:pt x="14" y="42"/>
                    <a:pt x="18" y="43"/>
                    <a:pt x="21" y="38"/>
                  </a:cubicBezTo>
                  <a:cubicBezTo>
                    <a:pt x="21" y="38"/>
                    <a:pt x="28" y="39"/>
                    <a:pt x="31" y="34"/>
                  </a:cubicBezTo>
                  <a:cubicBezTo>
                    <a:pt x="31" y="34"/>
                    <a:pt x="36" y="34"/>
                    <a:pt x="39" y="28"/>
                  </a:cubicBezTo>
                  <a:cubicBezTo>
                    <a:pt x="39" y="28"/>
                    <a:pt x="50" y="27"/>
                    <a:pt x="50" y="18"/>
                  </a:cubicBezTo>
                  <a:cubicBezTo>
                    <a:pt x="50" y="18"/>
                    <a:pt x="50" y="17"/>
                    <a:pt x="49" y="16"/>
                  </a:cubicBezTo>
                  <a:close/>
                </a:path>
              </a:pathLst>
            </a:custGeom>
            <a:solidFill>
              <a:srgbClr val="DA9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1">
              <a:extLst>
                <a:ext uri="{FF2B5EF4-FFF2-40B4-BE49-F238E27FC236}">
                  <a16:creationId xmlns:a16="http://schemas.microsoft.com/office/drawing/2014/main" id="{21BC02B9-D7B3-48CD-9793-FB5C0EED4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0013" y="3778250"/>
              <a:ext cx="50800" cy="49212"/>
            </a:xfrm>
            <a:custGeom>
              <a:avLst/>
              <a:gdLst>
                <a:gd name="T0" fmla="*/ 17 w 18"/>
                <a:gd name="T1" fmla="*/ 17 h 17"/>
                <a:gd name="T2" fmla="*/ 0 w 18"/>
                <a:gd name="T3" fmla="*/ 1 h 17"/>
                <a:gd name="T4" fmla="*/ 1 w 18"/>
                <a:gd name="T5" fmla="*/ 0 h 17"/>
                <a:gd name="T6" fmla="*/ 18 w 18"/>
                <a:gd name="T7" fmla="*/ 16 h 17"/>
                <a:gd name="T8" fmla="*/ 17 w 18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17" y="17"/>
                  </a:moveTo>
                  <a:cubicBezTo>
                    <a:pt x="17" y="17"/>
                    <a:pt x="6" y="8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" y="7"/>
                    <a:pt x="18" y="16"/>
                    <a:pt x="18" y="16"/>
                  </a:cubicBezTo>
                  <a:cubicBezTo>
                    <a:pt x="17" y="17"/>
                    <a:pt x="17" y="17"/>
                    <a:pt x="17" y="17"/>
                  </a:cubicBezTo>
                  <a:close/>
                </a:path>
              </a:pathLst>
            </a:custGeom>
            <a:solidFill>
              <a:srgbClr val="A17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2">
              <a:extLst>
                <a:ext uri="{FF2B5EF4-FFF2-40B4-BE49-F238E27FC236}">
                  <a16:creationId xmlns:a16="http://schemas.microsoft.com/office/drawing/2014/main" id="{993B6065-EA89-4A64-9792-90658507D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313" y="3806825"/>
              <a:ext cx="38100" cy="34925"/>
            </a:xfrm>
            <a:custGeom>
              <a:avLst/>
              <a:gdLst>
                <a:gd name="T0" fmla="*/ 12 w 13"/>
                <a:gd name="T1" fmla="*/ 12 h 12"/>
                <a:gd name="T2" fmla="*/ 0 w 13"/>
                <a:gd name="T3" fmla="*/ 0 h 12"/>
                <a:gd name="T4" fmla="*/ 1 w 13"/>
                <a:gd name="T5" fmla="*/ 0 h 12"/>
                <a:gd name="T6" fmla="*/ 13 w 13"/>
                <a:gd name="T7" fmla="*/ 11 h 12"/>
                <a:gd name="T8" fmla="*/ 12 w 1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12" y="12"/>
                  </a:moveTo>
                  <a:cubicBezTo>
                    <a:pt x="12" y="12"/>
                    <a:pt x="3" y="5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5"/>
                    <a:pt x="13" y="11"/>
                    <a:pt x="13" y="11"/>
                  </a:cubicBezTo>
                  <a:cubicBezTo>
                    <a:pt x="12" y="12"/>
                    <a:pt x="12" y="12"/>
                    <a:pt x="12" y="12"/>
                  </a:cubicBezTo>
                  <a:close/>
                </a:path>
              </a:pathLst>
            </a:custGeom>
            <a:solidFill>
              <a:srgbClr val="A17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3">
              <a:extLst>
                <a:ext uri="{FF2B5EF4-FFF2-40B4-BE49-F238E27FC236}">
                  <a16:creationId xmlns:a16="http://schemas.microsoft.com/office/drawing/2014/main" id="{722D0AD8-C09D-4475-80DA-E3CBBB1EE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8550" y="4443413"/>
              <a:ext cx="1590675" cy="1592262"/>
            </a:xfrm>
            <a:custGeom>
              <a:avLst/>
              <a:gdLst>
                <a:gd name="T0" fmla="*/ 277 w 553"/>
                <a:gd name="T1" fmla="*/ 14 h 553"/>
                <a:gd name="T2" fmla="*/ 14 w 553"/>
                <a:gd name="T3" fmla="*/ 277 h 553"/>
                <a:gd name="T4" fmla="*/ 277 w 553"/>
                <a:gd name="T5" fmla="*/ 539 h 553"/>
                <a:gd name="T6" fmla="*/ 539 w 553"/>
                <a:gd name="T7" fmla="*/ 277 h 553"/>
                <a:gd name="T8" fmla="*/ 277 w 553"/>
                <a:gd name="T9" fmla="*/ 14 h 553"/>
                <a:gd name="T10" fmla="*/ 277 w 553"/>
                <a:gd name="T11" fmla="*/ 553 h 553"/>
                <a:gd name="T12" fmla="*/ 169 w 553"/>
                <a:gd name="T13" fmla="*/ 532 h 553"/>
                <a:gd name="T14" fmla="*/ 81 w 553"/>
                <a:gd name="T15" fmla="*/ 472 h 553"/>
                <a:gd name="T16" fmla="*/ 22 w 553"/>
                <a:gd name="T17" fmla="*/ 384 h 553"/>
                <a:gd name="T18" fmla="*/ 0 w 553"/>
                <a:gd name="T19" fmla="*/ 277 h 553"/>
                <a:gd name="T20" fmla="*/ 22 w 553"/>
                <a:gd name="T21" fmla="*/ 169 h 553"/>
                <a:gd name="T22" fmla="*/ 81 w 553"/>
                <a:gd name="T23" fmla="*/ 81 h 553"/>
                <a:gd name="T24" fmla="*/ 169 w 553"/>
                <a:gd name="T25" fmla="*/ 22 h 553"/>
                <a:gd name="T26" fmla="*/ 277 w 553"/>
                <a:gd name="T27" fmla="*/ 0 h 553"/>
                <a:gd name="T28" fmla="*/ 384 w 553"/>
                <a:gd name="T29" fmla="*/ 22 h 553"/>
                <a:gd name="T30" fmla="*/ 472 w 553"/>
                <a:gd name="T31" fmla="*/ 81 h 553"/>
                <a:gd name="T32" fmla="*/ 532 w 553"/>
                <a:gd name="T33" fmla="*/ 169 h 553"/>
                <a:gd name="T34" fmla="*/ 553 w 553"/>
                <a:gd name="T35" fmla="*/ 277 h 553"/>
                <a:gd name="T36" fmla="*/ 532 w 553"/>
                <a:gd name="T37" fmla="*/ 384 h 553"/>
                <a:gd name="T38" fmla="*/ 472 w 553"/>
                <a:gd name="T39" fmla="*/ 472 h 553"/>
                <a:gd name="T40" fmla="*/ 384 w 553"/>
                <a:gd name="T41" fmla="*/ 532 h 553"/>
                <a:gd name="T42" fmla="*/ 277 w 553"/>
                <a:gd name="T43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3" h="553">
                  <a:moveTo>
                    <a:pt x="277" y="14"/>
                  </a:moveTo>
                  <a:cubicBezTo>
                    <a:pt x="132" y="14"/>
                    <a:pt x="14" y="132"/>
                    <a:pt x="14" y="277"/>
                  </a:cubicBezTo>
                  <a:cubicBezTo>
                    <a:pt x="14" y="422"/>
                    <a:pt x="132" y="539"/>
                    <a:pt x="277" y="539"/>
                  </a:cubicBezTo>
                  <a:cubicBezTo>
                    <a:pt x="422" y="539"/>
                    <a:pt x="539" y="422"/>
                    <a:pt x="539" y="277"/>
                  </a:cubicBezTo>
                  <a:cubicBezTo>
                    <a:pt x="539" y="132"/>
                    <a:pt x="422" y="14"/>
                    <a:pt x="277" y="14"/>
                  </a:cubicBezTo>
                  <a:close/>
                  <a:moveTo>
                    <a:pt x="277" y="553"/>
                  </a:moveTo>
                  <a:cubicBezTo>
                    <a:pt x="240" y="553"/>
                    <a:pt x="203" y="546"/>
                    <a:pt x="169" y="532"/>
                  </a:cubicBezTo>
                  <a:cubicBezTo>
                    <a:pt x="136" y="518"/>
                    <a:pt x="107" y="498"/>
                    <a:pt x="81" y="472"/>
                  </a:cubicBezTo>
                  <a:cubicBezTo>
                    <a:pt x="56" y="447"/>
                    <a:pt x="36" y="417"/>
                    <a:pt x="22" y="384"/>
                  </a:cubicBezTo>
                  <a:cubicBezTo>
                    <a:pt x="8" y="350"/>
                    <a:pt x="0" y="314"/>
                    <a:pt x="0" y="277"/>
                  </a:cubicBezTo>
                  <a:cubicBezTo>
                    <a:pt x="0" y="240"/>
                    <a:pt x="8" y="203"/>
                    <a:pt x="22" y="169"/>
                  </a:cubicBezTo>
                  <a:cubicBezTo>
                    <a:pt x="36" y="136"/>
                    <a:pt x="56" y="107"/>
                    <a:pt x="81" y="81"/>
                  </a:cubicBezTo>
                  <a:cubicBezTo>
                    <a:pt x="107" y="56"/>
                    <a:pt x="136" y="36"/>
                    <a:pt x="169" y="22"/>
                  </a:cubicBezTo>
                  <a:cubicBezTo>
                    <a:pt x="203" y="8"/>
                    <a:pt x="240" y="0"/>
                    <a:pt x="277" y="0"/>
                  </a:cubicBezTo>
                  <a:cubicBezTo>
                    <a:pt x="314" y="0"/>
                    <a:pt x="350" y="8"/>
                    <a:pt x="384" y="22"/>
                  </a:cubicBezTo>
                  <a:cubicBezTo>
                    <a:pt x="417" y="36"/>
                    <a:pt x="447" y="56"/>
                    <a:pt x="472" y="81"/>
                  </a:cubicBezTo>
                  <a:cubicBezTo>
                    <a:pt x="498" y="107"/>
                    <a:pt x="518" y="136"/>
                    <a:pt x="532" y="169"/>
                  </a:cubicBezTo>
                  <a:cubicBezTo>
                    <a:pt x="546" y="203"/>
                    <a:pt x="553" y="240"/>
                    <a:pt x="553" y="277"/>
                  </a:cubicBezTo>
                  <a:cubicBezTo>
                    <a:pt x="553" y="314"/>
                    <a:pt x="546" y="350"/>
                    <a:pt x="532" y="384"/>
                  </a:cubicBezTo>
                  <a:cubicBezTo>
                    <a:pt x="518" y="417"/>
                    <a:pt x="498" y="447"/>
                    <a:pt x="472" y="472"/>
                  </a:cubicBezTo>
                  <a:cubicBezTo>
                    <a:pt x="447" y="498"/>
                    <a:pt x="417" y="518"/>
                    <a:pt x="384" y="532"/>
                  </a:cubicBezTo>
                  <a:cubicBezTo>
                    <a:pt x="350" y="546"/>
                    <a:pt x="314" y="553"/>
                    <a:pt x="277" y="55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4">
              <a:extLst>
                <a:ext uri="{FF2B5EF4-FFF2-40B4-BE49-F238E27FC236}">
                  <a16:creationId xmlns:a16="http://schemas.microsoft.com/office/drawing/2014/main" id="{34741F3F-3E8C-4F90-9C4B-E6F47DB04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21413" y="4486275"/>
              <a:ext cx="1508125" cy="1509712"/>
            </a:xfrm>
            <a:custGeom>
              <a:avLst/>
              <a:gdLst>
                <a:gd name="T0" fmla="*/ 262 w 524"/>
                <a:gd name="T1" fmla="*/ 14 h 524"/>
                <a:gd name="T2" fmla="*/ 14 w 524"/>
                <a:gd name="T3" fmla="*/ 262 h 524"/>
                <a:gd name="T4" fmla="*/ 262 w 524"/>
                <a:gd name="T5" fmla="*/ 510 h 524"/>
                <a:gd name="T6" fmla="*/ 510 w 524"/>
                <a:gd name="T7" fmla="*/ 262 h 524"/>
                <a:gd name="T8" fmla="*/ 262 w 524"/>
                <a:gd name="T9" fmla="*/ 14 h 524"/>
                <a:gd name="T10" fmla="*/ 262 w 524"/>
                <a:gd name="T11" fmla="*/ 524 h 524"/>
                <a:gd name="T12" fmla="*/ 160 w 524"/>
                <a:gd name="T13" fmla="*/ 503 h 524"/>
                <a:gd name="T14" fmla="*/ 77 w 524"/>
                <a:gd name="T15" fmla="*/ 447 h 524"/>
                <a:gd name="T16" fmla="*/ 20 w 524"/>
                <a:gd name="T17" fmla="*/ 364 h 524"/>
                <a:gd name="T18" fmla="*/ 0 w 524"/>
                <a:gd name="T19" fmla="*/ 262 h 524"/>
                <a:gd name="T20" fmla="*/ 20 w 524"/>
                <a:gd name="T21" fmla="*/ 160 h 524"/>
                <a:gd name="T22" fmla="*/ 77 w 524"/>
                <a:gd name="T23" fmla="*/ 76 h 524"/>
                <a:gd name="T24" fmla="*/ 160 w 524"/>
                <a:gd name="T25" fmla="*/ 20 h 524"/>
                <a:gd name="T26" fmla="*/ 262 w 524"/>
                <a:gd name="T27" fmla="*/ 0 h 524"/>
                <a:gd name="T28" fmla="*/ 364 w 524"/>
                <a:gd name="T29" fmla="*/ 20 h 524"/>
                <a:gd name="T30" fmla="*/ 447 w 524"/>
                <a:gd name="T31" fmla="*/ 76 h 524"/>
                <a:gd name="T32" fmla="*/ 503 w 524"/>
                <a:gd name="T33" fmla="*/ 160 h 524"/>
                <a:gd name="T34" fmla="*/ 524 w 524"/>
                <a:gd name="T35" fmla="*/ 262 h 524"/>
                <a:gd name="T36" fmla="*/ 503 w 524"/>
                <a:gd name="T37" fmla="*/ 364 h 524"/>
                <a:gd name="T38" fmla="*/ 447 w 524"/>
                <a:gd name="T39" fmla="*/ 447 h 524"/>
                <a:gd name="T40" fmla="*/ 364 w 524"/>
                <a:gd name="T41" fmla="*/ 503 h 524"/>
                <a:gd name="T42" fmla="*/ 262 w 524"/>
                <a:gd name="T43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4" h="524">
                  <a:moveTo>
                    <a:pt x="262" y="14"/>
                  </a:moveTo>
                  <a:cubicBezTo>
                    <a:pt x="125" y="14"/>
                    <a:pt x="14" y="125"/>
                    <a:pt x="14" y="262"/>
                  </a:cubicBezTo>
                  <a:cubicBezTo>
                    <a:pt x="14" y="399"/>
                    <a:pt x="125" y="510"/>
                    <a:pt x="262" y="510"/>
                  </a:cubicBezTo>
                  <a:cubicBezTo>
                    <a:pt x="399" y="510"/>
                    <a:pt x="510" y="399"/>
                    <a:pt x="510" y="262"/>
                  </a:cubicBezTo>
                  <a:cubicBezTo>
                    <a:pt x="510" y="125"/>
                    <a:pt x="399" y="14"/>
                    <a:pt x="262" y="14"/>
                  </a:cubicBezTo>
                  <a:close/>
                  <a:moveTo>
                    <a:pt x="262" y="524"/>
                  </a:moveTo>
                  <a:cubicBezTo>
                    <a:pt x="226" y="524"/>
                    <a:pt x="192" y="517"/>
                    <a:pt x="160" y="503"/>
                  </a:cubicBezTo>
                  <a:cubicBezTo>
                    <a:pt x="129" y="490"/>
                    <a:pt x="101" y="471"/>
                    <a:pt x="77" y="447"/>
                  </a:cubicBezTo>
                  <a:cubicBezTo>
                    <a:pt x="52" y="423"/>
                    <a:pt x="34" y="395"/>
                    <a:pt x="20" y="364"/>
                  </a:cubicBezTo>
                  <a:cubicBezTo>
                    <a:pt x="7" y="332"/>
                    <a:pt x="0" y="297"/>
                    <a:pt x="0" y="262"/>
                  </a:cubicBezTo>
                  <a:cubicBezTo>
                    <a:pt x="0" y="226"/>
                    <a:pt x="7" y="192"/>
                    <a:pt x="20" y="160"/>
                  </a:cubicBezTo>
                  <a:cubicBezTo>
                    <a:pt x="34" y="129"/>
                    <a:pt x="52" y="101"/>
                    <a:pt x="77" y="76"/>
                  </a:cubicBezTo>
                  <a:cubicBezTo>
                    <a:pt x="101" y="52"/>
                    <a:pt x="129" y="34"/>
                    <a:pt x="160" y="20"/>
                  </a:cubicBezTo>
                  <a:cubicBezTo>
                    <a:pt x="192" y="7"/>
                    <a:pt x="226" y="0"/>
                    <a:pt x="262" y="0"/>
                  </a:cubicBezTo>
                  <a:cubicBezTo>
                    <a:pt x="297" y="0"/>
                    <a:pt x="332" y="7"/>
                    <a:pt x="364" y="20"/>
                  </a:cubicBezTo>
                  <a:cubicBezTo>
                    <a:pt x="395" y="34"/>
                    <a:pt x="423" y="52"/>
                    <a:pt x="447" y="76"/>
                  </a:cubicBezTo>
                  <a:cubicBezTo>
                    <a:pt x="471" y="101"/>
                    <a:pt x="490" y="129"/>
                    <a:pt x="503" y="160"/>
                  </a:cubicBezTo>
                  <a:cubicBezTo>
                    <a:pt x="517" y="192"/>
                    <a:pt x="524" y="226"/>
                    <a:pt x="524" y="262"/>
                  </a:cubicBezTo>
                  <a:cubicBezTo>
                    <a:pt x="524" y="297"/>
                    <a:pt x="517" y="332"/>
                    <a:pt x="503" y="364"/>
                  </a:cubicBezTo>
                  <a:cubicBezTo>
                    <a:pt x="490" y="395"/>
                    <a:pt x="471" y="423"/>
                    <a:pt x="447" y="447"/>
                  </a:cubicBezTo>
                  <a:cubicBezTo>
                    <a:pt x="423" y="471"/>
                    <a:pt x="395" y="490"/>
                    <a:pt x="364" y="503"/>
                  </a:cubicBezTo>
                  <a:cubicBezTo>
                    <a:pt x="332" y="517"/>
                    <a:pt x="297" y="524"/>
                    <a:pt x="262" y="524"/>
                  </a:cubicBezTo>
                  <a:close/>
                </a:path>
              </a:pathLst>
            </a:custGeom>
            <a:solidFill>
              <a:srgbClr val="EF4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55">
              <a:extLst>
                <a:ext uri="{FF2B5EF4-FFF2-40B4-BE49-F238E27FC236}">
                  <a16:creationId xmlns:a16="http://schemas.microsoft.com/office/drawing/2014/main" id="{A4C0E428-7EF0-4ACF-85AF-548623331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4288" y="4022725"/>
              <a:ext cx="425450" cy="1425575"/>
            </a:xfrm>
            <a:custGeom>
              <a:avLst/>
              <a:gdLst>
                <a:gd name="T0" fmla="*/ 243 w 268"/>
                <a:gd name="T1" fmla="*/ 898 h 898"/>
                <a:gd name="T2" fmla="*/ 0 w 268"/>
                <a:gd name="T3" fmla="*/ 6 h 898"/>
                <a:gd name="T4" fmla="*/ 26 w 268"/>
                <a:gd name="T5" fmla="*/ 0 h 898"/>
                <a:gd name="T6" fmla="*/ 268 w 268"/>
                <a:gd name="T7" fmla="*/ 891 h 898"/>
                <a:gd name="T8" fmla="*/ 243 w 268"/>
                <a:gd name="T9" fmla="*/ 898 h 898"/>
                <a:gd name="T10" fmla="*/ 243 w 268"/>
                <a:gd name="T11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898">
                  <a:moveTo>
                    <a:pt x="243" y="898"/>
                  </a:moveTo>
                  <a:lnTo>
                    <a:pt x="0" y="6"/>
                  </a:lnTo>
                  <a:lnTo>
                    <a:pt x="26" y="0"/>
                  </a:lnTo>
                  <a:lnTo>
                    <a:pt x="268" y="891"/>
                  </a:lnTo>
                  <a:lnTo>
                    <a:pt x="243" y="898"/>
                  </a:lnTo>
                  <a:lnTo>
                    <a:pt x="243" y="898"/>
                  </a:lnTo>
                  <a:close/>
                </a:path>
              </a:pathLst>
            </a:custGeom>
            <a:solidFill>
              <a:srgbClr val="F79F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56">
              <a:extLst>
                <a:ext uri="{FF2B5EF4-FFF2-40B4-BE49-F238E27FC236}">
                  <a16:creationId xmlns:a16="http://schemas.microsoft.com/office/drawing/2014/main" id="{0186D464-B633-480D-8EE6-0B27AD13E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525" y="3824288"/>
              <a:ext cx="454025" cy="230187"/>
            </a:xfrm>
            <a:custGeom>
              <a:avLst/>
              <a:gdLst>
                <a:gd name="T0" fmla="*/ 3 w 158"/>
                <a:gd name="T1" fmla="*/ 25 h 80"/>
                <a:gd name="T2" fmla="*/ 42 w 158"/>
                <a:gd name="T3" fmla="*/ 75 h 80"/>
                <a:gd name="T4" fmla="*/ 158 w 158"/>
                <a:gd name="T5" fmla="*/ 75 h 80"/>
                <a:gd name="T6" fmla="*/ 3 w 158"/>
                <a:gd name="T7" fmla="*/ 2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80">
                  <a:moveTo>
                    <a:pt x="3" y="25"/>
                  </a:moveTo>
                  <a:cubicBezTo>
                    <a:pt x="3" y="25"/>
                    <a:pt x="0" y="70"/>
                    <a:pt x="42" y="75"/>
                  </a:cubicBezTo>
                  <a:cubicBezTo>
                    <a:pt x="83" y="80"/>
                    <a:pt x="158" y="75"/>
                    <a:pt x="158" y="75"/>
                  </a:cubicBezTo>
                  <a:cubicBezTo>
                    <a:pt x="158" y="75"/>
                    <a:pt x="51" y="0"/>
                    <a:pt x="3" y="2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7">
              <a:extLst>
                <a:ext uri="{FF2B5EF4-FFF2-40B4-BE49-F238E27FC236}">
                  <a16:creationId xmlns:a16="http://schemas.microsoft.com/office/drawing/2014/main" id="{C24277C5-9F5E-45E8-B069-C8596DC9C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3" y="2787650"/>
              <a:ext cx="622300" cy="965200"/>
            </a:xfrm>
            <a:custGeom>
              <a:avLst/>
              <a:gdLst>
                <a:gd name="T0" fmla="*/ 52 w 216"/>
                <a:gd name="T1" fmla="*/ 0 h 335"/>
                <a:gd name="T2" fmla="*/ 105 w 216"/>
                <a:gd name="T3" fmla="*/ 148 h 335"/>
                <a:gd name="T4" fmla="*/ 216 w 216"/>
                <a:gd name="T5" fmla="*/ 307 h 335"/>
                <a:gd name="T6" fmla="*/ 196 w 216"/>
                <a:gd name="T7" fmla="*/ 335 h 335"/>
                <a:gd name="T8" fmla="*/ 65 w 216"/>
                <a:gd name="T9" fmla="*/ 175 h 335"/>
                <a:gd name="T10" fmla="*/ 0 w 216"/>
                <a:gd name="T11" fmla="*/ 19 h 335"/>
                <a:gd name="T12" fmla="*/ 52 w 216"/>
                <a:gd name="T13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335">
                  <a:moveTo>
                    <a:pt x="52" y="0"/>
                  </a:moveTo>
                  <a:cubicBezTo>
                    <a:pt x="52" y="0"/>
                    <a:pt x="98" y="133"/>
                    <a:pt x="105" y="148"/>
                  </a:cubicBezTo>
                  <a:cubicBezTo>
                    <a:pt x="113" y="163"/>
                    <a:pt x="216" y="307"/>
                    <a:pt x="216" y="307"/>
                  </a:cubicBezTo>
                  <a:cubicBezTo>
                    <a:pt x="196" y="335"/>
                    <a:pt x="196" y="335"/>
                    <a:pt x="196" y="335"/>
                  </a:cubicBezTo>
                  <a:cubicBezTo>
                    <a:pt x="196" y="335"/>
                    <a:pt x="69" y="183"/>
                    <a:pt x="65" y="175"/>
                  </a:cubicBezTo>
                  <a:cubicBezTo>
                    <a:pt x="60" y="166"/>
                    <a:pt x="0" y="19"/>
                    <a:pt x="0" y="19"/>
                  </a:cubicBezTo>
                  <a:cubicBezTo>
                    <a:pt x="52" y="0"/>
                    <a:pt x="52" y="0"/>
                    <a:pt x="52" y="0"/>
                  </a:cubicBezTo>
                  <a:close/>
                </a:path>
              </a:pathLst>
            </a:custGeom>
            <a:solidFill>
              <a:srgbClr val="DA9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8">
              <a:extLst>
                <a:ext uri="{FF2B5EF4-FFF2-40B4-BE49-F238E27FC236}">
                  <a16:creationId xmlns:a16="http://schemas.microsoft.com/office/drawing/2014/main" id="{9E27645E-1CEE-4C0A-B126-92C6FD54F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25" y="1892300"/>
              <a:ext cx="417512" cy="606425"/>
            </a:xfrm>
            <a:custGeom>
              <a:avLst/>
              <a:gdLst>
                <a:gd name="T0" fmla="*/ 82 w 145"/>
                <a:gd name="T1" fmla="*/ 15 h 211"/>
                <a:gd name="T2" fmla="*/ 130 w 145"/>
                <a:gd name="T3" fmla="*/ 124 h 211"/>
                <a:gd name="T4" fmla="*/ 29 w 145"/>
                <a:gd name="T5" fmla="*/ 142 h 211"/>
                <a:gd name="T6" fmla="*/ 82 w 145"/>
                <a:gd name="T7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211">
                  <a:moveTo>
                    <a:pt x="82" y="15"/>
                  </a:moveTo>
                  <a:cubicBezTo>
                    <a:pt x="82" y="15"/>
                    <a:pt x="145" y="40"/>
                    <a:pt x="130" y="124"/>
                  </a:cubicBezTo>
                  <a:cubicBezTo>
                    <a:pt x="115" y="208"/>
                    <a:pt x="58" y="211"/>
                    <a:pt x="29" y="142"/>
                  </a:cubicBezTo>
                  <a:cubicBezTo>
                    <a:pt x="0" y="73"/>
                    <a:pt x="10" y="0"/>
                    <a:pt x="82" y="15"/>
                  </a:cubicBez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6CB581FE-0311-4D40-9471-B4D1FA22F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9538" y="2501900"/>
              <a:ext cx="773112" cy="1149350"/>
            </a:xfrm>
            <a:custGeom>
              <a:avLst/>
              <a:gdLst>
                <a:gd name="T0" fmla="*/ 186 w 269"/>
                <a:gd name="T1" fmla="*/ 7 h 399"/>
                <a:gd name="T2" fmla="*/ 248 w 269"/>
                <a:gd name="T3" fmla="*/ 53 h 399"/>
                <a:gd name="T4" fmla="*/ 267 w 269"/>
                <a:gd name="T5" fmla="*/ 144 h 399"/>
                <a:gd name="T6" fmla="*/ 230 w 269"/>
                <a:gd name="T7" fmla="*/ 192 h 399"/>
                <a:gd name="T8" fmla="*/ 198 w 269"/>
                <a:gd name="T9" fmla="*/ 274 h 399"/>
                <a:gd name="T10" fmla="*/ 140 w 269"/>
                <a:gd name="T11" fmla="*/ 367 h 399"/>
                <a:gd name="T12" fmla="*/ 0 w 269"/>
                <a:gd name="T13" fmla="*/ 302 h 399"/>
                <a:gd name="T14" fmla="*/ 40 w 269"/>
                <a:gd name="T15" fmla="*/ 197 h 399"/>
                <a:gd name="T16" fmla="*/ 63 w 269"/>
                <a:gd name="T17" fmla="*/ 67 h 399"/>
                <a:gd name="T18" fmla="*/ 122 w 269"/>
                <a:gd name="T19" fmla="*/ 5 h 399"/>
                <a:gd name="T20" fmla="*/ 186 w 269"/>
                <a:gd name="T21" fmla="*/ 7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399">
                  <a:moveTo>
                    <a:pt x="186" y="7"/>
                  </a:moveTo>
                  <a:cubicBezTo>
                    <a:pt x="186" y="7"/>
                    <a:pt x="238" y="39"/>
                    <a:pt x="248" y="53"/>
                  </a:cubicBezTo>
                  <a:cubicBezTo>
                    <a:pt x="269" y="85"/>
                    <a:pt x="267" y="134"/>
                    <a:pt x="267" y="144"/>
                  </a:cubicBezTo>
                  <a:cubicBezTo>
                    <a:pt x="266" y="175"/>
                    <a:pt x="230" y="183"/>
                    <a:pt x="230" y="192"/>
                  </a:cubicBezTo>
                  <a:cubicBezTo>
                    <a:pt x="230" y="201"/>
                    <a:pt x="204" y="249"/>
                    <a:pt x="198" y="274"/>
                  </a:cubicBezTo>
                  <a:cubicBezTo>
                    <a:pt x="192" y="300"/>
                    <a:pt x="140" y="367"/>
                    <a:pt x="140" y="367"/>
                  </a:cubicBezTo>
                  <a:cubicBezTo>
                    <a:pt x="140" y="367"/>
                    <a:pt x="42" y="399"/>
                    <a:pt x="0" y="302"/>
                  </a:cubicBezTo>
                  <a:cubicBezTo>
                    <a:pt x="0" y="302"/>
                    <a:pt x="38" y="232"/>
                    <a:pt x="40" y="197"/>
                  </a:cubicBezTo>
                  <a:cubicBezTo>
                    <a:pt x="47" y="95"/>
                    <a:pt x="55" y="81"/>
                    <a:pt x="63" y="67"/>
                  </a:cubicBezTo>
                  <a:cubicBezTo>
                    <a:pt x="77" y="40"/>
                    <a:pt x="115" y="11"/>
                    <a:pt x="122" y="5"/>
                  </a:cubicBezTo>
                  <a:cubicBezTo>
                    <a:pt x="128" y="0"/>
                    <a:pt x="186" y="7"/>
                    <a:pt x="186" y="7"/>
                  </a:cubicBezTo>
                  <a:close/>
                </a:path>
              </a:pathLst>
            </a:custGeom>
            <a:solidFill>
              <a:srgbClr val="D528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0">
              <a:extLst>
                <a:ext uri="{FF2B5EF4-FFF2-40B4-BE49-F238E27FC236}">
                  <a16:creationId xmlns:a16="http://schemas.microsoft.com/office/drawing/2014/main" id="{A03C894B-A878-4571-AB78-17FF5DFC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2593975"/>
              <a:ext cx="928687" cy="1219200"/>
            </a:xfrm>
            <a:custGeom>
              <a:avLst/>
              <a:gdLst>
                <a:gd name="T0" fmla="*/ 31 w 323"/>
                <a:gd name="T1" fmla="*/ 13 h 423"/>
                <a:gd name="T2" fmla="*/ 100 w 323"/>
                <a:gd name="T3" fmla="*/ 57 h 423"/>
                <a:gd name="T4" fmla="*/ 164 w 323"/>
                <a:gd name="T5" fmla="*/ 240 h 423"/>
                <a:gd name="T6" fmla="*/ 323 w 323"/>
                <a:gd name="T7" fmla="*/ 401 h 423"/>
                <a:gd name="T8" fmla="*/ 301 w 323"/>
                <a:gd name="T9" fmla="*/ 423 h 423"/>
                <a:gd name="T10" fmla="*/ 125 w 323"/>
                <a:gd name="T11" fmla="*/ 292 h 423"/>
                <a:gd name="T12" fmla="*/ 24 w 323"/>
                <a:gd name="T13" fmla="*/ 98 h 423"/>
                <a:gd name="T14" fmla="*/ 31 w 323"/>
                <a:gd name="T15" fmla="*/ 1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423">
                  <a:moveTo>
                    <a:pt x="31" y="13"/>
                  </a:moveTo>
                  <a:cubicBezTo>
                    <a:pt x="43" y="3"/>
                    <a:pt x="87" y="0"/>
                    <a:pt x="100" y="57"/>
                  </a:cubicBezTo>
                  <a:cubicBezTo>
                    <a:pt x="114" y="114"/>
                    <a:pt x="157" y="230"/>
                    <a:pt x="164" y="240"/>
                  </a:cubicBezTo>
                  <a:cubicBezTo>
                    <a:pt x="172" y="251"/>
                    <a:pt x="323" y="401"/>
                    <a:pt x="323" y="401"/>
                  </a:cubicBezTo>
                  <a:cubicBezTo>
                    <a:pt x="301" y="423"/>
                    <a:pt x="301" y="423"/>
                    <a:pt x="301" y="423"/>
                  </a:cubicBezTo>
                  <a:cubicBezTo>
                    <a:pt x="301" y="423"/>
                    <a:pt x="133" y="308"/>
                    <a:pt x="125" y="292"/>
                  </a:cubicBezTo>
                  <a:cubicBezTo>
                    <a:pt x="116" y="276"/>
                    <a:pt x="24" y="109"/>
                    <a:pt x="24" y="98"/>
                  </a:cubicBezTo>
                  <a:cubicBezTo>
                    <a:pt x="23" y="87"/>
                    <a:pt x="0" y="40"/>
                    <a:pt x="31" y="13"/>
                  </a:cubicBez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1">
              <a:extLst>
                <a:ext uri="{FF2B5EF4-FFF2-40B4-BE49-F238E27FC236}">
                  <a16:creationId xmlns:a16="http://schemas.microsoft.com/office/drawing/2014/main" id="{86FFB9CF-EB77-4BAE-ADC1-D39FD8C1B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238" y="2522538"/>
              <a:ext cx="392112" cy="325437"/>
            </a:xfrm>
            <a:custGeom>
              <a:avLst/>
              <a:gdLst>
                <a:gd name="T0" fmla="*/ 49 w 136"/>
                <a:gd name="T1" fmla="*/ 0 h 113"/>
                <a:gd name="T2" fmla="*/ 136 w 136"/>
                <a:gd name="T3" fmla="*/ 101 h 113"/>
                <a:gd name="T4" fmla="*/ 106 w 136"/>
                <a:gd name="T5" fmla="*/ 113 h 113"/>
                <a:gd name="T6" fmla="*/ 49 w 136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" h="113">
                  <a:moveTo>
                    <a:pt x="49" y="0"/>
                  </a:moveTo>
                  <a:cubicBezTo>
                    <a:pt x="49" y="0"/>
                    <a:pt x="123" y="27"/>
                    <a:pt x="136" y="101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0" y="4"/>
                    <a:pt x="49" y="0"/>
                  </a:cubicBezTo>
                  <a:close/>
                </a:path>
              </a:pathLst>
            </a:custGeom>
            <a:solidFill>
              <a:srgbClr val="D528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66F0029E-11A3-4570-A3F9-FDF68564E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2286000"/>
              <a:ext cx="261937" cy="403225"/>
            </a:xfrm>
            <a:custGeom>
              <a:avLst/>
              <a:gdLst>
                <a:gd name="T0" fmla="*/ 55 w 91"/>
                <a:gd name="T1" fmla="*/ 53 h 140"/>
                <a:gd name="T2" fmla="*/ 57 w 91"/>
                <a:gd name="T3" fmla="*/ 79 h 140"/>
                <a:gd name="T4" fmla="*/ 66 w 91"/>
                <a:gd name="T5" fmla="*/ 82 h 140"/>
                <a:gd name="T6" fmla="*/ 63 w 91"/>
                <a:gd name="T7" fmla="*/ 135 h 140"/>
                <a:gd name="T8" fmla="*/ 2 w 91"/>
                <a:gd name="T9" fmla="*/ 80 h 140"/>
                <a:gd name="T10" fmla="*/ 4 w 91"/>
                <a:gd name="T11" fmla="*/ 18 h 140"/>
                <a:gd name="T12" fmla="*/ 55 w 91"/>
                <a:gd name="T13" fmla="*/ 5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40">
                  <a:moveTo>
                    <a:pt x="55" y="53"/>
                  </a:moveTo>
                  <a:cubicBezTo>
                    <a:pt x="55" y="53"/>
                    <a:pt x="54" y="74"/>
                    <a:pt x="57" y="79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6" y="82"/>
                    <a:pt x="91" y="130"/>
                    <a:pt x="63" y="135"/>
                  </a:cubicBezTo>
                  <a:cubicBezTo>
                    <a:pt x="36" y="140"/>
                    <a:pt x="8" y="114"/>
                    <a:pt x="2" y="80"/>
                  </a:cubicBezTo>
                  <a:cubicBezTo>
                    <a:pt x="2" y="80"/>
                    <a:pt x="8" y="35"/>
                    <a:pt x="4" y="18"/>
                  </a:cubicBezTo>
                  <a:cubicBezTo>
                    <a:pt x="0" y="0"/>
                    <a:pt x="55" y="53"/>
                    <a:pt x="55" y="53"/>
                  </a:cubicBez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3">
              <a:extLst>
                <a:ext uri="{FF2B5EF4-FFF2-40B4-BE49-F238E27FC236}">
                  <a16:creationId xmlns:a16="http://schemas.microsoft.com/office/drawing/2014/main" id="{2EDFA997-9CA5-4017-8209-828C5A098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1804988"/>
              <a:ext cx="1239837" cy="1028700"/>
            </a:xfrm>
            <a:custGeom>
              <a:avLst/>
              <a:gdLst>
                <a:gd name="T0" fmla="*/ 345 w 431"/>
                <a:gd name="T1" fmla="*/ 80 h 357"/>
                <a:gd name="T2" fmla="*/ 413 w 431"/>
                <a:gd name="T3" fmla="*/ 131 h 357"/>
                <a:gd name="T4" fmla="*/ 398 w 431"/>
                <a:gd name="T5" fmla="*/ 49 h 357"/>
                <a:gd name="T6" fmla="*/ 264 w 431"/>
                <a:gd name="T7" fmla="*/ 42 h 357"/>
                <a:gd name="T8" fmla="*/ 179 w 431"/>
                <a:gd name="T9" fmla="*/ 151 h 357"/>
                <a:gd name="T10" fmla="*/ 91 w 431"/>
                <a:gd name="T11" fmla="*/ 195 h 357"/>
                <a:gd name="T12" fmla="*/ 8 w 431"/>
                <a:gd name="T13" fmla="*/ 256 h 357"/>
                <a:gd name="T14" fmla="*/ 137 w 431"/>
                <a:gd name="T15" fmla="*/ 296 h 357"/>
                <a:gd name="T16" fmla="*/ 262 w 431"/>
                <a:gd name="T17" fmla="*/ 277 h 357"/>
                <a:gd name="T18" fmla="*/ 317 w 431"/>
                <a:gd name="T19" fmla="*/ 190 h 357"/>
                <a:gd name="T20" fmla="*/ 345 w 431"/>
                <a:gd name="T21" fmla="*/ 8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1" h="357">
                  <a:moveTo>
                    <a:pt x="345" y="80"/>
                  </a:moveTo>
                  <a:cubicBezTo>
                    <a:pt x="345" y="80"/>
                    <a:pt x="407" y="113"/>
                    <a:pt x="413" y="131"/>
                  </a:cubicBezTo>
                  <a:cubicBezTo>
                    <a:pt x="413" y="131"/>
                    <a:pt x="431" y="98"/>
                    <a:pt x="398" y="49"/>
                  </a:cubicBezTo>
                  <a:cubicBezTo>
                    <a:pt x="366" y="0"/>
                    <a:pt x="299" y="5"/>
                    <a:pt x="264" y="42"/>
                  </a:cubicBezTo>
                  <a:cubicBezTo>
                    <a:pt x="230" y="79"/>
                    <a:pt x="228" y="145"/>
                    <a:pt x="179" y="151"/>
                  </a:cubicBezTo>
                  <a:cubicBezTo>
                    <a:pt x="131" y="157"/>
                    <a:pt x="98" y="138"/>
                    <a:pt x="91" y="195"/>
                  </a:cubicBezTo>
                  <a:cubicBezTo>
                    <a:pt x="85" y="253"/>
                    <a:pt x="17" y="211"/>
                    <a:pt x="8" y="256"/>
                  </a:cubicBezTo>
                  <a:cubicBezTo>
                    <a:pt x="0" y="302"/>
                    <a:pt x="62" y="357"/>
                    <a:pt x="137" y="296"/>
                  </a:cubicBezTo>
                  <a:cubicBezTo>
                    <a:pt x="212" y="235"/>
                    <a:pt x="231" y="280"/>
                    <a:pt x="262" y="277"/>
                  </a:cubicBezTo>
                  <a:cubicBezTo>
                    <a:pt x="293" y="274"/>
                    <a:pt x="330" y="270"/>
                    <a:pt x="317" y="190"/>
                  </a:cubicBezTo>
                  <a:cubicBezTo>
                    <a:pt x="304" y="110"/>
                    <a:pt x="345" y="80"/>
                    <a:pt x="345" y="80"/>
                  </a:cubicBezTo>
                  <a:close/>
                </a:path>
              </a:pathLst>
            </a:custGeom>
            <a:solidFill>
              <a:srgbClr val="EDCC4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4">
              <a:extLst>
                <a:ext uri="{FF2B5EF4-FFF2-40B4-BE49-F238E27FC236}">
                  <a16:creationId xmlns:a16="http://schemas.microsoft.com/office/drawing/2014/main" id="{CA45E0DF-E072-47AD-8366-9231C703C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6538" y="2547938"/>
              <a:ext cx="382587" cy="417512"/>
            </a:xfrm>
            <a:custGeom>
              <a:avLst/>
              <a:gdLst>
                <a:gd name="T0" fmla="*/ 43 w 133"/>
                <a:gd name="T1" fmla="*/ 145 h 145"/>
                <a:gd name="T2" fmla="*/ 133 w 133"/>
                <a:gd name="T3" fmla="*/ 107 h 145"/>
                <a:gd name="T4" fmla="*/ 49 w 133"/>
                <a:gd name="T5" fmla="*/ 26 h 145"/>
                <a:gd name="T6" fmla="*/ 43 w 133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45">
                  <a:moveTo>
                    <a:pt x="43" y="145"/>
                  </a:moveTo>
                  <a:cubicBezTo>
                    <a:pt x="43" y="145"/>
                    <a:pt x="124" y="107"/>
                    <a:pt x="133" y="107"/>
                  </a:cubicBezTo>
                  <a:cubicBezTo>
                    <a:pt x="133" y="107"/>
                    <a:pt x="116" y="0"/>
                    <a:pt x="49" y="26"/>
                  </a:cubicBezTo>
                  <a:cubicBezTo>
                    <a:pt x="49" y="26"/>
                    <a:pt x="0" y="52"/>
                    <a:pt x="43" y="145"/>
                  </a:cubicBezTo>
                  <a:close/>
                </a:path>
              </a:pathLst>
            </a:custGeom>
            <a:solidFill>
              <a:srgbClr val="D528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5">
              <a:extLst>
                <a:ext uri="{FF2B5EF4-FFF2-40B4-BE49-F238E27FC236}">
                  <a16:creationId xmlns:a16="http://schemas.microsoft.com/office/drawing/2014/main" id="{CD8349D8-F1C8-4B0A-91A7-A932FE052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94763" y="3703638"/>
              <a:ext cx="555625" cy="457200"/>
            </a:xfrm>
            <a:custGeom>
              <a:avLst/>
              <a:gdLst>
                <a:gd name="T0" fmla="*/ 135 w 193"/>
                <a:gd name="T1" fmla="*/ 153 h 159"/>
                <a:gd name="T2" fmla="*/ 131 w 193"/>
                <a:gd name="T3" fmla="*/ 148 h 159"/>
                <a:gd name="T4" fmla="*/ 131 w 193"/>
                <a:gd name="T5" fmla="*/ 148 h 159"/>
                <a:gd name="T6" fmla="*/ 135 w 193"/>
                <a:gd name="T7" fmla="*/ 153 h 159"/>
                <a:gd name="T8" fmla="*/ 140 w 193"/>
                <a:gd name="T9" fmla="*/ 159 h 159"/>
                <a:gd name="T10" fmla="*/ 131 w 193"/>
                <a:gd name="T11" fmla="*/ 148 h 159"/>
                <a:gd name="T12" fmla="*/ 177 w 193"/>
                <a:gd name="T13" fmla="*/ 73 h 159"/>
                <a:gd name="T14" fmla="*/ 162 w 193"/>
                <a:gd name="T15" fmla="*/ 33 h 159"/>
                <a:gd name="T16" fmla="*/ 121 w 193"/>
                <a:gd name="T17" fmla="*/ 14 h 159"/>
                <a:gd name="T18" fmla="*/ 52 w 193"/>
                <a:gd name="T19" fmla="*/ 48 h 159"/>
                <a:gd name="T20" fmla="*/ 51 w 193"/>
                <a:gd name="T21" fmla="*/ 48 h 159"/>
                <a:gd name="T22" fmla="*/ 10 w 193"/>
                <a:gd name="T23" fmla="*/ 86 h 159"/>
                <a:gd name="T24" fmla="*/ 0 w 193"/>
                <a:gd name="T25" fmla="*/ 76 h 159"/>
                <a:gd name="T26" fmla="*/ 42 w 193"/>
                <a:gd name="T27" fmla="*/ 38 h 159"/>
                <a:gd name="T28" fmla="*/ 121 w 193"/>
                <a:gd name="T29" fmla="*/ 0 h 159"/>
                <a:gd name="T30" fmla="*/ 121 w 193"/>
                <a:gd name="T31" fmla="*/ 0 h 159"/>
                <a:gd name="T32" fmla="*/ 173 w 193"/>
                <a:gd name="T33" fmla="*/ 24 h 159"/>
                <a:gd name="T34" fmla="*/ 192 w 193"/>
                <a:gd name="T35" fmla="*/ 74 h 159"/>
                <a:gd name="T36" fmla="*/ 140 w 193"/>
                <a:gd name="T3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159">
                  <a:moveTo>
                    <a:pt x="135" y="153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5" y="153"/>
                    <a:pt x="135" y="153"/>
                    <a:pt x="135" y="153"/>
                  </a:cubicBezTo>
                  <a:close/>
                  <a:moveTo>
                    <a:pt x="140" y="159"/>
                  </a:moveTo>
                  <a:cubicBezTo>
                    <a:pt x="131" y="148"/>
                    <a:pt x="131" y="148"/>
                    <a:pt x="131" y="148"/>
                  </a:cubicBezTo>
                  <a:cubicBezTo>
                    <a:pt x="131" y="148"/>
                    <a:pt x="175" y="111"/>
                    <a:pt x="177" y="73"/>
                  </a:cubicBezTo>
                  <a:cubicBezTo>
                    <a:pt x="178" y="58"/>
                    <a:pt x="174" y="45"/>
                    <a:pt x="162" y="33"/>
                  </a:cubicBezTo>
                  <a:cubicBezTo>
                    <a:pt x="151" y="21"/>
                    <a:pt x="137" y="14"/>
                    <a:pt x="121" y="14"/>
                  </a:cubicBezTo>
                  <a:cubicBezTo>
                    <a:pt x="86" y="14"/>
                    <a:pt x="52" y="47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5" y="35"/>
                    <a:pt x="80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41" y="0"/>
                    <a:pt x="158" y="8"/>
                    <a:pt x="173" y="24"/>
                  </a:cubicBezTo>
                  <a:cubicBezTo>
                    <a:pt x="186" y="38"/>
                    <a:pt x="193" y="55"/>
                    <a:pt x="192" y="74"/>
                  </a:cubicBezTo>
                  <a:cubicBezTo>
                    <a:pt x="189" y="119"/>
                    <a:pt x="142" y="157"/>
                    <a:pt x="140" y="159"/>
                  </a:cubicBezTo>
                  <a:close/>
                </a:path>
              </a:pathLst>
            </a:custGeom>
            <a:solidFill>
              <a:srgbClr val="F79F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6">
              <a:extLst>
                <a:ext uri="{FF2B5EF4-FFF2-40B4-BE49-F238E27FC236}">
                  <a16:creationId xmlns:a16="http://schemas.microsoft.com/office/drawing/2014/main" id="{6D275C84-C633-4523-9D56-831D7FDB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5913" y="5448300"/>
              <a:ext cx="130175" cy="155575"/>
            </a:xfrm>
            <a:custGeom>
              <a:avLst/>
              <a:gdLst>
                <a:gd name="T0" fmla="*/ 0 w 82"/>
                <a:gd name="T1" fmla="*/ 93 h 98"/>
                <a:gd name="T2" fmla="*/ 75 w 82"/>
                <a:gd name="T3" fmla="*/ 0 h 98"/>
                <a:gd name="T4" fmla="*/ 82 w 82"/>
                <a:gd name="T5" fmla="*/ 6 h 98"/>
                <a:gd name="T6" fmla="*/ 8 w 82"/>
                <a:gd name="T7" fmla="*/ 98 h 98"/>
                <a:gd name="T8" fmla="*/ 0 w 82"/>
                <a:gd name="T9" fmla="*/ 93 h 98"/>
                <a:gd name="T10" fmla="*/ 0 w 82"/>
                <a:gd name="T11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98">
                  <a:moveTo>
                    <a:pt x="0" y="93"/>
                  </a:moveTo>
                  <a:lnTo>
                    <a:pt x="75" y="0"/>
                  </a:lnTo>
                  <a:lnTo>
                    <a:pt x="82" y="6"/>
                  </a:lnTo>
                  <a:lnTo>
                    <a:pt x="8" y="98"/>
                  </a:lnTo>
                  <a:lnTo>
                    <a:pt x="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7BA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67">
              <a:extLst>
                <a:ext uri="{FF2B5EF4-FFF2-40B4-BE49-F238E27FC236}">
                  <a16:creationId xmlns:a16="http://schemas.microsoft.com/office/drawing/2014/main" id="{4D8C38B5-C097-4B46-B391-54E4D859F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66150" y="4443413"/>
              <a:ext cx="1590675" cy="1592262"/>
            </a:xfrm>
            <a:custGeom>
              <a:avLst/>
              <a:gdLst>
                <a:gd name="T0" fmla="*/ 276 w 553"/>
                <a:gd name="T1" fmla="*/ 14 h 553"/>
                <a:gd name="T2" fmla="*/ 14 w 553"/>
                <a:gd name="T3" fmla="*/ 277 h 553"/>
                <a:gd name="T4" fmla="*/ 276 w 553"/>
                <a:gd name="T5" fmla="*/ 539 h 553"/>
                <a:gd name="T6" fmla="*/ 539 w 553"/>
                <a:gd name="T7" fmla="*/ 277 h 553"/>
                <a:gd name="T8" fmla="*/ 276 w 553"/>
                <a:gd name="T9" fmla="*/ 14 h 553"/>
                <a:gd name="T10" fmla="*/ 276 w 553"/>
                <a:gd name="T11" fmla="*/ 553 h 553"/>
                <a:gd name="T12" fmla="*/ 169 w 553"/>
                <a:gd name="T13" fmla="*/ 532 h 553"/>
                <a:gd name="T14" fmla="*/ 81 w 553"/>
                <a:gd name="T15" fmla="*/ 472 h 553"/>
                <a:gd name="T16" fmla="*/ 22 w 553"/>
                <a:gd name="T17" fmla="*/ 384 h 553"/>
                <a:gd name="T18" fmla="*/ 0 w 553"/>
                <a:gd name="T19" fmla="*/ 277 h 553"/>
                <a:gd name="T20" fmla="*/ 22 w 553"/>
                <a:gd name="T21" fmla="*/ 169 h 553"/>
                <a:gd name="T22" fmla="*/ 81 w 553"/>
                <a:gd name="T23" fmla="*/ 81 h 553"/>
                <a:gd name="T24" fmla="*/ 169 w 553"/>
                <a:gd name="T25" fmla="*/ 22 h 553"/>
                <a:gd name="T26" fmla="*/ 276 w 553"/>
                <a:gd name="T27" fmla="*/ 0 h 553"/>
                <a:gd name="T28" fmla="*/ 384 w 553"/>
                <a:gd name="T29" fmla="*/ 22 h 553"/>
                <a:gd name="T30" fmla="*/ 472 w 553"/>
                <a:gd name="T31" fmla="*/ 81 h 553"/>
                <a:gd name="T32" fmla="*/ 531 w 553"/>
                <a:gd name="T33" fmla="*/ 169 h 553"/>
                <a:gd name="T34" fmla="*/ 553 w 553"/>
                <a:gd name="T35" fmla="*/ 277 h 553"/>
                <a:gd name="T36" fmla="*/ 531 w 553"/>
                <a:gd name="T37" fmla="*/ 384 h 553"/>
                <a:gd name="T38" fmla="*/ 472 w 553"/>
                <a:gd name="T39" fmla="*/ 472 h 553"/>
                <a:gd name="T40" fmla="*/ 384 w 553"/>
                <a:gd name="T41" fmla="*/ 532 h 553"/>
                <a:gd name="T42" fmla="*/ 276 w 553"/>
                <a:gd name="T43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3" h="553">
                  <a:moveTo>
                    <a:pt x="276" y="14"/>
                  </a:moveTo>
                  <a:cubicBezTo>
                    <a:pt x="132" y="14"/>
                    <a:pt x="14" y="132"/>
                    <a:pt x="14" y="277"/>
                  </a:cubicBezTo>
                  <a:cubicBezTo>
                    <a:pt x="14" y="422"/>
                    <a:pt x="132" y="539"/>
                    <a:pt x="276" y="539"/>
                  </a:cubicBezTo>
                  <a:cubicBezTo>
                    <a:pt x="421" y="539"/>
                    <a:pt x="539" y="422"/>
                    <a:pt x="539" y="277"/>
                  </a:cubicBezTo>
                  <a:cubicBezTo>
                    <a:pt x="539" y="132"/>
                    <a:pt x="421" y="14"/>
                    <a:pt x="276" y="14"/>
                  </a:cubicBezTo>
                  <a:close/>
                  <a:moveTo>
                    <a:pt x="276" y="553"/>
                  </a:moveTo>
                  <a:cubicBezTo>
                    <a:pt x="239" y="553"/>
                    <a:pt x="203" y="546"/>
                    <a:pt x="169" y="532"/>
                  </a:cubicBezTo>
                  <a:cubicBezTo>
                    <a:pt x="136" y="518"/>
                    <a:pt x="106" y="498"/>
                    <a:pt x="81" y="472"/>
                  </a:cubicBezTo>
                  <a:cubicBezTo>
                    <a:pt x="55" y="447"/>
                    <a:pt x="35" y="417"/>
                    <a:pt x="22" y="384"/>
                  </a:cubicBezTo>
                  <a:cubicBezTo>
                    <a:pt x="7" y="350"/>
                    <a:pt x="0" y="314"/>
                    <a:pt x="0" y="277"/>
                  </a:cubicBezTo>
                  <a:cubicBezTo>
                    <a:pt x="0" y="240"/>
                    <a:pt x="7" y="203"/>
                    <a:pt x="22" y="169"/>
                  </a:cubicBezTo>
                  <a:cubicBezTo>
                    <a:pt x="35" y="136"/>
                    <a:pt x="55" y="107"/>
                    <a:pt x="81" y="81"/>
                  </a:cubicBezTo>
                  <a:cubicBezTo>
                    <a:pt x="106" y="56"/>
                    <a:pt x="136" y="36"/>
                    <a:pt x="169" y="22"/>
                  </a:cubicBezTo>
                  <a:cubicBezTo>
                    <a:pt x="203" y="8"/>
                    <a:pt x="239" y="0"/>
                    <a:pt x="276" y="0"/>
                  </a:cubicBezTo>
                  <a:cubicBezTo>
                    <a:pt x="314" y="0"/>
                    <a:pt x="350" y="8"/>
                    <a:pt x="384" y="22"/>
                  </a:cubicBezTo>
                  <a:cubicBezTo>
                    <a:pt x="417" y="36"/>
                    <a:pt x="446" y="56"/>
                    <a:pt x="472" y="81"/>
                  </a:cubicBezTo>
                  <a:cubicBezTo>
                    <a:pt x="497" y="107"/>
                    <a:pt x="517" y="136"/>
                    <a:pt x="531" y="169"/>
                  </a:cubicBezTo>
                  <a:cubicBezTo>
                    <a:pt x="546" y="203"/>
                    <a:pt x="553" y="240"/>
                    <a:pt x="553" y="277"/>
                  </a:cubicBezTo>
                  <a:cubicBezTo>
                    <a:pt x="553" y="314"/>
                    <a:pt x="546" y="350"/>
                    <a:pt x="531" y="384"/>
                  </a:cubicBezTo>
                  <a:cubicBezTo>
                    <a:pt x="517" y="417"/>
                    <a:pt x="497" y="447"/>
                    <a:pt x="472" y="472"/>
                  </a:cubicBezTo>
                  <a:cubicBezTo>
                    <a:pt x="446" y="498"/>
                    <a:pt x="417" y="518"/>
                    <a:pt x="384" y="532"/>
                  </a:cubicBezTo>
                  <a:cubicBezTo>
                    <a:pt x="350" y="546"/>
                    <a:pt x="314" y="553"/>
                    <a:pt x="276" y="553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68">
              <a:extLst>
                <a:ext uri="{FF2B5EF4-FFF2-40B4-BE49-F238E27FC236}">
                  <a16:creationId xmlns:a16="http://schemas.microsoft.com/office/drawing/2014/main" id="{1BF11C61-1BFA-4D58-9CD2-C7BB4E7D0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7425" y="4486275"/>
              <a:ext cx="1506537" cy="1509712"/>
            </a:xfrm>
            <a:custGeom>
              <a:avLst/>
              <a:gdLst>
                <a:gd name="T0" fmla="*/ 262 w 524"/>
                <a:gd name="T1" fmla="*/ 14 h 524"/>
                <a:gd name="T2" fmla="*/ 14 w 524"/>
                <a:gd name="T3" fmla="*/ 262 h 524"/>
                <a:gd name="T4" fmla="*/ 262 w 524"/>
                <a:gd name="T5" fmla="*/ 510 h 524"/>
                <a:gd name="T6" fmla="*/ 510 w 524"/>
                <a:gd name="T7" fmla="*/ 262 h 524"/>
                <a:gd name="T8" fmla="*/ 262 w 524"/>
                <a:gd name="T9" fmla="*/ 14 h 524"/>
                <a:gd name="T10" fmla="*/ 262 w 524"/>
                <a:gd name="T11" fmla="*/ 524 h 524"/>
                <a:gd name="T12" fmla="*/ 160 w 524"/>
                <a:gd name="T13" fmla="*/ 503 h 524"/>
                <a:gd name="T14" fmla="*/ 77 w 524"/>
                <a:gd name="T15" fmla="*/ 447 h 524"/>
                <a:gd name="T16" fmla="*/ 21 w 524"/>
                <a:gd name="T17" fmla="*/ 364 h 524"/>
                <a:gd name="T18" fmla="*/ 0 w 524"/>
                <a:gd name="T19" fmla="*/ 262 h 524"/>
                <a:gd name="T20" fmla="*/ 21 w 524"/>
                <a:gd name="T21" fmla="*/ 160 h 524"/>
                <a:gd name="T22" fmla="*/ 77 w 524"/>
                <a:gd name="T23" fmla="*/ 76 h 524"/>
                <a:gd name="T24" fmla="*/ 160 w 524"/>
                <a:gd name="T25" fmla="*/ 20 h 524"/>
                <a:gd name="T26" fmla="*/ 262 w 524"/>
                <a:gd name="T27" fmla="*/ 0 h 524"/>
                <a:gd name="T28" fmla="*/ 364 w 524"/>
                <a:gd name="T29" fmla="*/ 20 h 524"/>
                <a:gd name="T30" fmla="*/ 448 w 524"/>
                <a:gd name="T31" fmla="*/ 76 h 524"/>
                <a:gd name="T32" fmla="*/ 504 w 524"/>
                <a:gd name="T33" fmla="*/ 160 h 524"/>
                <a:gd name="T34" fmla="*/ 524 w 524"/>
                <a:gd name="T35" fmla="*/ 262 h 524"/>
                <a:gd name="T36" fmla="*/ 504 w 524"/>
                <a:gd name="T37" fmla="*/ 364 h 524"/>
                <a:gd name="T38" fmla="*/ 448 w 524"/>
                <a:gd name="T39" fmla="*/ 447 h 524"/>
                <a:gd name="T40" fmla="*/ 364 w 524"/>
                <a:gd name="T41" fmla="*/ 503 h 524"/>
                <a:gd name="T42" fmla="*/ 262 w 524"/>
                <a:gd name="T43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4" h="524">
                  <a:moveTo>
                    <a:pt x="262" y="14"/>
                  </a:moveTo>
                  <a:cubicBezTo>
                    <a:pt x="126" y="14"/>
                    <a:pt x="14" y="125"/>
                    <a:pt x="14" y="262"/>
                  </a:cubicBezTo>
                  <a:cubicBezTo>
                    <a:pt x="14" y="399"/>
                    <a:pt x="126" y="510"/>
                    <a:pt x="262" y="510"/>
                  </a:cubicBezTo>
                  <a:cubicBezTo>
                    <a:pt x="399" y="510"/>
                    <a:pt x="510" y="399"/>
                    <a:pt x="510" y="262"/>
                  </a:cubicBezTo>
                  <a:cubicBezTo>
                    <a:pt x="510" y="125"/>
                    <a:pt x="399" y="14"/>
                    <a:pt x="262" y="14"/>
                  </a:cubicBezTo>
                  <a:close/>
                  <a:moveTo>
                    <a:pt x="262" y="524"/>
                  </a:moveTo>
                  <a:cubicBezTo>
                    <a:pt x="227" y="524"/>
                    <a:pt x="193" y="517"/>
                    <a:pt x="160" y="503"/>
                  </a:cubicBezTo>
                  <a:cubicBezTo>
                    <a:pt x="129" y="490"/>
                    <a:pt x="101" y="471"/>
                    <a:pt x="77" y="447"/>
                  </a:cubicBezTo>
                  <a:cubicBezTo>
                    <a:pt x="53" y="423"/>
                    <a:pt x="34" y="395"/>
                    <a:pt x="21" y="364"/>
                  </a:cubicBezTo>
                  <a:cubicBezTo>
                    <a:pt x="7" y="332"/>
                    <a:pt x="0" y="297"/>
                    <a:pt x="0" y="262"/>
                  </a:cubicBezTo>
                  <a:cubicBezTo>
                    <a:pt x="0" y="226"/>
                    <a:pt x="7" y="192"/>
                    <a:pt x="21" y="160"/>
                  </a:cubicBezTo>
                  <a:cubicBezTo>
                    <a:pt x="34" y="129"/>
                    <a:pt x="53" y="101"/>
                    <a:pt x="77" y="76"/>
                  </a:cubicBezTo>
                  <a:cubicBezTo>
                    <a:pt x="101" y="52"/>
                    <a:pt x="129" y="34"/>
                    <a:pt x="160" y="20"/>
                  </a:cubicBezTo>
                  <a:cubicBezTo>
                    <a:pt x="193" y="7"/>
                    <a:pt x="227" y="0"/>
                    <a:pt x="262" y="0"/>
                  </a:cubicBezTo>
                  <a:cubicBezTo>
                    <a:pt x="298" y="0"/>
                    <a:pt x="332" y="7"/>
                    <a:pt x="364" y="20"/>
                  </a:cubicBezTo>
                  <a:cubicBezTo>
                    <a:pt x="396" y="34"/>
                    <a:pt x="424" y="52"/>
                    <a:pt x="448" y="76"/>
                  </a:cubicBezTo>
                  <a:cubicBezTo>
                    <a:pt x="472" y="101"/>
                    <a:pt x="491" y="129"/>
                    <a:pt x="504" y="160"/>
                  </a:cubicBezTo>
                  <a:cubicBezTo>
                    <a:pt x="518" y="192"/>
                    <a:pt x="524" y="226"/>
                    <a:pt x="524" y="262"/>
                  </a:cubicBezTo>
                  <a:cubicBezTo>
                    <a:pt x="524" y="297"/>
                    <a:pt x="518" y="332"/>
                    <a:pt x="504" y="364"/>
                  </a:cubicBezTo>
                  <a:cubicBezTo>
                    <a:pt x="491" y="395"/>
                    <a:pt x="472" y="423"/>
                    <a:pt x="448" y="447"/>
                  </a:cubicBezTo>
                  <a:cubicBezTo>
                    <a:pt x="424" y="471"/>
                    <a:pt x="396" y="490"/>
                    <a:pt x="364" y="503"/>
                  </a:cubicBezTo>
                  <a:cubicBezTo>
                    <a:pt x="332" y="517"/>
                    <a:pt x="298" y="524"/>
                    <a:pt x="262" y="524"/>
                  </a:cubicBezTo>
                  <a:close/>
                </a:path>
              </a:pathLst>
            </a:custGeom>
            <a:solidFill>
              <a:srgbClr val="EF4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9">
              <a:extLst>
                <a:ext uri="{FF2B5EF4-FFF2-40B4-BE49-F238E27FC236}">
                  <a16:creationId xmlns:a16="http://schemas.microsoft.com/office/drawing/2014/main" id="{4E7BB48D-0384-41EC-B286-107BFA0F6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3025" y="3860800"/>
              <a:ext cx="417512" cy="1385887"/>
            </a:xfrm>
            <a:custGeom>
              <a:avLst/>
              <a:gdLst>
                <a:gd name="T0" fmla="*/ 239 w 263"/>
                <a:gd name="T1" fmla="*/ 873 h 873"/>
                <a:gd name="T2" fmla="*/ 0 w 263"/>
                <a:gd name="T3" fmla="*/ 6 h 873"/>
                <a:gd name="T4" fmla="*/ 26 w 263"/>
                <a:gd name="T5" fmla="*/ 0 h 873"/>
                <a:gd name="T6" fmla="*/ 263 w 263"/>
                <a:gd name="T7" fmla="*/ 866 h 873"/>
                <a:gd name="T8" fmla="*/ 239 w 263"/>
                <a:gd name="T9" fmla="*/ 873 h 873"/>
                <a:gd name="T10" fmla="*/ 239 w 263"/>
                <a:gd name="T11" fmla="*/ 873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3" h="873">
                  <a:moveTo>
                    <a:pt x="239" y="873"/>
                  </a:moveTo>
                  <a:lnTo>
                    <a:pt x="0" y="6"/>
                  </a:lnTo>
                  <a:lnTo>
                    <a:pt x="26" y="0"/>
                  </a:lnTo>
                  <a:lnTo>
                    <a:pt x="263" y="866"/>
                  </a:lnTo>
                  <a:lnTo>
                    <a:pt x="239" y="873"/>
                  </a:lnTo>
                  <a:lnTo>
                    <a:pt x="239" y="873"/>
                  </a:lnTo>
                  <a:close/>
                </a:path>
              </a:pathLst>
            </a:custGeom>
            <a:solidFill>
              <a:srgbClr val="F79F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0">
              <a:extLst>
                <a:ext uri="{FF2B5EF4-FFF2-40B4-BE49-F238E27FC236}">
                  <a16:creationId xmlns:a16="http://schemas.microsoft.com/office/drawing/2014/main" id="{DE596E59-43EE-4B35-96EF-6844076CF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2700" y="3884613"/>
              <a:ext cx="73025" cy="38100"/>
            </a:xfrm>
            <a:custGeom>
              <a:avLst/>
              <a:gdLst>
                <a:gd name="T0" fmla="*/ 46 w 46"/>
                <a:gd name="T1" fmla="*/ 24 h 24"/>
                <a:gd name="T2" fmla="*/ 0 w 46"/>
                <a:gd name="T3" fmla="*/ 24 h 24"/>
                <a:gd name="T4" fmla="*/ 0 w 46"/>
                <a:gd name="T5" fmla="*/ 0 h 24"/>
                <a:gd name="T6" fmla="*/ 46 w 46"/>
                <a:gd name="T7" fmla="*/ 0 h 24"/>
                <a:gd name="T8" fmla="*/ 46 w 46"/>
                <a:gd name="T9" fmla="*/ 24 h 24"/>
                <a:gd name="T10" fmla="*/ 46 w 46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24">
                  <a:moveTo>
                    <a:pt x="46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24"/>
                  </a:lnTo>
                  <a:lnTo>
                    <a:pt x="46" y="24"/>
                  </a:lnTo>
                  <a:close/>
                </a:path>
              </a:pathLst>
            </a:custGeom>
            <a:solidFill>
              <a:srgbClr val="EDD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71">
              <a:extLst>
                <a:ext uri="{FF2B5EF4-FFF2-40B4-BE49-F238E27FC236}">
                  <a16:creationId xmlns:a16="http://schemas.microsoft.com/office/drawing/2014/main" id="{1D954B22-1DE7-4239-9E06-E327EE35C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9100" y="5186363"/>
              <a:ext cx="106362" cy="106362"/>
            </a:xfrm>
            <a:prstGeom prst="ellipse">
              <a:avLst/>
            </a:prstGeom>
            <a:solidFill>
              <a:srgbClr val="EF4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2">
              <a:extLst>
                <a:ext uri="{FF2B5EF4-FFF2-40B4-BE49-F238E27FC236}">
                  <a16:creationId xmlns:a16="http://schemas.microsoft.com/office/drawing/2014/main" id="{4021EF0B-CF6F-436E-BAA4-D6D3BFAC7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0550" y="4121150"/>
              <a:ext cx="2155825" cy="1344612"/>
            </a:xfrm>
            <a:custGeom>
              <a:avLst/>
              <a:gdLst>
                <a:gd name="T0" fmla="*/ 696 w 1358"/>
                <a:gd name="T1" fmla="*/ 847 h 847"/>
                <a:gd name="T2" fmla="*/ 0 w 1358"/>
                <a:gd name="T3" fmla="*/ 707 h 847"/>
                <a:gd name="T4" fmla="*/ 468 w 1358"/>
                <a:gd name="T5" fmla="*/ 0 h 847"/>
                <a:gd name="T6" fmla="*/ 1330 w 1358"/>
                <a:gd name="T7" fmla="*/ 0 h 847"/>
                <a:gd name="T8" fmla="*/ 1330 w 1358"/>
                <a:gd name="T9" fmla="*/ 25 h 847"/>
                <a:gd name="T10" fmla="*/ 482 w 1358"/>
                <a:gd name="T11" fmla="*/ 25 h 847"/>
                <a:gd name="T12" fmla="*/ 44 w 1358"/>
                <a:gd name="T13" fmla="*/ 691 h 847"/>
                <a:gd name="T14" fmla="*/ 687 w 1358"/>
                <a:gd name="T15" fmla="*/ 818 h 847"/>
                <a:gd name="T16" fmla="*/ 1341 w 1358"/>
                <a:gd name="T17" fmla="*/ 78 h 847"/>
                <a:gd name="T18" fmla="*/ 1358 w 1358"/>
                <a:gd name="T19" fmla="*/ 98 h 847"/>
                <a:gd name="T20" fmla="*/ 696 w 1358"/>
                <a:gd name="T21" fmla="*/ 847 h 847"/>
                <a:gd name="T22" fmla="*/ 696 w 1358"/>
                <a:gd name="T23" fmla="*/ 847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8" h="847">
                  <a:moveTo>
                    <a:pt x="696" y="847"/>
                  </a:moveTo>
                  <a:lnTo>
                    <a:pt x="0" y="707"/>
                  </a:lnTo>
                  <a:lnTo>
                    <a:pt x="468" y="0"/>
                  </a:lnTo>
                  <a:lnTo>
                    <a:pt x="1330" y="0"/>
                  </a:lnTo>
                  <a:lnTo>
                    <a:pt x="1330" y="25"/>
                  </a:lnTo>
                  <a:lnTo>
                    <a:pt x="482" y="25"/>
                  </a:lnTo>
                  <a:lnTo>
                    <a:pt x="44" y="691"/>
                  </a:lnTo>
                  <a:lnTo>
                    <a:pt x="687" y="818"/>
                  </a:lnTo>
                  <a:lnTo>
                    <a:pt x="1341" y="78"/>
                  </a:lnTo>
                  <a:lnTo>
                    <a:pt x="1358" y="98"/>
                  </a:lnTo>
                  <a:lnTo>
                    <a:pt x="696" y="847"/>
                  </a:lnTo>
                  <a:lnTo>
                    <a:pt x="696" y="847"/>
                  </a:lnTo>
                  <a:close/>
                </a:path>
              </a:pathLst>
            </a:custGeom>
            <a:solidFill>
              <a:srgbClr val="F79F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3">
              <a:extLst>
                <a:ext uri="{FF2B5EF4-FFF2-40B4-BE49-F238E27FC236}">
                  <a16:creationId xmlns:a16="http://schemas.microsoft.com/office/drawing/2014/main" id="{6B174545-CFF4-4C79-ACA5-5D31760BF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7325" y="5197475"/>
              <a:ext cx="471487" cy="466725"/>
            </a:xfrm>
            <a:custGeom>
              <a:avLst/>
              <a:gdLst>
                <a:gd name="T0" fmla="*/ 84 w 164"/>
                <a:gd name="T1" fmla="*/ 24 h 162"/>
                <a:gd name="T2" fmla="*/ 25 w 164"/>
                <a:gd name="T3" fmla="*/ 74 h 162"/>
                <a:gd name="T4" fmla="*/ 73 w 164"/>
                <a:gd name="T5" fmla="*/ 144 h 162"/>
                <a:gd name="T6" fmla="*/ 143 w 164"/>
                <a:gd name="T7" fmla="*/ 95 h 162"/>
                <a:gd name="T8" fmla="*/ 134 w 164"/>
                <a:gd name="T9" fmla="*/ 51 h 162"/>
                <a:gd name="T10" fmla="*/ 95 w 164"/>
                <a:gd name="T11" fmla="*/ 25 h 162"/>
                <a:gd name="T12" fmla="*/ 84 w 164"/>
                <a:gd name="T13" fmla="*/ 24 h 162"/>
                <a:gd name="T14" fmla="*/ 84 w 164"/>
                <a:gd name="T15" fmla="*/ 162 h 162"/>
                <a:gd name="T16" fmla="*/ 70 w 164"/>
                <a:gd name="T17" fmla="*/ 161 h 162"/>
                <a:gd name="T18" fmla="*/ 8 w 164"/>
                <a:gd name="T19" fmla="*/ 70 h 162"/>
                <a:gd name="T20" fmla="*/ 98 w 164"/>
                <a:gd name="T21" fmla="*/ 8 h 162"/>
                <a:gd name="T22" fmla="*/ 148 w 164"/>
                <a:gd name="T23" fmla="*/ 41 h 162"/>
                <a:gd name="T24" fmla="*/ 160 w 164"/>
                <a:gd name="T25" fmla="*/ 99 h 162"/>
                <a:gd name="T26" fmla="*/ 84 w 164"/>
                <a:gd name="T27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62">
                  <a:moveTo>
                    <a:pt x="84" y="24"/>
                  </a:moveTo>
                  <a:cubicBezTo>
                    <a:pt x="56" y="24"/>
                    <a:pt x="30" y="45"/>
                    <a:pt x="25" y="74"/>
                  </a:cubicBezTo>
                  <a:cubicBezTo>
                    <a:pt x="19" y="106"/>
                    <a:pt x="40" y="138"/>
                    <a:pt x="73" y="144"/>
                  </a:cubicBezTo>
                  <a:cubicBezTo>
                    <a:pt x="106" y="150"/>
                    <a:pt x="137" y="128"/>
                    <a:pt x="143" y="95"/>
                  </a:cubicBezTo>
                  <a:cubicBezTo>
                    <a:pt x="146" y="80"/>
                    <a:pt x="143" y="64"/>
                    <a:pt x="134" y="51"/>
                  </a:cubicBezTo>
                  <a:cubicBezTo>
                    <a:pt x="124" y="37"/>
                    <a:pt x="111" y="28"/>
                    <a:pt x="95" y="25"/>
                  </a:cubicBezTo>
                  <a:cubicBezTo>
                    <a:pt x="91" y="25"/>
                    <a:pt x="88" y="24"/>
                    <a:pt x="84" y="24"/>
                  </a:cubicBezTo>
                  <a:close/>
                  <a:moveTo>
                    <a:pt x="84" y="162"/>
                  </a:moveTo>
                  <a:cubicBezTo>
                    <a:pt x="79" y="162"/>
                    <a:pt x="75" y="162"/>
                    <a:pt x="70" y="161"/>
                  </a:cubicBezTo>
                  <a:cubicBezTo>
                    <a:pt x="28" y="153"/>
                    <a:pt x="0" y="112"/>
                    <a:pt x="8" y="70"/>
                  </a:cubicBezTo>
                  <a:cubicBezTo>
                    <a:pt x="15" y="28"/>
                    <a:pt x="56" y="0"/>
                    <a:pt x="98" y="8"/>
                  </a:cubicBezTo>
                  <a:cubicBezTo>
                    <a:pt x="119" y="12"/>
                    <a:pt x="136" y="23"/>
                    <a:pt x="148" y="41"/>
                  </a:cubicBezTo>
                  <a:cubicBezTo>
                    <a:pt x="160" y="58"/>
                    <a:pt x="164" y="78"/>
                    <a:pt x="160" y="99"/>
                  </a:cubicBezTo>
                  <a:cubicBezTo>
                    <a:pt x="153" y="136"/>
                    <a:pt x="121" y="162"/>
                    <a:pt x="84" y="162"/>
                  </a:cubicBezTo>
                  <a:close/>
                </a:path>
              </a:pathLst>
            </a:custGeom>
            <a:solidFill>
              <a:srgbClr val="D5281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4">
              <a:extLst>
                <a:ext uri="{FF2B5EF4-FFF2-40B4-BE49-F238E27FC236}">
                  <a16:creationId xmlns:a16="http://schemas.microsoft.com/office/drawing/2014/main" id="{48A549A4-8EE2-4EF6-A67C-D7A456BC4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2113" y="5402263"/>
              <a:ext cx="74612" cy="77787"/>
            </a:xfrm>
            <a:custGeom>
              <a:avLst/>
              <a:gdLst>
                <a:gd name="T0" fmla="*/ 25 w 26"/>
                <a:gd name="T1" fmla="*/ 16 h 27"/>
                <a:gd name="T2" fmla="*/ 11 w 26"/>
                <a:gd name="T3" fmla="*/ 26 h 27"/>
                <a:gd name="T4" fmla="*/ 1 w 26"/>
                <a:gd name="T5" fmla="*/ 11 h 27"/>
                <a:gd name="T6" fmla="*/ 15 w 26"/>
                <a:gd name="T7" fmla="*/ 1 h 27"/>
                <a:gd name="T8" fmla="*/ 25 w 26"/>
                <a:gd name="T9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25" y="16"/>
                  </a:moveTo>
                  <a:cubicBezTo>
                    <a:pt x="24" y="22"/>
                    <a:pt x="17" y="27"/>
                    <a:pt x="11" y="26"/>
                  </a:cubicBezTo>
                  <a:cubicBezTo>
                    <a:pt x="4" y="24"/>
                    <a:pt x="0" y="18"/>
                    <a:pt x="1" y="11"/>
                  </a:cubicBezTo>
                  <a:cubicBezTo>
                    <a:pt x="2" y="5"/>
                    <a:pt x="9" y="0"/>
                    <a:pt x="15" y="1"/>
                  </a:cubicBezTo>
                  <a:cubicBezTo>
                    <a:pt x="22" y="3"/>
                    <a:pt x="26" y="9"/>
                    <a:pt x="25" y="16"/>
                  </a:cubicBezTo>
                  <a:close/>
                </a:path>
              </a:pathLst>
            </a:custGeom>
            <a:solidFill>
              <a:srgbClr val="EF4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5">
              <a:extLst>
                <a:ext uri="{FF2B5EF4-FFF2-40B4-BE49-F238E27FC236}">
                  <a16:creationId xmlns:a16="http://schemas.microsoft.com/office/drawing/2014/main" id="{D6216AF6-3B7B-4261-8AD4-27BB9B7B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5538" y="3749675"/>
              <a:ext cx="358775" cy="206375"/>
            </a:xfrm>
            <a:custGeom>
              <a:avLst/>
              <a:gdLst>
                <a:gd name="T0" fmla="*/ 29 w 125"/>
                <a:gd name="T1" fmla="*/ 0 h 72"/>
                <a:gd name="T2" fmla="*/ 46 w 125"/>
                <a:gd name="T3" fmla="*/ 5 h 72"/>
                <a:gd name="T4" fmla="*/ 89 w 125"/>
                <a:gd name="T5" fmla="*/ 7 h 72"/>
                <a:gd name="T6" fmla="*/ 121 w 125"/>
                <a:gd name="T7" fmla="*/ 50 h 72"/>
                <a:gd name="T8" fmla="*/ 111 w 125"/>
                <a:gd name="T9" fmla="*/ 50 h 72"/>
                <a:gd name="T10" fmla="*/ 81 w 125"/>
                <a:gd name="T11" fmla="*/ 26 h 72"/>
                <a:gd name="T12" fmla="*/ 99 w 125"/>
                <a:gd name="T13" fmla="*/ 58 h 72"/>
                <a:gd name="T14" fmla="*/ 85 w 125"/>
                <a:gd name="T15" fmla="*/ 65 h 72"/>
                <a:gd name="T16" fmla="*/ 67 w 125"/>
                <a:gd name="T17" fmla="*/ 69 h 72"/>
                <a:gd name="T18" fmla="*/ 25 w 125"/>
                <a:gd name="T19" fmla="*/ 35 h 72"/>
                <a:gd name="T20" fmla="*/ 1 w 125"/>
                <a:gd name="T21" fmla="*/ 18 h 72"/>
                <a:gd name="T22" fmla="*/ 29 w 125"/>
                <a:gd name="T2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72">
                  <a:moveTo>
                    <a:pt x="29" y="0"/>
                  </a:moveTo>
                  <a:cubicBezTo>
                    <a:pt x="29" y="0"/>
                    <a:pt x="41" y="5"/>
                    <a:pt x="46" y="5"/>
                  </a:cubicBezTo>
                  <a:cubicBezTo>
                    <a:pt x="52" y="5"/>
                    <a:pt x="85" y="2"/>
                    <a:pt x="89" y="7"/>
                  </a:cubicBezTo>
                  <a:cubicBezTo>
                    <a:pt x="93" y="13"/>
                    <a:pt x="125" y="45"/>
                    <a:pt x="121" y="50"/>
                  </a:cubicBezTo>
                  <a:cubicBezTo>
                    <a:pt x="116" y="55"/>
                    <a:pt x="113" y="52"/>
                    <a:pt x="111" y="50"/>
                  </a:cubicBezTo>
                  <a:cubicBezTo>
                    <a:pt x="109" y="47"/>
                    <a:pt x="84" y="27"/>
                    <a:pt x="81" y="26"/>
                  </a:cubicBezTo>
                  <a:cubicBezTo>
                    <a:pt x="81" y="26"/>
                    <a:pt x="103" y="51"/>
                    <a:pt x="99" y="58"/>
                  </a:cubicBezTo>
                  <a:cubicBezTo>
                    <a:pt x="96" y="65"/>
                    <a:pt x="89" y="64"/>
                    <a:pt x="85" y="65"/>
                  </a:cubicBezTo>
                  <a:cubicBezTo>
                    <a:pt x="81" y="67"/>
                    <a:pt x="74" y="72"/>
                    <a:pt x="67" y="69"/>
                  </a:cubicBezTo>
                  <a:cubicBezTo>
                    <a:pt x="60" y="65"/>
                    <a:pt x="31" y="39"/>
                    <a:pt x="25" y="35"/>
                  </a:cubicBezTo>
                  <a:cubicBezTo>
                    <a:pt x="18" y="31"/>
                    <a:pt x="1" y="19"/>
                    <a:pt x="1" y="18"/>
                  </a:cubicBezTo>
                  <a:cubicBezTo>
                    <a:pt x="0" y="16"/>
                    <a:pt x="29" y="0"/>
                    <a:pt x="29" y="0"/>
                  </a:cubicBezTo>
                  <a:close/>
                </a:path>
              </a:pathLst>
            </a:custGeom>
            <a:solidFill>
              <a:srgbClr val="EEA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6">
              <a:extLst>
                <a:ext uri="{FF2B5EF4-FFF2-40B4-BE49-F238E27FC236}">
                  <a16:creationId xmlns:a16="http://schemas.microsoft.com/office/drawing/2014/main" id="{44B9D93C-BB50-40CA-AE9F-660317A0E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7138" y="3703638"/>
              <a:ext cx="454025" cy="1690687"/>
            </a:xfrm>
            <a:custGeom>
              <a:avLst/>
              <a:gdLst>
                <a:gd name="T0" fmla="*/ 154 w 158"/>
                <a:gd name="T1" fmla="*/ 79 h 587"/>
                <a:gd name="T2" fmla="*/ 157 w 158"/>
                <a:gd name="T3" fmla="*/ 218 h 587"/>
                <a:gd name="T4" fmla="*/ 156 w 158"/>
                <a:gd name="T5" fmla="*/ 318 h 587"/>
                <a:gd name="T6" fmla="*/ 142 w 158"/>
                <a:gd name="T7" fmla="*/ 587 h 587"/>
                <a:gd name="T8" fmla="*/ 104 w 158"/>
                <a:gd name="T9" fmla="*/ 580 h 587"/>
                <a:gd name="T10" fmla="*/ 81 w 158"/>
                <a:gd name="T11" fmla="*/ 338 h 587"/>
                <a:gd name="T12" fmla="*/ 0 w 158"/>
                <a:gd name="T13" fmla="*/ 21 h 587"/>
                <a:gd name="T14" fmla="*/ 154 w 158"/>
                <a:gd name="T15" fmla="*/ 79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587">
                  <a:moveTo>
                    <a:pt x="154" y="79"/>
                  </a:moveTo>
                  <a:cubicBezTo>
                    <a:pt x="154" y="79"/>
                    <a:pt x="157" y="200"/>
                    <a:pt x="157" y="218"/>
                  </a:cubicBezTo>
                  <a:cubicBezTo>
                    <a:pt x="158" y="237"/>
                    <a:pt x="158" y="309"/>
                    <a:pt x="156" y="318"/>
                  </a:cubicBezTo>
                  <a:cubicBezTo>
                    <a:pt x="155" y="327"/>
                    <a:pt x="142" y="587"/>
                    <a:pt x="142" y="587"/>
                  </a:cubicBezTo>
                  <a:cubicBezTo>
                    <a:pt x="104" y="580"/>
                    <a:pt x="104" y="580"/>
                    <a:pt x="104" y="580"/>
                  </a:cubicBezTo>
                  <a:cubicBezTo>
                    <a:pt x="104" y="580"/>
                    <a:pt x="80" y="366"/>
                    <a:pt x="81" y="338"/>
                  </a:cubicBezTo>
                  <a:cubicBezTo>
                    <a:pt x="83" y="285"/>
                    <a:pt x="1" y="41"/>
                    <a:pt x="0" y="21"/>
                  </a:cubicBezTo>
                  <a:cubicBezTo>
                    <a:pt x="0" y="0"/>
                    <a:pt x="154" y="79"/>
                    <a:pt x="154" y="79"/>
                  </a:cubicBez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7">
              <a:extLst>
                <a:ext uri="{FF2B5EF4-FFF2-40B4-BE49-F238E27FC236}">
                  <a16:creationId xmlns:a16="http://schemas.microsoft.com/office/drawing/2014/main" id="{9E72ED72-4A8E-49C2-886B-9D5C9C79C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5588" y="5373688"/>
              <a:ext cx="109537" cy="68262"/>
            </a:xfrm>
            <a:custGeom>
              <a:avLst/>
              <a:gdLst>
                <a:gd name="T0" fmla="*/ 69 w 69"/>
                <a:gd name="T1" fmla="*/ 13 h 43"/>
                <a:gd name="T2" fmla="*/ 69 w 69"/>
                <a:gd name="T3" fmla="*/ 43 h 43"/>
                <a:gd name="T4" fmla="*/ 6 w 69"/>
                <a:gd name="T5" fmla="*/ 42 h 43"/>
                <a:gd name="T6" fmla="*/ 0 w 69"/>
                <a:gd name="T7" fmla="*/ 0 h 43"/>
                <a:gd name="T8" fmla="*/ 69 w 69"/>
                <a:gd name="T9" fmla="*/ 13 h 43"/>
                <a:gd name="T10" fmla="*/ 69 w 69"/>
                <a:gd name="T11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43">
                  <a:moveTo>
                    <a:pt x="69" y="13"/>
                  </a:moveTo>
                  <a:lnTo>
                    <a:pt x="69" y="43"/>
                  </a:lnTo>
                  <a:lnTo>
                    <a:pt x="6" y="42"/>
                  </a:lnTo>
                  <a:lnTo>
                    <a:pt x="0" y="0"/>
                  </a:lnTo>
                  <a:lnTo>
                    <a:pt x="69" y="13"/>
                  </a:lnTo>
                  <a:lnTo>
                    <a:pt x="69" y="13"/>
                  </a:lnTo>
                  <a:close/>
                </a:path>
              </a:pathLst>
            </a:custGeom>
            <a:solidFill>
              <a:srgbClr val="EEA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8">
              <a:extLst>
                <a:ext uri="{FF2B5EF4-FFF2-40B4-BE49-F238E27FC236}">
                  <a16:creationId xmlns:a16="http://schemas.microsoft.com/office/drawing/2014/main" id="{2D341D64-7DCF-4312-BE3A-6099B77C8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5413375"/>
              <a:ext cx="441325" cy="187325"/>
            </a:xfrm>
            <a:custGeom>
              <a:avLst/>
              <a:gdLst>
                <a:gd name="T0" fmla="*/ 49 w 153"/>
                <a:gd name="T1" fmla="*/ 0 h 65"/>
                <a:gd name="T2" fmla="*/ 84 w 153"/>
                <a:gd name="T3" fmla="*/ 20 h 65"/>
                <a:gd name="T4" fmla="*/ 138 w 153"/>
                <a:gd name="T5" fmla="*/ 35 h 65"/>
                <a:gd name="T6" fmla="*/ 79 w 153"/>
                <a:gd name="T7" fmla="*/ 63 h 65"/>
                <a:gd name="T8" fmla="*/ 2 w 153"/>
                <a:gd name="T9" fmla="*/ 47 h 65"/>
                <a:gd name="T10" fmla="*/ 11 w 153"/>
                <a:gd name="T11" fmla="*/ 2 h 65"/>
                <a:gd name="T12" fmla="*/ 49 w 153"/>
                <a:gd name="T1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65">
                  <a:moveTo>
                    <a:pt x="49" y="0"/>
                  </a:moveTo>
                  <a:cubicBezTo>
                    <a:pt x="49" y="0"/>
                    <a:pt x="71" y="19"/>
                    <a:pt x="84" y="20"/>
                  </a:cubicBezTo>
                  <a:cubicBezTo>
                    <a:pt x="97" y="20"/>
                    <a:pt x="136" y="28"/>
                    <a:pt x="138" y="35"/>
                  </a:cubicBezTo>
                  <a:cubicBezTo>
                    <a:pt x="140" y="42"/>
                    <a:pt x="153" y="65"/>
                    <a:pt x="79" y="63"/>
                  </a:cubicBezTo>
                  <a:cubicBezTo>
                    <a:pt x="6" y="60"/>
                    <a:pt x="0" y="60"/>
                    <a:pt x="2" y="47"/>
                  </a:cubicBezTo>
                  <a:cubicBezTo>
                    <a:pt x="3" y="33"/>
                    <a:pt x="9" y="15"/>
                    <a:pt x="11" y="2"/>
                  </a:cubicBezTo>
                  <a:cubicBezTo>
                    <a:pt x="49" y="0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DD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9">
              <a:extLst>
                <a:ext uri="{FF2B5EF4-FFF2-40B4-BE49-F238E27FC236}">
                  <a16:creationId xmlns:a16="http://schemas.microsoft.com/office/drawing/2014/main" id="{15A2A33C-41B4-4BC3-A8DE-F0973D1B7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738" y="3371850"/>
              <a:ext cx="1016000" cy="855662"/>
            </a:xfrm>
            <a:custGeom>
              <a:avLst/>
              <a:gdLst>
                <a:gd name="T0" fmla="*/ 249 w 353"/>
                <a:gd name="T1" fmla="*/ 61 h 297"/>
                <a:gd name="T2" fmla="*/ 353 w 353"/>
                <a:gd name="T3" fmla="*/ 162 h 297"/>
                <a:gd name="T4" fmla="*/ 97 w 353"/>
                <a:gd name="T5" fmla="*/ 296 h 297"/>
                <a:gd name="T6" fmla="*/ 59 w 353"/>
                <a:gd name="T7" fmla="*/ 218 h 297"/>
                <a:gd name="T8" fmla="*/ 69 w 353"/>
                <a:gd name="T9" fmla="*/ 46 h 297"/>
                <a:gd name="T10" fmla="*/ 106 w 353"/>
                <a:gd name="T11" fmla="*/ 0 h 297"/>
                <a:gd name="T12" fmla="*/ 249 w 353"/>
                <a:gd name="T13" fmla="*/ 61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3" h="297">
                  <a:moveTo>
                    <a:pt x="249" y="61"/>
                  </a:moveTo>
                  <a:cubicBezTo>
                    <a:pt x="249" y="61"/>
                    <a:pt x="277" y="102"/>
                    <a:pt x="353" y="162"/>
                  </a:cubicBezTo>
                  <a:cubicBezTo>
                    <a:pt x="353" y="162"/>
                    <a:pt x="131" y="294"/>
                    <a:pt x="97" y="296"/>
                  </a:cubicBezTo>
                  <a:cubicBezTo>
                    <a:pt x="92" y="297"/>
                    <a:pt x="73" y="247"/>
                    <a:pt x="59" y="218"/>
                  </a:cubicBezTo>
                  <a:cubicBezTo>
                    <a:pt x="59" y="218"/>
                    <a:pt x="0" y="130"/>
                    <a:pt x="69" y="46"/>
                  </a:cubicBezTo>
                  <a:cubicBezTo>
                    <a:pt x="92" y="18"/>
                    <a:pt x="106" y="0"/>
                    <a:pt x="106" y="0"/>
                  </a:cubicBezTo>
                  <a:cubicBezTo>
                    <a:pt x="249" y="61"/>
                    <a:pt x="249" y="61"/>
                    <a:pt x="249" y="61"/>
                  </a:cubicBezTo>
                  <a:close/>
                </a:path>
              </a:pathLst>
            </a:custGeom>
            <a:solidFill>
              <a:srgbClr val="EF4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0">
              <a:extLst>
                <a:ext uri="{FF2B5EF4-FFF2-40B4-BE49-F238E27FC236}">
                  <a16:creationId xmlns:a16="http://schemas.microsoft.com/office/drawing/2014/main" id="{1A8BAEDE-8E9A-4E05-B637-3EF8B032F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438" y="5583238"/>
              <a:ext cx="269875" cy="44450"/>
            </a:xfrm>
            <a:custGeom>
              <a:avLst/>
              <a:gdLst>
                <a:gd name="T0" fmla="*/ 170 w 170"/>
                <a:gd name="T1" fmla="*/ 28 h 28"/>
                <a:gd name="T2" fmla="*/ 0 w 170"/>
                <a:gd name="T3" fmla="*/ 20 h 28"/>
                <a:gd name="T4" fmla="*/ 2 w 170"/>
                <a:gd name="T5" fmla="*/ 0 h 28"/>
                <a:gd name="T6" fmla="*/ 170 w 170"/>
                <a:gd name="T7" fmla="*/ 8 h 28"/>
                <a:gd name="T8" fmla="*/ 170 w 170"/>
                <a:gd name="T9" fmla="*/ 28 h 28"/>
                <a:gd name="T10" fmla="*/ 170 w 170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28">
                  <a:moveTo>
                    <a:pt x="170" y="28"/>
                  </a:moveTo>
                  <a:lnTo>
                    <a:pt x="0" y="20"/>
                  </a:lnTo>
                  <a:lnTo>
                    <a:pt x="2" y="0"/>
                  </a:lnTo>
                  <a:lnTo>
                    <a:pt x="170" y="8"/>
                  </a:lnTo>
                  <a:lnTo>
                    <a:pt x="170" y="28"/>
                  </a:lnTo>
                  <a:lnTo>
                    <a:pt x="170" y="28"/>
                  </a:lnTo>
                  <a:close/>
                </a:path>
              </a:pathLst>
            </a:custGeom>
            <a:solidFill>
              <a:srgbClr val="EF4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Oval 81">
              <a:extLst>
                <a:ext uri="{FF2B5EF4-FFF2-40B4-BE49-F238E27FC236}">
                  <a16:creationId xmlns:a16="http://schemas.microsoft.com/office/drawing/2014/main" id="{D6273CA6-F4D7-4F27-9EA5-CFF79E361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1500" y="5186363"/>
              <a:ext cx="106362" cy="106362"/>
            </a:xfrm>
            <a:prstGeom prst="ellipse">
              <a:avLst/>
            </a:prstGeom>
            <a:solidFill>
              <a:srgbClr val="EF4B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9" name="TextBox 128"/>
          <p:cNvSpPr txBox="1"/>
          <p:nvPr/>
        </p:nvSpPr>
        <p:spPr>
          <a:xfrm flipH="1">
            <a:off x="2730124" y="2400063"/>
            <a:ext cx="8934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Berlin Sans FB Demi" panose="020E0802020502020306" pitchFamily="34" charset="0"/>
              </a:rPr>
              <a:t>Data  Pre-processing</a:t>
            </a:r>
            <a:endParaRPr lang="en-IN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16400" y="918210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08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432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34,400+ Light Blue Texture Stock Photos, Pictures &amp; Royalty-Free Images -  iStock | Light blue texture background, Light blue texture abstract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-38100"/>
            <a:ext cx="18281073" cy="10325100"/>
          </a:xfrm>
          <a:prstGeom prst="rect">
            <a:avLst/>
          </a:prstGeom>
          <a:gradFill>
            <a:gsLst>
              <a:gs pos="0">
                <a:srgbClr val="CCE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TextBox 3"/>
          <p:cNvSpPr txBox="1"/>
          <p:nvPr/>
        </p:nvSpPr>
        <p:spPr>
          <a:xfrm>
            <a:off x="879763" y="419100"/>
            <a:ext cx="1653539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Missing Values : </a:t>
            </a:r>
            <a:r>
              <a:rPr lang="en-US" sz="32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 </a:t>
            </a:r>
            <a:r>
              <a:rPr lang="en-US" sz="3200" dirty="0" smtClean="0">
                <a:latin typeface="Bell MT" panose="02020503060305020303" pitchFamily="18" charset="0"/>
              </a:rPr>
              <a:t>There are </a:t>
            </a:r>
            <a:r>
              <a:rPr lang="en-US" sz="3200" b="1" dirty="0" smtClean="0">
                <a:latin typeface="Bell MT" panose="02020503060305020303" pitchFamily="18" charset="0"/>
              </a:rPr>
              <a:t>no missing values</a:t>
            </a:r>
            <a:r>
              <a:rPr lang="en-US" sz="3200" dirty="0" smtClean="0">
                <a:latin typeface="Bell MT" panose="02020503060305020303" pitchFamily="18" charset="0"/>
              </a:rPr>
              <a:t>.</a:t>
            </a:r>
          </a:p>
          <a:p>
            <a:endParaRPr lang="en-US" sz="3600" b="1" dirty="0" smtClean="0">
              <a:latin typeface="Bell MT" panose="02020503060305020303" pitchFamily="18" charset="0"/>
            </a:endParaRPr>
          </a:p>
          <a:p>
            <a:r>
              <a:rPr lang="en-US" sz="36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2.  Duplicate Values : </a:t>
            </a:r>
            <a:r>
              <a:rPr lang="en-US" sz="3200" dirty="0" smtClean="0">
                <a:latin typeface="Bell MT" panose="02020503060305020303" pitchFamily="18" charset="0"/>
              </a:rPr>
              <a:t>There are </a:t>
            </a:r>
            <a:r>
              <a:rPr lang="en-US" sz="3200" b="1" dirty="0" smtClean="0">
                <a:latin typeface="Bell MT" panose="02020503060305020303" pitchFamily="18" charset="0"/>
              </a:rPr>
              <a:t>no duplicate values.</a:t>
            </a:r>
          </a:p>
          <a:p>
            <a:endParaRPr lang="en-US" sz="3600" b="1" dirty="0" smtClean="0">
              <a:latin typeface="Bell MT" panose="02020503060305020303" pitchFamily="18" charset="0"/>
            </a:endParaRPr>
          </a:p>
          <a:p>
            <a:pPr marL="742950" indent="-742950">
              <a:buAutoNum type="arabicPeriod" startAt="3"/>
            </a:pPr>
            <a:r>
              <a:rPr lang="en-US" sz="36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Feature Engineering :</a:t>
            </a:r>
          </a:p>
          <a:p>
            <a:pPr marL="1943100" lvl="3" indent="-571500">
              <a:buFont typeface="Wingdings" panose="05000000000000000000" pitchFamily="2" charset="2"/>
              <a:buChar char="§"/>
            </a:pPr>
            <a:r>
              <a:rPr lang="en-US" sz="3200" b="1" dirty="0" smtClean="0">
                <a:latin typeface="Bell MT" panose="02020503060305020303" pitchFamily="18" charset="0"/>
              </a:rPr>
              <a:t>Binning- </a:t>
            </a:r>
            <a:r>
              <a:rPr lang="en-US" sz="3200" dirty="0" smtClean="0">
                <a:latin typeface="Bell MT" panose="02020503060305020303" pitchFamily="18" charset="0"/>
              </a:rPr>
              <a:t>one </a:t>
            </a:r>
            <a:r>
              <a:rPr lang="en-US" sz="3200" dirty="0">
                <a:latin typeface="Bell MT" panose="02020503060305020303" pitchFamily="18" charset="0"/>
              </a:rPr>
              <a:t>of the popular </a:t>
            </a:r>
            <a:r>
              <a:rPr lang="en-US" sz="3200" dirty="0" smtClean="0">
                <a:latin typeface="Bell MT" panose="02020503060305020303" pitchFamily="18" charset="0"/>
              </a:rPr>
              <a:t>feature engineering techniques,  “binning”, </a:t>
            </a:r>
            <a:r>
              <a:rPr lang="en-US" sz="3200" dirty="0">
                <a:latin typeface="Bell MT" panose="02020503060305020303" pitchFamily="18" charset="0"/>
              </a:rPr>
              <a:t>can be used to normalize </a:t>
            </a:r>
            <a:r>
              <a:rPr lang="en-US" sz="3200" dirty="0" smtClean="0">
                <a:latin typeface="Bell MT" panose="02020503060305020303" pitchFamily="18" charset="0"/>
              </a:rPr>
              <a:t>noisy </a:t>
            </a:r>
            <a:r>
              <a:rPr lang="en-US" sz="3200" dirty="0">
                <a:latin typeface="Bell MT" panose="02020503060305020303" pitchFamily="18" charset="0"/>
              </a:rPr>
              <a:t>data. </a:t>
            </a:r>
          </a:p>
          <a:p>
            <a:pPr marL="1943100" lvl="3" indent="-571500">
              <a:buFont typeface="Wingdings" panose="05000000000000000000" pitchFamily="2" charset="2"/>
              <a:buChar char="§"/>
            </a:pPr>
            <a:r>
              <a:rPr lang="en-US" sz="3200" b="1" dirty="0" smtClean="0">
                <a:latin typeface="Bell MT" panose="02020503060305020303" pitchFamily="18" charset="0"/>
              </a:rPr>
              <a:t> </a:t>
            </a:r>
            <a:r>
              <a:rPr lang="en-US" sz="3200" dirty="0" smtClean="0">
                <a:latin typeface="Bell MT" panose="02020503060305020303" pitchFamily="18" charset="0"/>
              </a:rPr>
              <a:t>Here, we </a:t>
            </a:r>
            <a:r>
              <a:rPr lang="en-US" sz="3200" dirty="0">
                <a:latin typeface="Bell MT" panose="02020503060305020303" pitchFamily="18" charset="0"/>
              </a:rPr>
              <a:t>divide the range of values of numerical variables into a </a:t>
            </a:r>
            <a:r>
              <a:rPr lang="en-US" sz="3200" dirty="0" smtClean="0">
                <a:latin typeface="Bell MT" panose="02020503060305020303" pitchFamily="18" charset="0"/>
              </a:rPr>
              <a:t>set of </a:t>
            </a:r>
            <a:r>
              <a:rPr lang="en-US" sz="3200" dirty="0">
                <a:latin typeface="Bell MT" panose="02020503060305020303" pitchFamily="18" charset="0"/>
              </a:rPr>
              <a:t>intervals or bins and then assign a categorical label to each bin</a:t>
            </a:r>
            <a:r>
              <a:rPr lang="en-US" sz="3200" dirty="0" smtClean="0">
                <a:latin typeface="Bell MT" panose="02020503060305020303" pitchFamily="18" charset="0"/>
              </a:rPr>
              <a:t>, so </a:t>
            </a:r>
            <a:r>
              <a:rPr lang="en-US" sz="3200" dirty="0">
                <a:latin typeface="Bell MT" panose="02020503060305020303" pitchFamily="18" charset="0"/>
              </a:rPr>
              <a:t>that we can create </a:t>
            </a:r>
            <a:r>
              <a:rPr lang="en-US" sz="3200" dirty="0" smtClean="0">
                <a:latin typeface="Bell MT" panose="02020503060305020303" pitchFamily="18" charset="0"/>
              </a:rPr>
              <a:t> plots/graphs.</a:t>
            </a:r>
          </a:p>
          <a:p>
            <a:pPr lvl="3"/>
            <a:endParaRPr lang="en-US" sz="3600" b="1" dirty="0">
              <a:latin typeface="Bell MT" panose="02020503060305020303" pitchFamily="18" charset="0"/>
            </a:endParaRPr>
          </a:p>
          <a:p>
            <a:r>
              <a:rPr lang="en-US" sz="3600" dirty="0" smtClean="0">
                <a:solidFill>
                  <a:srgbClr val="C00000"/>
                </a:solidFill>
                <a:latin typeface="Eras Bold ITC" panose="020B0907030504020204" pitchFamily="34" charset="0"/>
              </a:rPr>
              <a:t>4. Dropped Columns</a:t>
            </a:r>
            <a:r>
              <a:rPr lang="en-US" sz="3600" dirty="0" smtClean="0">
                <a:solidFill>
                  <a:srgbClr val="C00000"/>
                </a:solidFill>
                <a:latin typeface="Baskerville Old Face" panose="02020602080505020303" pitchFamily="18" charset="0"/>
              </a:rPr>
              <a:t>:</a:t>
            </a:r>
          </a:p>
          <a:p>
            <a:r>
              <a:rPr lang="en-US" sz="3600" dirty="0">
                <a:latin typeface="Baskerville Old Face" panose="02020602080505020303" pitchFamily="18" charset="0"/>
              </a:rPr>
              <a:t> </a:t>
            </a:r>
            <a:r>
              <a:rPr lang="en-US" sz="3600" dirty="0" smtClean="0">
                <a:latin typeface="Baskerville Old Face" panose="02020602080505020303" pitchFamily="18" charset="0"/>
              </a:rPr>
              <a:t>        </a:t>
            </a:r>
            <a:r>
              <a:rPr lang="en-US" sz="3200" b="1" dirty="0">
                <a:latin typeface="Bell MT" panose="02020503060305020303" pitchFamily="18" charset="0"/>
              </a:rPr>
              <a:t>Dropping unnecessary columns </a:t>
            </a:r>
            <a:endParaRPr lang="en-US" sz="3200" b="1" dirty="0" smtClean="0">
              <a:latin typeface="Bell MT" panose="02020503060305020303" pitchFamily="18" charset="0"/>
            </a:endParaRPr>
          </a:p>
          <a:p>
            <a:pPr marL="2400300" lvl="4" indent="-5715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Bell MT" panose="02020503060305020303" pitchFamily="18" charset="0"/>
              </a:rPr>
              <a:t>instant </a:t>
            </a:r>
            <a:r>
              <a:rPr lang="en-US" sz="3200" b="1" dirty="0">
                <a:latin typeface="Bell MT" panose="02020503060305020303" pitchFamily="18" charset="0"/>
              </a:rPr>
              <a:t>– </a:t>
            </a:r>
            <a:r>
              <a:rPr lang="en-US" sz="3200" b="1" dirty="0" smtClean="0">
                <a:latin typeface="Bell MT" panose="02020503060305020303" pitchFamily="18" charset="0"/>
              </a:rPr>
              <a:t>  </a:t>
            </a:r>
            <a:r>
              <a:rPr lang="en-US" sz="3200" dirty="0" smtClean="0">
                <a:latin typeface="Bell MT" panose="02020503060305020303" pitchFamily="18" charset="0"/>
              </a:rPr>
              <a:t>It </a:t>
            </a:r>
            <a:r>
              <a:rPr lang="en-US" sz="3200" dirty="0">
                <a:latin typeface="Bell MT" panose="02020503060305020303" pitchFamily="18" charset="0"/>
              </a:rPr>
              <a:t>is just a sequence number of </a:t>
            </a:r>
            <a:r>
              <a:rPr lang="en-US" sz="3200" dirty="0" smtClean="0">
                <a:latin typeface="Bell MT" panose="02020503060305020303" pitchFamily="18" charset="0"/>
              </a:rPr>
              <a:t>rows.</a:t>
            </a:r>
            <a:endParaRPr lang="en-US" sz="3200" dirty="0">
              <a:latin typeface="Bell MT" panose="02020503060305020303" pitchFamily="18" charset="0"/>
            </a:endParaRPr>
          </a:p>
          <a:p>
            <a:pPr marL="2400300" lvl="4" indent="-571500">
              <a:buFont typeface="Arial" panose="020B0604020202020204" pitchFamily="34" charset="0"/>
              <a:buChar char="•"/>
            </a:pPr>
            <a:r>
              <a:rPr lang="en-US" sz="3200" b="1" dirty="0" err="1" smtClean="0">
                <a:latin typeface="Bell MT" panose="02020503060305020303" pitchFamily="18" charset="0"/>
              </a:rPr>
              <a:t>dteday</a:t>
            </a:r>
            <a:r>
              <a:rPr lang="en-US" sz="3200" b="1" dirty="0" smtClean="0">
                <a:latin typeface="Bell MT" panose="02020503060305020303" pitchFamily="18" charset="0"/>
              </a:rPr>
              <a:t> –   </a:t>
            </a:r>
            <a:r>
              <a:rPr lang="en-US" sz="3200" dirty="0" smtClean="0">
                <a:latin typeface="Bell MT" panose="02020503060305020303" pitchFamily="18" charset="0"/>
              </a:rPr>
              <a:t>It </a:t>
            </a:r>
            <a:r>
              <a:rPr lang="en-US" sz="3200" dirty="0">
                <a:latin typeface="Bell MT" panose="02020503060305020303" pitchFamily="18" charset="0"/>
              </a:rPr>
              <a:t>is not required since columns for year </a:t>
            </a:r>
            <a:r>
              <a:rPr lang="en-US" sz="3200" dirty="0" smtClean="0">
                <a:latin typeface="Bell MT" panose="02020503060305020303" pitchFamily="18" charset="0"/>
              </a:rPr>
              <a:t> and month </a:t>
            </a:r>
            <a:r>
              <a:rPr lang="en-US" sz="3200" dirty="0">
                <a:latin typeface="Bell MT" panose="02020503060305020303" pitchFamily="18" charset="0"/>
              </a:rPr>
              <a:t>already </a:t>
            </a:r>
            <a:r>
              <a:rPr lang="en-US" sz="3200" dirty="0" smtClean="0">
                <a:latin typeface="Bell MT" panose="02020503060305020303" pitchFamily="18" charset="0"/>
              </a:rPr>
              <a:t>exist.</a:t>
            </a:r>
          </a:p>
          <a:p>
            <a:pPr marL="2400300" lvl="4" indent="-5715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Bell MT" panose="02020503060305020303" pitchFamily="18" charset="0"/>
              </a:rPr>
              <a:t>atemp </a:t>
            </a:r>
            <a:r>
              <a:rPr lang="en-US" sz="3200" b="1" dirty="0">
                <a:latin typeface="Bell MT" panose="02020503060305020303" pitchFamily="18" charset="0"/>
              </a:rPr>
              <a:t>– </a:t>
            </a:r>
            <a:r>
              <a:rPr lang="en-US" sz="3200" b="1" dirty="0" smtClean="0">
                <a:latin typeface="Bell MT" panose="02020503060305020303" pitchFamily="18" charset="0"/>
              </a:rPr>
              <a:t>   </a:t>
            </a:r>
            <a:r>
              <a:rPr lang="en-IN" sz="3200" dirty="0" smtClean="0">
                <a:latin typeface="Bell MT" panose="02020503060305020303" pitchFamily="18" charset="0"/>
              </a:rPr>
              <a:t>To </a:t>
            </a:r>
            <a:r>
              <a:rPr lang="en-IN" sz="3200" dirty="0">
                <a:latin typeface="Bell MT" panose="02020503060305020303" pitchFamily="18" charset="0"/>
              </a:rPr>
              <a:t>reduce the dimensionality of the predictive model, the feature</a:t>
            </a:r>
          </a:p>
          <a:p>
            <a:pPr lvl="4"/>
            <a:r>
              <a:rPr lang="en-US" sz="3200" dirty="0">
                <a:latin typeface="Bell MT" panose="02020503060305020303" pitchFamily="18" charset="0"/>
              </a:rPr>
              <a:t>                    </a:t>
            </a:r>
            <a:r>
              <a:rPr lang="en-US" sz="3200" dirty="0" smtClean="0">
                <a:latin typeface="Bell MT" panose="02020503060305020303" pitchFamily="18" charset="0"/>
              </a:rPr>
              <a:t>   “</a:t>
            </a:r>
            <a:r>
              <a:rPr lang="en-US" sz="3200" dirty="0" err="1">
                <a:latin typeface="Bell MT" panose="02020503060305020303" pitchFamily="18" charset="0"/>
              </a:rPr>
              <a:t>atemp</a:t>
            </a:r>
            <a:r>
              <a:rPr lang="en-US" sz="3200" dirty="0">
                <a:latin typeface="Bell MT" panose="02020503060305020303" pitchFamily="18" charset="0"/>
              </a:rPr>
              <a:t>” is dismissed.</a:t>
            </a:r>
            <a:endParaRPr lang="en-US" sz="3200" b="1" dirty="0" smtClean="0">
              <a:latin typeface="Bell MT" panose="02020503060305020303" pitchFamily="18" charset="0"/>
            </a:endParaRPr>
          </a:p>
          <a:p>
            <a:pPr marL="2400300" lvl="4" indent="-571500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Bell MT" panose="02020503060305020303" pitchFamily="18" charset="0"/>
              </a:rPr>
              <a:t>weekday – </a:t>
            </a:r>
            <a:r>
              <a:rPr lang="en-US" sz="3200" dirty="0" smtClean="0">
                <a:latin typeface="Bell MT" panose="02020503060305020303" pitchFamily="18" charset="0"/>
              </a:rPr>
              <a:t>We already have working day and weekend 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027240" y="9182100"/>
            <a:ext cx="1108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09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278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3375</TotalTime>
  <Words>2205</Words>
  <Application>Microsoft Office PowerPoint</Application>
  <PresentationFormat>Custom</PresentationFormat>
  <Paragraphs>704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73" baseType="lpstr">
      <vt:lpstr>Cooper Black</vt:lpstr>
      <vt:lpstr>Calisto MT</vt:lpstr>
      <vt:lpstr>Forte</vt:lpstr>
      <vt:lpstr>Wingdings</vt:lpstr>
      <vt:lpstr>Century Gothic</vt:lpstr>
      <vt:lpstr>Mongolian Baiti</vt:lpstr>
      <vt:lpstr>Canva Sans Bold Italics</vt:lpstr>
      <vt:lpstr>Berlin Sans FB</vt:lpstr>
      <vt:lpstr>Calibri</vt:lpstr>
      <vt:lpstr>Segoe UI Semibold</vt:lpstr>
      <vt:lpstr>Goudy Old Style</vt:lpstr>
      <vt:lpstr>Berlin Sans FB Demi</vt:lpstr>
      <vt:lpstr>Baskerville Old Face</vt:lpstr>
      <vt:lpstr>Times New Roman</vt:lpstr>
      <vt:lpstr>Rockwell</vt:lpstr>
      <vt:lpstr>Footlight MT Light</vt:lpstr>
      <vt:lpstr>Bookman Old Style</vt:lpstr>
      <vt:lpstr>Eras Bold ITC</vt:lpstr>
      <vt:lpstr>Segoe UI Black</vt:lpstr>
      <vt:lpstr>Lucida Fax</vt:lpstr>
      <vt:lpstr>Cambria Math</vt:lpstr>
      <vt:lpstr>Bell MT</vt:lpstr>
      <vt:lpstr>Arial</vt:lpstr>
      <vt:lpstr>Book Antiqua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Rental Analysis</dc:title>
  <dc:creator>Vijoy Santhoshi</dc:creator>
  <cp:lastModifiedBy>Lenoovo</cp:lastModifiedBy>
  <cp:revision>192</cp:revision>
  <dcterms:created xsi:type="dcterms:W3CDTF">2006-08-16T00:00:00Z</dcterms:created>
  <dcterms:modified xsi:type="dcterms:W3CDTF">2023-12-13T13:10:16Z</dcterms:modified>
  <dc:identifier>DAF1NS0_-kY</dc:identifier>
</cp:coreProperties>
</file>